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1"/>
  </p:notesMasterIdLst>
  <p:handoutMasterIdLst>
    <p:handoutMasterId r:id="rId132"/>
  </p:handoutMasterIdLst>
  <p:sldIdLst>
    <p:sldId id="256" r:id="rId2"/>
    <p:sldId id="345" r:id="rId3"/>
    <p:sldId id="271" r:id="rId4"/>
    <p:sldId id="308" r:id="rId5"/>
    <p:sldId id="311" r:id="rId6"/>
    <p:sldId id="346" r:id="rId7"/>
    <p:sldId id="347" r:id="rId8"/>
    <p:sldId id="327" r:id="rId9"/>
    <p:sldId id="348" r:id="rId10"/>
    <p:sldId id="313" r:id="rId11"/>
    <p:sldId id="349" r:id="rId12"/>
    <p:sldId id="325" r:id="rId13"/>
    <p:sldId id="312" r:id="rId14"/>
    <p:sldId id="309" r:id="rId15"/>
    <p:sldId id="350" r:id="rId16"/>
    <p:sldId id="288" r:id="rId17"/>
    <p:sldId id="314" r:id="rId18"/>
    <p:sldId id="339" r:id="rId19"/>
    <p:sldId id="315" r:id="rId20"/>
    <p:sldId id="340" r:id="rId21"/>
    <p:sldId id="341" r:id="rId22"/>
    <p:sldId id="342" r:id="rId23"/>
    <p:sldId id="343" r:id="rId24"/>
    <p:sldId id="344" r:id="rId25"/>
    <p:sldId id="291" r:id="rId26"/>
    <p:sldId id="297" r:id="rId27"/>
    <p:sldId id="299" r:id="rId28"/>
    <p:sldId id="300" r:id="rId29"/>
    <p:sldId id="301" r:id="rId30"/>
    <p:sldId id="302" r:id="rId31"/>
    <p:sldId id="304" r:id="rId32"/>
    <p:sldId id="305" r:id="rId33"/>
    <p:sldId id="316" r:id="rId34"/>
    <p:sldId id="317" r:id="rId35"/>
    <p:sldId id="319" r:id="rId36"/>
    <p:sldId id="320" r:id="rId37"/>
    <p:sldId id="321" r:id="rId38"/>
    <p:sldId id="329" r:id="rId39"/>
    <p:sldId id="330" r:id="rId40"/>
    <p:sldId id="351" r:id="rId41"/>
    <p:sldId id="331" r:id="rId42"/>
    <p:sldId id="332" r:id="rId43"/>
    <p:sldId id="333" r:id="rId44"/>
    <p:sldId id="338" r:id="rId45"/>
    <p:sldId id="353" r:id="rId46"/>
    <p:sldId id="352" r:id="rId47"/>
    <p:sldId id="354" r:id="rId48"/>
    <p:sldId id="355" r:id="rId49"/>
    <p:sldId id="356" r:id="rId50"/>
    <p:sldId id="357" r:id="rId51"/>
    <p:sldId id="394" r:id="rId52"/>
    <p:sldId id="358" r:id="rId53"/>
    <p:sldId id="359" r:id="rId54"/>
    <p:sldId id="360" r:id="rId55"/>
    <p:sldId id="361" r:id="rId56"/>
    <p:sldId id="362" r:id="rId57"/>
    <p:sldId id="363" r:id="rId58"/>
    <p:sldId id="364" r:id="rId59"/>
    <p:sldId id="365" r:id="rId60"/>
    <p:sldId id="366" r:id="rId61"/>
    <p:sldId id="367" r:id="rId62"/>
    <p:sldId id="368" r:id="rId63"/>
    <p:sldId id="369" r:id="rId64"/>
    <p:sldId id="370" r:id="rId65"/>
    <p:sldId id="371" r:id="rId66"/>
    <p:sldId id="372" r:id="rId67"/>
    <p:sldId id="373" r:id="rId68"/>
    <p:sldId id="374" r:id="rId69"/>
    <p:sldId id="375" r:id="rId70"/>
    <p:sldId id="377" r:id="rId71"/>
    <p:sldId id="379" r:id="rId72"/>
    <p:sldId id="380" r:id="rId73"/>
    <p:sldId id="384" r:id="rId74"/>
    <p:sldId id="383" r:id="rId75"/>
    <p:sldId id="382" r:id="rId76"/>
    <p:sldId id="385" r:id="rId77"/>
    <p:sldId id="386" r:id="rId78"/>
    <p:sldId id="387" r:id="rId79"/>
    <p:sldId id="388" r:id="rId80"/>
    <p:sldId id="389" r:id="rId81"/>
    <p:sldId id="390" r:id="rId82"/>
    <p:sldId id="391" r:id="rId83"/>
    <p:sldId id="392" r:id="rId84"/>
    <p:sldId id="395" r:id="rId85"/>
    <p:sldId id="398" r:id="rId86"/>
    <p:sldId id="396" r:id="rId87"/>
    <p:sldId id="399" r:id="rId88"/>
    <p:sldId id="397" r:id="rId89"/>
    <p:sldId id="400" r:id="rId90"/>
    <p:sldId id="401" r:id="rId91"/>
    <p:sldId id="402" r:id="rId92"/>
    <p:sldId id="403" r:id="rId93"/>
    <p:sldId id="404" r:id="rId94"/>
    <p:sldId id="405" r:id="rId95"/>
    <p:sldId id="406" r:id="rId96"/>
    <p:sldId id="411" r:id="rId97"/>
    <p:sldId id="412" r:id="rId98"/>
    <p:sldId id="408" r:id="rId99"/>
    <p:sldId id="409" r:id="rId100"/>
    <p:sldId id="410" r:id="rId101"/>
    <p:sldId id="413" r:id="rId102"/>
    <p:sldId id="414" r:id="rId103"/>
    <p:sldId id="418" r:id="rId104"/>
    <p:sldId id="415" r:id="rId105"/>
    <p:sldId id="416" r:id="rId106"/>
    <p:sldId id="419" r:id="rId107"/>
    <p:sldId id="420" r:id="rId108"/>
    <p:sldId id="421" r:id="rId109"/>
    <p:sldId id="422" r:id="rId110"/>
    <p:sldId id="423" r:id="rId111"/>
    <p:sldId id="424" r:id="rId112"/>
    <p:sldId id="425" r:id="rId113"/>
    <p:sldId id="426" r:id="rId114"/>
    <p:sldId id="427" r:id="rId115"/>
    <p:sldId id="428" r:id="rId116"/>
    <p:sldId id="429" r:id="rId117"/>
    <p:sldId id="430" r:id="rId118"/>
    <p:sldId id="431" r:id="rId119"/>
    <p:sldId id="432" r:id="rId120"/>
    <p:sldId id="433" r:id="rId121"/>
    <p:sldId id="434" r:id="rId122"/>
    <p:sldId id="435" r:id="rId123"/>
    <p:sldId id="436" r:id="rId124"/>
    <p:sldId id="437" r:id="rId125"/>
    <p:sldId id="438" r:id="rId126"/>
    <p:sldId id="441" r:id="rId127"/>
    <p:sldId id="442" r:id="rId128"/>
    <p:sldId id="439" r:id="rId129"/>
    <p:sldId id="440" r:id="rId1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8" autoAdjust="0"/>
    <p:restoredTop sz="87971" autoAdjust="0"/>
  </p:normalViewPr>
  <p:slideViewPr>
    <p:cSldViewPr>
      <p:cViewPr varScale="1">
        <p:scale>
          <a:sx n="80" d="100"/>
          <a:sy n="80" d="100"/>
        </p:scale>
        <p:origin x="-1710"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2" d="100"/>
          <a:sy n="52" d="100"/>
        </p:scale>
        <p:origin x="-2880" y="-10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010EB3E-79E2-431F-A1C0-374503EEBD5E}" type="datetimeFigureOut">
              <a:rPr lang="en-US" smtClean="0"/>
              <a:pPr/>
              <a:t>6/28/2022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89F2E1-FFF5-458A-A360-A84F97418177}" type="slidenum">
              <a:rPr lang="en-US" smtClean="0"/>
              <a:pPr/>
              <a:t>‹#›</a:t>
            </a:fld>
            <a:endParaRPr lang="en-US"/>
          </a:p>
        </p:txBody>
      </p:sp>
    </p:spTree>
    <p:extLst>
      <p:ext uri="{BB962C8B-B14F-4D97-AF65-F5344CB8AC3E}">
        <p14:creationId xmlns="" xmlns:p14="http://schemas.microsoft.com/office/powerpoint/2010/main" val="30276622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C9E5D0-CC3E-47A0-AA87-0528290BDB7C}" type="datetimeFigureOut">
              <a:rPr lang="en-US" smtClean="0"/>
              <a:pPr/>
              <a:t>6/28/2022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102150-72AB-41ED-A21C-67D7900EC596}" type="slidenum">
              <a:rPr lang="en-US" smtClean="0"/>
              <a:pPr/>
              <a:t>‹#›</a:t>
            </a:fld>
            <a:endParaRPr lang="en-US"/>
          </a:p>
        </p:txBody>
      </p:sp>
    </p:spTree>
    <p:extLst>
      <p:ext uri="{BB962C8B-B14F-4D97-AF65-F5344CB8AC3E}">
        <p14:creationId xmlns="" xmlns:p14="http://schemas.microsoft.com/office/powerpoint/2010/main" val="3359785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en.wikipedia.org/wiki/Calcining" TargetMode="External"/><Relationship Id="rId2" Type="http://schemas.openxmlformats.org/officeDocument/2006/relationships/slide" Target="../slides/slide92.xml"/><Relationship Id="rId1" Type="http://schemas.openxmlformats.org/officeDocument/2006/relationships/notesMaster" Target="../notesMasters/notesMaster1.xml"/><Relationship Id="rId4" Type="http://schemas.openxmlformats.org/officeDocument/2006/relationships/hyperlink" Target="http://en.wikipedia.org/wiki/Roasting_(metallurgy)"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C102150-72AB-41ED-A21C-67D7900EC596}"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durability</a:t>
            </a:r>
            <a:endParaRPr lang="en-US" dirty="0"/>
          </a:p>
        </p:txBody>
      </p:sp>
      <p:sp>
        <p:nvSpPr>
          <p:cNvPr id="4" name="Slide Number Placeholder 3"/>
          <p:cNvSpPr>
            <a:spLocks noGrp="1"/>
          </p:cNvSpPr>
          <p:nvPr>
            <p:ph type="sldNum" sz="quarter" idx="10"/>
          </p:nvPr>
        </p:nvSpPr>
        <p:spPr/>
        <p:txBody>
          <a:bodyPr/>
          <a:lstStyle/>
          <a:p>
            <a:fld id="{AC102150-72AB-41ED-A21C-67D7900EC596}" type="slidenum">
              <a:rPr lang="en-US" smtClean="0"/>
              <a:pPr/>
              <a:t>44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Resistant to water but not to acid.</a:t>
            </a:r>
          </a:p>
          <a:p>
            <a:r>
              <a:rPr lang="en-US" b="1" dirty="0" smtClean="0"/>
              <a:t>They can</a:t>
            </a:r>
            <a:r>
              <a:rPr lang="en-US" b="1" baseline="0" dirty="0" smtClean="0"/>
              <a:t> melt easily &amp; can be hot worked</a:t>
            </a:r>
            <a:endParaRPr lang="en-US" b="1" dirty="0"/>
          </a:p>
        </p:txBody>
      </p:sp>
      <p:sp>
        <p:nvSpPr>
          <p:cNvPr id="4" name="Slide Number Placeholder 3"/>
          <p:cNvSpPr>
            <a:spLocks noGrp="1"/>
          </p:cNvSpPr>
          <p:nvPr>
            <p:ph type="sldNum" sz="quarter" idx="10"/>
          </p:nvPr>
        </p:nvSpPr>
        <p:spPr/>
        <p:txBody>
          <a:bodyPr/>
          <a:lstStyle/>
          <a:p>
            <a:fld id="{AC102150-72AB-41ED-A21C-67D7900EC596}" type="slidenum">
              <a:rPr lang="en-US" smtClean="0"/>
              <a:pPr/>
              <a:t>45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Potash lime glass</a:t>
            </a:r>
            <a:r>
              <a:rPr lang="en-US" b="1" baseline="0" dirty="0" smtClean="0"/>
              <a:t> is made with silica(sand), calcium and potassium carbonate.</a:t>
            </a:r>
          </a:p>
          <a:p>
            <a:r>
              <a:rPr lang="en-US" b="1" baseline="0" dirty="0" smtClean="0"/>
              <a:t>They posses high melting point, fuse with difficulty and are less acted upon by acids, alkaline and other solvents than ordinary glass.</a:t>
            </a:r>
            <a:endParaRPr lang="en-US" b="1" dirty="0"/>
          </a:p>
        </p:txBody>
      </p:sp>
      <p:sp>
        <p:nvSpPr>
          <p:cNvPr id="4" name="Slide Number Placeholder 3"/>
          <p:cNvSpPr>
            <a:spLocks noGrp="1"/>
          </p:cNvSpPr>
          <p:nvPr>
            <p:ph type="sldNum" sz="quarter" idx="10"/>
          </p:nvPr>
        </p:nvSpPr>
        <p:spPr/>
        <p:txBody>
          <a:bodyPr/>
          <a:lstStyle/>
          <a:p>
            <a:fld id="{AC102150-72AB-41ED-A21C-67D7900EC596}" type="slidenum">
              <a:rPr lang="en-US" smtClean="0"/>
              <a:pPr/>
              <a:t>46</a:t>
            </a:fld>
            <a:endParaRPr lang="en-US"/>
          </a:p>
        </p:txBody>
      </p:sp>
    </p:spTree>
    <p:extLst>
      <p:ext uri="{BB962C8B-B14F-4D97-AF65-F5344CB8AC3E}">
        <p14:creationId xmlns="" xmlns:p14="http://schemas.microsoft.com/office/powerpoint/2010/main" val="3503909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smtClean="0">
                <a:latin typeface="Times New Roman" panose="02020603050405020304" pitchFamily="18" charset="0"/>
                <a:cs typeface="Times New Roman" panose="02020603050405020304" pitchFamily="18" charset="0"/>
              </a:rPr>
              <a:t>Flint glass has a </a:t>
            </a:r>
            <a:r>
              <a:rPr lang="en-US" altLang="en-US" b="1" dirty="0" smtClean="0">
                <a:solidFill>
                  <a:srgbClr val="002060"/>
                </a:solidFill>
                <a:latin typeface="Times New Roman" panose="02020603050405020304" pitchFamily="18" charset="0"/>
                <a:cs typeface="Times New Roman" panose="02020603050405020304" pitchFamily="18" charset="0"/>
              </a:rPr>
              <a:t>higher density </a:t>
            </a:r>
            <a:r>
              <a:rPr lang="en-US" altLang="en-US" dirty="0" smtClean="0">
                <a:latin typeface="Times New Roman" panose="02020603050405020304" pitchFamily="18" charset="0"/>
                <a:cs typeface="Times New Roman" panose="02020603050405020304" pitchFamily="18" charset="0"/>
              </a:rPr>
              <a:t>&amp; </a:t>
            </a:r>
            <a:r>
              <a:rPr lang="en-US" altLang="en-US" b="1" dirty="0" smtClean="0">
                <a:solidFill>
                  <a:srgbClr val="FF0000"/>
                </a:solidFill>
                <a:latin typeface="Times New Roman" panose="02020603050405020304" pitchFamily="18" charset="0"/>
                <a:cs typeface="Times New Roman" panose="02020603050405020304" pitchFamily="18" charset="0"/>
              </a:rPr>
              <a:t>transparency </a:t>
            </a:r>
            <a:r>
              <a:rPr lang="en-US" altLang="en-US" dirty="0" smtClean="0">
                <a:latin typeface="Times New Roman" panose="02020603050405020304" pitchFamily="18" charset="0"/>
                <a:cs typeface="Times New Roman" panose="02020603050405020304" pitchFamily="18" charset="0"/>
              </a:rPr>
              <a:t>than ordinary glass </a:t>
            </a:r>
            <a:endParaRPr lang="en-US" dirty="0"/>
          </a:p>
        </p:txBody>
      </p:sp>
      <p:sp>
        <p:nvSpPr>
          <p:cNvPr id="4" name="Slide Number Placeholder 3"/>
          <p:cNvSpPr>
            <a:spLocks noGrp="1"/>
          </p:cNvSpPr>
          <p:nvPr>
            <p:ph type="sldNum" sz="quarter" idx="10"/>
          </p:nvPr>
        </p:nvSpPr>
        <p:spPr/>
        <p:txBody>
          <a:bodyPr/>
          <a:lstStyle/>
          <a:p>
            <a:fld id="{AC102150-72AB-41ED-A21C-67D7900EC596}" type="slidenum">
              <a:rPr lang="en-US" smtClean="0"/>
              <a:pPr/>
              <a:t>47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sz="1200" dirty="0" smtClean="0">
                <a:latin typeface="Times New Roman" panose="02020603050405020304" pitchFamily="18" charset="0"/>
                <a:cs typeface="Times New Roman" panose="02020603050405020304" pitchFamily="18" charset="0"/>
              </a:rPr>
              <a:t>produces a glass with a very </a:t>
            </a:r>
            <a:r>
              <a:rPr lang="en-US" altLang="en-US" sz="1200" b="1" dirty="0" smtClean="0">
                <a:solidFill>
                  <a:srgbClr val="FF0000"/>
                </a:solidFill>
                <a:latin typeface="Times New Roman" panose="02020603050405020304" pitchFamily="18" charset="0"/>
                <a:cs typeface="Times New Roman" panose="02020603050405020304" pitchFamily="18" charset="0"/>
              </a:rPr>
              <a:t>low coefficient of expansion</a:t>
            </a:r>
            <a:r>
              <a:rPr lang="en-US" altLang="en-US" sz="1200" dirty="0" smtClean="0">
                <a:latin typeface="Times New Roman" panose="02020603050405020304" pitchFamily="18" charset="0"/>
                <a:cs typeface="Times New Roman" panose="02020603050405020304" pitchFamily="18" charset="0"/>
              </a:rPr>
              <a:t>, known as </a:t>
            </a:r>
            <a:r>
              <a:rPr lang="en-US" altLang="en-US" sz="1200" b="1" dirty="0" err="1" smtClean="0">
                <a:solidFill>
                  <a:srgbClr val="FF0000"/>
                </a:solidFill>
                <a:latin typeface="Times New Roman" panose="02020603050405020304" pitchFamily="18" charset="0"/>
                <a:cs typeface="Times New Roman" panose="02020603050405020304" pitchFamily="18" charset="0"/>
              </a:rPr>
              <a:t>pyrex</a:t>
            </a:r>
            <a:r>
              <a:rPr lang="en-US" altLang="en-US" sz="1200" b="1" dirty="0" smtClean="0">
                <a:solidFill>
                  <a:srgbClr val="FF0000"/>
                </a:solidFill>
                <a:latin typeface="Times New Roman" panose="02020603050405020304" pitchFamily="18" charset="0"/>
                <a:cs typeface="Times New Roman" panose="02020603050405020304" pitchFamily="18" charset="0"/>
              </a:rPr>
              <a:t> glass.</a:t>
            </a:r>
          </a:p>
          <a:p>
            <a:r>
              <a:rPr lang="en-US" altLang="en-US" sz="1200" dirty="0" smtClean="0">
                <a:latin typeface="Times New Roman" panose="02020603050405020304" pitchFamily="18" charset="0"/>
                <a:cs typeface="Times New Roman" panose="02020603050405020304" pitchFamily="18" charset="0"/>
              </a:rPr>
              <a:t>highly suitable for laboratory glass-ware such as </a:t>
            </a:r>
            <a:r>
              <a:rPr lang="en-US" altLang="en-US" sz="1200" b="1" dirty="0" smtClean="0">
                <a:solidFill>
                  <a:srgbClr val="FF0000"/>
                </a:solidFill>
                <a:latin typeface="Times New Roman" panose="02020603050405020304" pitchFamily="18" charset="0"/>
                <a:cs typeface="Times New Roman" panose="02020603050405020304" pitchFamily="18" charset="0"/>
              </a:rPr>
              <a:t>flasks</a:t>
            </a:r>
            <a:r>
              <a:rPr lang="en-US" altLang="en-US" sz="1200" dirty="0" smtClean="0">
                <a:latin typeface="Times New Roman" panose="02020603050405020304" pitchFamily="18" charset="0"/>
                <a:cs typeface="Times New Roman" panose="02020603050405020304" pitchFamily="18" charset="0"/>
              </a:rPr>
              <a:t>, </a:t>
            </a:r>
            <a:r>
              <a:rPr lang="en-US" altLang="en-US" sz="1200" b="1" dirty="0" smtClean="0">
                <a:solidFill>
                  <a:srgbClr val="FF0000"/>
                </a:solidFill>
                <a:latin typeface="Times New Roman" panose="02020603050405020304" pitchFamily="18" charset="0"/>
                <a:cs typeface="Times New Roman" panose="02020603050405020304" pitchFamily="18" charset="0"/>
              </a:rPr>
              <a:t>beakers, </a:t>
            </a:r>
            <a:r>
              <a:rPr lang="en-US" altLang="en-US" sz="1200" dirty="0" smtClean="0">
                <a:latin typeface="Times New Roman" panose="02020603050405020304" pitchFamily="18" charset="0"/>
                <a:cs typeface="Times New Roman" panose="02020603050405020304" pitchFamily="18" charset="0"/>
              </a:rPr>
              <a:t>etc., which are to be heated to high temperatures. </a:t>
            </a:r>
          </a:p>
          <a:p>
            <a:r>
              <a:rPr lang="en-US" altLang="en-US" sz="1200" smtClean="0">
                <a:latin typeface="Times New Roman" panose="02020603050405020304" pitchFamily="18" charset="0"/>
                <a:cs typeface="Times New Roman" panose="02020603050405020304" pitchFamily="18" charset="0"/>
              </a:rPr>
              <a:t>It posses high resistant to chemical attack and high temperatures.</a:t>
            </a:r>
            <a:endParaRPr lang="en-US" dirty="0"/>
          </a:p>
        </p:txBody>
      </p:sp>
      <p:sp>
        <p:nvSpPr>
          <p:cNvPr id="4" name="Slide Number Placeholder 3"/>
          <p:cNvSpPr>
            <a:spLocks noGrp="1"/>
          </p:cNvSpPr>
          <p:nvPr>
            <p:ph type="sldNum" sz="quarter" idx="10"/>
          </p:nvPr>
        </p:nvSpPr>
        <p:spPr/>
        <p:txBody>
          <a:bodyPr/>
          <a:lstStyle/>
          <a:p>
            <a:fld id="{AC102150-72AB-41ED-A21C-67D7900EC596}" type="slidenum">
              <a:rPr lang="en-US" smtClean="0"/>
              <a:pPr/>
              <a:t>48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sz="1200" dirty="0" smtClean="0">
                <a:latin typeface="Times New Roman" panose="02020603050405020304" pitchFamily="18" charset="0"/>
                <a:cs typeface="Times New Roman" panose="02020603050405020304" pitchFamily="18" charset="0"/>
              </a:rPr>
              <a:t>When mixed with water it forms a </a:t>
            </a:r>
            <a:r>
              <a:rPr lang="en-US" altLang="en-US" sz="1200" b="1" dirty="0" smtClean="0">
                <a:solidFill>
                  <a:srgbClr val="FF0000"/>
                </a:solidFill>
                <a:latin typeface="Times New Roman" panose="02020603050405020304" pitchFamily="18" charset="0"/>
                <a:cs typeface="Times New Roman" panose="02020603050405020304" pitchFamily="18" charset="0"/>
              </a:rPr>
              <a:t>paste that sets </a:t>
            </a:r>
            <a:r>
              <a:rPr lang="en-US" altLang="en-US" sz="1200" dirty="0" smtClean="0">
                <a:latin typeface="Times New Roman" panose="02020603050405020304" pitchFamily="18" charset="0"/>
                <a:cs typeface="Times New Roman" panose="02020603050405020304" pitchFamily="18" charset="0"/>
              </a:rPr>
              <a:t>and </a:t>
            </a:r>
            <a:r>
              <a:rPr lang="en-US" altLang="en-US" sz="1200" b="1" dirty="0" smtClean="0">
                <a:solidFill>
                  <a:srgbClr val="0070C0"/>
                </a:solidFill>
                <a:latin typeface="Times New Roman" panose="02020603050405020304" pitchFamily="18" charset="0"/>
                <a:cs typeface="Times New Roman" panose="02020603050405020304" pitchFamily="18" charset="0"/>
              </a:rPr>
              <a:t>hardens by dehydration.</a:t>
            </a:r>
          </a:p>
          <a:p>
            <a:r>
              <a:rPr lang="en-US" altLang="en-US" sz="1200" dirty="0" smtClean="0">
                <a:latin typeface="Times New Roman" panose="02020603050405020304" pitchFamily="18" charset="0"/>
                <a:cs typeface="Times New Roman" panose="02020603050405020304" pitchFamily="18" charset="0"/>
              </a:rPr>
              <a:t>The </a:t>
            </a:r>
            <a:r>
              <a:rPr lang="en-US" altLang="en-US" sz="1200" b="1" dirty="0" smtClean="0">
                <a:solidFill>
                  <a:srgbClr val="0070C0"/>
                </a:solidFill>
                <a:latin typeface="Times New Roman" panose="02020603050405020304" pitchFamily="18" charset="0"/>
                <a:cs typeface="Times New Roman" panose="02020603050405020304" pitchFamily="18" charset="0"/>
              </a:rPr>
              <a:t>hydraulic hardening </a:t>
            </a:r>
            <a:r>
              <a:rPr lang="en-US" altLang="en-US" sz="1200" dirty="0" smtClean="0">
                <a:latin typeface="Times New Roman" panose="02020603050405020304" pitchFamily="18" charset="0"/>
                <a:cs typeface="Times New Roman" panose="02020603050405020304" pitchFamily="18" charset="0"/>
              </a:rPr>
              <a:t>is primarily due to the formation of </a:t>
            </a:r>
            <a:r>
              <a:rPr lang="en-US" altLang="en-US" sz="1200" b="1" dirty="0" smtClean="0">
                <a:solidFill>
                  <a:srgbClr val="7030A0"/>
                </a:solidFill>
                <a:latin typeface="Times New Roman" panose="02020603050405020304" pitchFamily="18" charset="0"/>
                <a:cs typeface="Times New Roman" panose="02020603050405020304" pitchFamily="18" charset="0"/>
              </a:rPr>
              <a:t>calcium silicate hydrates.</a:t>
            </a:r>
            <a:endParaRPr lang="en-US" dirty="0"/>
          </a:p>
        </p:txBody>
      </p:sp>
      <p:sp>
        <p:nvSpPr>
          <p:cNvPr id="4" name="Slide Number Placeholder 3"/>
          <p:cNvSpPr>
            <a:spLocks noGrp="1"/>
          </p:cNvSpPr>
          <p:nvPr>
            <p:ph type="sldNum" sz="quarter" idx="10"/>
          </p:nvPr>
        </p:nvSpPr>
        <p:spPr/>
        <p:txBody>
          <a:bodyPr/>
          <a:lstStyle/>
          <a:p>
            <a:fld id="{AC102150-72AB-41ED-A21C-67D7900EC596}" type="slidenum">
              <a:rPr lang="en-US" smtClean="0"/>
              <a:pPr/>
              <a:t>53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Wingdings" pitchFamily="2" charset="2"/>
              <a:buChar char="v"/>
            </a:pPr>
            <a:r>
              <a:rPr lang="en-US" b="1" dirty="0" smtClean="0"/>
              <a:t> </a:t>
            </a:r>
            <a:r>
              <a:rPr lang="en-US" sz="1200" b="1" dirty="0" smtClean="0">
                <a:latin typeface="Times New Roman" panose="02020603050405020304" pitchFamily="18" charset="0"/>
                <a:cs typeface="Times New Roman" panose="02020603050405020304" pitchFamily="18" charset="0"/>
              </a:rPr>
              <a:t>There are two types of </a:t>
            </a:r>
            <a:r>
              <a:rPr lang="en-US" sz="1200" b="1" dirty="0" smtClean="0">
                <a:solidFill>
                  <a:srgbClr val="FF0000"/>
                </a:solidFill>
                <a:latin typeface="Times New Roman" panose="02020603050405020304" pitchFamily="18" charset="0"/>
                <a:cs typeface="Times New Roman" panose="02020603050405020304" pitchFamily="18" charset="0"/>
              </a:rPr>
              <a:t>hydraulic</a:t>
            </a:r>
            <a:r>
              <a:rPr lang="en-US" sz="1200" b="1" dirty="0" smtClean="0">
                <a:latin typeface="Times New Roman" panose="02020603050405020304" pitchFamily="18" charset="0"/>
                <a:cs typeface="Times New Roman" panose="02020603050405020304" pitchFamily="18" charset="0"/>
              </a:rPr>
              <a:t> properties</a:t>
            </a:r>
            <a:endParaRPr lang="en-US" b="1" dirty="0" smtClean="0"/>
          </a:p>
          <a:p>
            <a:pPr>
              <a:buFont typeface="Wingdings" pitchFamily="2" charset="2"/>
              <a:buChar char="§"/>
            </a:pPr>
            <a:r>
              <a:rPr lang="en-US" b="1" dirty="0" smtClean="0"/>
              <a:t> </a:t>
            </a:r>
            <a:r>
              <a:rPr lang="en-US" sz="1200" dirty="0" smtClean="0">
                <a:latin typeface="Times New Roman" panose="02020603050405020304" pitchFamily="18" charset="0"/>
                <a:cs typeface="Times New Roman" panose="02020603050405020304" pitchFamily="18" charset="0"/>
              </a:rPr>
              <a:t> Those that activate with the </a:t>
            </a:r>
            <a:r>
              <a:rPr lang="en-US" sz="1200" b="1" dirty="0" smtClean="0">
                <a:solidFill>
                  <a:srgbClr val="0070C0"/>
                </a:solidFill>
                <a:latin typeface="Times New Roman" panose="02020603050405020304" pitchFamily="18" charset="0"/>
                <a:cs typeface="Times New Roman" panose="02020603050405020304" pitchFamily="18" charset="0"/>
              </a:rPr>
              <a:t>addition of </a:t>
            </a:r>
            <a:r>
              <a:rPr lang="en-US" sz="1200" dirty="0" smtClean="0">
                <a:latin typeface="Times New Roman" panose="02020603050405020304" pitchFamily="18" charset="0"/>
                <a:cs typeface="Times New Roman" panose="02020603050405020304" pitchFamily="18" charset="0"/>
              </a:rPr>
              <a:t>water </a:t>
            </a:r>
          </a:p>
          <a:p>
            <a:pPr marL="0" marR="0" lvl="1" indent="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200" b="1" dirty="0" smtClean="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pozzolanic that develop hydraulic properties when the interact with </a:t>
            </a:r>
            <a:r>
              <a:rPr lang="en-US" sz="2200" b="1" dirty="0" smtClean="0">
                <a:solidFill>
                  <a:srgbClr val="FF0000"/>
                </a:solidFill>
                <a:latin typeface="Times New Roman" panose="02020603050405020304" pitchFamily="18" charset="0"/>
                <a:cs typeface="Times New Roman" panose="02020603050405020304" pitchFamily="18" charset="0"/>
              </a:rPr>
              <a:t>hydrated lime </a:t>
            </a:r>
            <a:r>
              <a:rPr lang="en-US" sz="2200" dirty="0" smtClean="0">
                <a:latin typeface="Times New Roman" panose="02020603050405020304" pitchFamily="18" charset="0"/>
                <a:cs typeface="Times New Roman" panose="02020603050405020304" pitchFamily="18" charset="0"/>
              </a:rPr>
              <a:t>Ca(OH)</a:t>
            </a:r>
            <a:r>
              <a:rPr lang="en-US" sz="2200" baseline="-25000" dirty="0" smtClean="0">
                <a:latin typeface="Times New Roman" panose="02020603050405020304" pitchFamily="18" charset="0"/>
                <a:cs typeface="Times New Roman" panose="02020603050405020304" pitchFamily="18" charset="0"/>
              </a:rPr>
              <a:t> 2.</a:t>
            </a:r>
            <a:endParaRPr lang="en-US" sz="2200" dirty="0" smtClean="0">
              <a:latin typeface="Times New Roman" panose="02020603050405020304" pitchFamily="18" charset="0"/>
              <a:cs typeface="Times New Roman" panose="02020603050405020304" pitchFamily="18" charset="0"/>
            </a:endParaRPr>
          </a:p>
          <a:p>
            <a:pPr>
              <a:buFont typeface="Wingdings" pitchFamily="2" charset="2"/>
              <a:buChar char="§"/>
            </a:pPr>
            <a:endParaRPr lang="en-US" b="1" dirty="0"/>
          </a:p>
        </p:txBody>
      </p:sp>
      <p:sp>
        <p:nvSpPr>
          <p:cNvPr id="4" name="Slide Number Placeholder 3"/>
          <p:cNvSpPr>
            <a:spLocks noGrp="1"/>
          </p:cNvSpPr>
          <p:nvPr>
            <p:ph type="sldNum" sz="quarter" idx="10"/>
          </p:nvPr>
        </p:nvSpPr>
        <p:spPr/>
        <p:txBody>
          <a:bodyPr/>
          <a:lstStyle/>
          <a:p>
            <a:fld id="{AC102150-72AB-41ED-A21C-67D7900EC596}" type="slidenum">
              <a:rPr lang="en-US" smtClean="0"/>
              <a:pPr/>
              <a:t>54</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 typeface="Wingdings" pitchFamily="2" charset="2"/>
              <a:buChar char="v"/>
              <a:tabLst/>
              <a:defRPr/>
            </a:pPr>
            <a:r>
              <a:rPr lang="en-US" sz="1200" b="1" dirty="0" smtClean="0">
                <a:solidFill>
                  <a:srgbClr val="0070C0"/>
                </a:solidFill>
                <a:latin typeface="Times New Roman" panose="02020603050405020304" pitchFamily="18" charset="0"/>
                <a:cs typeface="Times New Roman" panose="02020603050405020304" pitchFamily="18" charset="0"/>
              </a:rPr>
              <a:t>Portland</a:t>
            </a:r>
            <a:r>
              <a:rPr lang="en-US" sz="1200" b="1" baseline="0" dirty="0" smtClean="0">
                <a:solidFill>
                  <a:srgbClr val="0070C0"/>
                </a:solidFill>
                <a:latin typeface="Times New Roman" panose="02020603050405020304" pitchFamily="18" charset="0"/>
                <a:cs typeface="Times New Roman" panose="02020603050405020304" pitchFamily="18" charset="0"/>
              </a:rPr>
              <a:t> cement m</a:t>
            </a:r>
            <a:r>
              <a:rPr lang="en-US" sz="1200" b="1" dirty="0" smtClean="0">
                <a:solidFill>
                  <a:srgbClr val="0070C0"/>
                </a:solidFill>
                <a:latin typeface="Times New Roman" panose="02020603050405020304" pitchFamily="18" charset="0"/>
                <a:cs typeface="Times New Roman" panose="02020603050405020304" pitchFamily="18" charset="0"/>
              </a:rPr>
              <a:t>ain minerals are:</a:t>
            </a:r>
          </a:p>
          <a:p>
            <a:pPr marL="0" marR="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sz="1200" b="1" i="1" baseline="0" dirty="0" smtClean="0">
                <a:solidFill>
                  <a:srgbClr val="0070C0"/>
                </a:solidFill>
                <a:latin typeface="Times New Roman" panose="02020603050405020304" pitchFamily="18" charset="0"/>
                <a:cs typeface="Times New Roman" panose="02020603050405020304" pitchFamily="18" charset="0"/>
              </a:rPr>
              <a:t> </a:t>
            </a:r>
            <a:r>
              <a:rPr lang="en-US" sz="1050" b="1" i="1" baseline="0" dirty="0" smtClean="0">
                <a:solidFill>
                  <a:srgbClr val="0070C0"/>
                </a:solidFill>
                <a:latin typeface="Times New Roman" panose="02020603050405020304" pitchFamily="18" charset="0"/>
                <a:cs typeface="Times New Roman" panose="02020603050405020304" pitchFamily="18" charset="0"/>
              </a:rPr>
              <a:t> lime (60-65%), silica, alumina, iron oxid</a:t>
            </a:r>
            <a:r>
              <a:rPr lang="en-US" sz="1200" b="1" i="1" baseline="0" dirty="0" smtClean="0">
                <a:solidFill>
                  <a:srgbClr val="0070C0"/>
                </a:solidFill>
                <a:latin typeface="Times New Roman" panose="02020603050405020304" pitchFamily="18" charset="0"/>
                <a:cs typeface="Times New Roman" panose="02020603050405020304" pitchFamily="18" charset="0"/>
              </a:rPr>
              <a:t>e</a:t>
            </a:r>
          </a:p>
          <a:p>
            <a:pPr>
              <a:lnSpc>
                <a:spcPct val="150000"/>
              </a:lnSpc>
              <a:buFont typeface="Wingdings" panose="05000000000000000000" pitchFamily="2" charset="2"/>
              <a:buChar char="ü"/>
            </a:pPr>
            <a:r>
              <a:rPr lang="en-US" altLang="en-US" sz="1200" b="1" dirty="0" smtClean="0">
                <a:solidFill>
                  <a:srgbClr val="0070C0"/>
                </a:solidFill>
                <a:latin typeface="Times New Roman" panose="02020603050405020304" pitchFamily="18" charset="0"/>
                <a:cs typeface="Times New Roman" panose="02020603050405020304" pitchFamily="18" charset="0"/>
              </a:rPr>
              <a:t>calcium </a:t>
            </a:r>
            <a:r>
              <a:rPr lang="en-US" altLang="en-US" sz="1200" b="1" dirty="0" err="1" smtClean="0">
                <a:solidFill>
                  <a:srgbClr val="0070C0"/>
                </a:solidFill>
                <a:latin typeface="Times New Roman" panose="02020603050405020304" pitchFamily="18" charset="0"/>
                <a:cs typeface="Times New Roman" panose="02020603050405020304" pitchFamily="18" charset="0"/>
              </a:rPr>
              <a:t>aluminate</a:t>
            </a:r>
            <a:r>
              <a:rPr lang="en-US" altLang="en-US" sz="1200" b="1" dirty="0" smtClean="0">
                <a:solidFill>
                  <a:srgbClr val="0070C0"/>
                </a:solidFill>
                <a:latin typeface="Times New Roman" panose="02020603050405020304" pitchFamily="18" charset="0"/>
                <a:cs typeface="Times New Roman" panose="02020603050405020304" pitchFamily="18" charset="0"/>
              </a:rPr>
              <a:t> </a:t>
            </a:r>
            <a:r>
              <a:rPr lang="en-US" altLang="en-US" sz="1200" dirty="0" smtClean="0">
                <a:latin typeface="Times New Roman" panose="02020603050405020304" pitchFamily="18" charset="0"/>
                <a:cs typeface="Times New Roman" panose="02020603050405020304" pitchFamily="18" charset="0"/>
              </a:rPr>
              <a:t>cement, is manufactured by </a:t>
            </a:r>
            <a:r>
              <a:rPr lang="en-US" altLang="en-US" sz="1200" b="1" dirty="0" smtClean="0">
                <a:latin typeface="Times New Roman" panose="02020603050405020304" pitchFamily="18" charset="0"/>
                <a:cs typeface="Times New Roman" panose="02020603050405020304" pitchFamily="18" charset="0"/>
              </a:rPr>
              <a:t>fusing/burning</a:t>
            </a:r>
            <a:r>
              <a:rPr lang="en-US" altLang="en-US" sz="1200" dirty="0" smtClean="0">
                <a:latin typeface="Times New Roman" panose="02020603050405020304" pitchFamily="18" charset="0"/>
                <a:cs typeface="Times New Roman" panose="02020603050405020304" pitchFamily="18" charset="0"/>
              </a:rPr>
              <a:t> a mixture of</a:t>
            </a:r>
            <a:r>
              <a:rPr lang="en-US" altLang="en-US" sz="1200" dirty="0" smtClean="0">
                <a:latin typeface="Tahoma" panose="020B0604030504040204" pitchFamily="34" charset="0"/>
                <a:cs typeface="Tahoma" panose="020B0604030504040204" pitchFamily="34" charset="0"/>
              </a:rPr>
              <a:t> </a:t>
            </a:r>
            <a:r>
              <a:rPr lang="en-US" altLang="en-US" sz="1200" b="1" dirty="0" smtClean="0">
                <a:solidFill>
                  <a:srgbClr val="0070C0"/>
                </a:solidFill>
                <a:latin typeface="Tahoma" panose="020B0604030504040204" pitchFamily="34" charset="0"/>
                <a:cs typeface="Tahoma" panose="020B0604030504040204" pitchFamily="34" charset="0"/>
              </a:rPr>
              <a:t>limestone</a:t>
            </a:r>
            <a:r>
              <a:rPr lang="en-US" altLang="en-US" sz="1200" b="1" dirty="0" smtClean="0">
                <a:solidFill>
                  <a:srgbClr val="FF0000"/>
                </a:solidFill>
                <a:latin typeface="Tahoma" panose="020B0604030504040204" pitchFamily="34" charset="0"/>
                <a:cs typeface="Tahoma" panose="020B0604030504040204" pitchFamily="34" charset="0"/>
              </a:rPr>
              <a:t> and </a:t>
            </a:r>
            <a:r>
              <a:rPr lang="en-US" altLang="en-US" sz="1200" b="1" dirty="0" smtClean="0">
                <a:solidFill>
                  <a:srgbClr val="0070C0"/>
                </a:solidFill>
                <a:latin typeface="Tahoma" panose="020B0604030504040204" pitchFamily="34" charset="0"/>
                <a:cs typeface="Tahoma" panose="020B0604030504040204" pitchFamily="34" charset="0"/>
              </a:rPr>
              <a:t>bauxite</a:t>
            </a:r>
            <a:r>
              <a:rPr lang="en-US" altLang="en-US" sz="1200" b="1" dirty="0" smtClean="0">
                <a:solidFill>
                  <a:srgbClr val="FF0000"/>
                </a:solidFill>
                <a:latin typeface="Tahoma" panose="020B0604030504040204" pitchFamily="34" charset="0"/>
                <a:cs typeface="Tahoma" panose="020B0604030504040204" pitchFamily="34" charset="0"/>
              </a:rPr>
              <a:t>(Al2O3.2H</a:t>
            </a:r>
            <a:r>
              <a:rPr lang="en-US" altLang="en-US" sz="800" b="1" dirty="0" smtClean="0">
                <a:solidFill>
                  <a:srgbClr val="FF0000"/>
                </a:solidFill>
                <a:latin typeface="Tahoma" panose="020B0604030504040204" pitchFamily="34" charset="0"/>
                <a:cs typeface="Tahoma" panose="020B0604030504040204" pitchFamily="34" charset="0"/>
              </a:rPr>
              <a:t>2</a:t>
            </a:r>
            <a:r>
              <a:rPr lang="en-US" altLang="en-US" sz="1200" b="1" dirty="0" smtClean="0">
                <a:solidFill>
                  <a:srgbClr val="FF0000"/>
                </a:solidFill>
                <a:latin typeface="Tahoma" panose="020B0604030504040204" pitchFamily="34" charset="0"/>
                <a:cs typeface="Tahoma" panose="020B0604030504040204" pitchFamily="34" charset="0"/>
              </a:rPr>
              <a:t>O).</a:t>
            </a:r>
            <a:endParaRPr lang="en-US" sz="1200" b="1" i="1" dirty="0" smtClean="0">
              <a:solidFill>
                <a:srgbClr val="0070C0"/>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AC102150-72AB-41ED-A21C-67D7900EC596}" type="slidenum">
              <a:rPr lang="en-US" smtClean="0"/>
              <a:pPr/>
              <a:t>56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sz="1200" b="1" dirty="0" smtClean="0">
                <a:solidFill>
                  <a:srgbClr val="00B050"/>
                </a:solidFill>
                <a:latin typeface="Tahoma" panose="020B0604030504040204" pitchFamily="34" charset="0"/>
                <a:cs typeface="Tahoma" panose="020B0604030504040204" pitchFamily="34" charset="0"/>
              </a:rPr>
              <a:t>Controlled cement:-</a:t>
            </a:r>
            <a:r>
              <a:rPr lang="en-US" altLang="en-US" dirty="0" smtClean="0">
                <a:latin typeface="Times New Roman" panose="02020603050405020304" pitchFamily="18" charset="0"/>
                <a:cs typeface="Times New Roman" panose="02020603050405020304" pitchFamily="18" charset="0"/>
              </a:rPr>
              <a:t>By combining 10 to 20% of </a:t>
            </a:r>
            <a:r>
              <a:rPr lang="en-US" altLang="en-US" b="1" dirty="0" smtClean="0">
                <a:solidFill>
                  <a:schemeClr val="accent1">
                    <a:lumMod val="75000"/>
                  </a:schemeClr>
                </a:solidFill>
                <a:latin typeface="Times New Roman" panose="02020603050405020304" pitchFamily="18" charset="0"/>
                <a:cs typeface="Times New Roman" panose="02020603050405020304" pitchFamily="18" charset="0"/>
              </a:rPr>
              <a:t>calcium </a:t>
            </a:r>
            <a:r>
              <a:rPr lang="en-US" altLang="en-US" b="1" i="1" dirty="0" err="1" smtClean="0">
                <a:solidFill>
                  <a:schemeClr val="accent1">
                    <a:lumMod val="75000"/>
                  </a:schemeClr>
                </a:solidFill>
                <a:latin typeface="Times New Roman" panose="02020603050405020304" pitchFamily="18" charset="0"/>
                <a:cs typeface="Times New Roman" panose="02020603050405020304" pitchFamily="18" charset="0"/>
              </a:rPr>
              <a:t>sulphoaluminate</a:t>
            </a:r>
            <a:r>
              <a:rPr lang="en-US" altLang="en-US" b="1" dirty="0" smtClean="0">
                <a:solidFill>
                  <a:schemeClr val="accent1">
                    <a:lumMod val="75000"/>
                  </a:schemeClr>
                </a:solidFill>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a:t>
            </a:r>
            <a:r>
              <a:rPr lang="en-US" altLang="en-US" b="1" dirty="0" smtClean="0">
                <a:latin typeface="Times New Roman" panose="02020603050405020304" pitchFamily="18" charset="0"/>
                <a:cs typeface="Times New Roman" panose="02020603050405020304" pitchFamily="18" charset="0"/>
              </a:rPr>
              <a:t>from </a:t>
            </a:r>
            <a:r>
              <a:rPr lang="en-US" altLang="en-US" b="1" u="sng" dirty="0" smtClean="0">
                <a:latin typeface="Times New Roman" panose="02020603050405020304" pitchFamily="18" charset="0"/>
                <a:cs typeface="Times New Roman" panose="02020603050405020304" pitchFamily="18" charset="0"/>
              </a:rPr>
              <a:t>bauxite, gypsum, and </a:t>
            </a:r>
            <a:r>
              <a:rPr lang="en-US" altLang="en-US" b="1" u="sng" dirty="0" err="1" smtClean="0">
                <a:latin typeface="Times New Roman" panose="02020603050405020304" pitchFamily="18" charset="0"/>
                <a:cs typeface="Times New Roman" panose="02020603050405020304" pitchFamily="18" charset="0"/>
              </a:rPr>
              <a:t>limesone</a:t>
            </a:r>
            <a:r>
              <a:rPr lang="en-US" altLang="en-US" dirty="0" smtClean="0">
                <a:latin typeface="Times New Roman" panose="02020603050405020304" pitchFamily="18" charset="0"/>
                <a:cs typeface="Times New Roman" panose="02020603050405020304" pitchFamily="18" charset="0"/>
              </a:rPr>
              <a:t>) with </a:t>
            </a:r>
            <a:r>
              <a:rPr lang="en-US" altLang="en-US" dirty="0" err="1" smtClean="0">
                <a:latin typeface="Times New Roman" panose="02020603050405020304" pitchFamily="18" charset="0"/>
                <a:cs typeface="Times New Roman" panose="02020603050405020304" pitchFamily="18" charset="0"/>
              </a:rPr>
              <a:t>portland</a:t>
            </a:r>
            <a:r>
              <a:rPr lang="en-US" altLang="en-US" dirty="0" smtClean="0">
                <a:latin typeface="Times New Roman" panose="02020603050405020304" pitchFamily="18" charset="0"/>
                <a:cs typeface="Times New Roman" panose="02020603050405020304" pitchFamily="18" charset="0"/>
              </a:rPr>
              <a:t> cement, the tendency of concrete to crack can be </a:t>
            </a:r>
            <a:r>
              <a:rPr lang="en-US" altLang="en-US" b="1" dirty="0" smtClean="0">
                <a:solidFill>
                  <a:srgbClr val="FF0000"/>
                </a:solidFill>
                <a:latin typeface="Times New Roman" panose="02020603050405020304" pitchFamily="18" charset="0"/>
                <a:cs typeface="Times New Roman" panose="02020603050405020304" pitchFamily="18" charset="0"/>
              </a:rPr>
              <a:t>virtually eliminated</a:t>
            </a:r>
            <a:r>
              <a:rPr lang="en-US" altLang="en-US" dirty="0" smtClean="0">
                <a:latin typeface="Times New Roman" panose="02020603050405020304" pitchFamily="18" charset="0"/>
                <a:cs typeface="Times New Roman" panose="02020603050405020304" pitchFamily="18" charset="0"/>
              </a:rPr>
              <a:t>. </a:t>
            </a:r>
          </a:p>
          <a:p>
            <a:endParaRPr lang="en-US" dirty="0"/>
          </a:p>
        </p:txBody>
      </p:sp>
      <p:sp>
        <p:nvSpPr>
          <p:cNvPr id="4" name="Slide Number Placeholder 3"/>
          <p:cNvSpPr>
            <a:spLocks noGrp="1"/>
          </p:cNvSpPr>
          <p:nvPr>
            <p:ph type="sldNum" sz="quarter" idx="10"/>
          </p:nvPr>
        </p:nvSpPr>
        <p:spPr/>
        <p:txBody>
          <a:bodyPr/>
          <a:lstStyle/>
          <a:p>
            <a:fld id="{AC102150-72AB-41ED-A21C-67D7900EC596}" type="slidenum">
              <a:rPr lang="en-US" smtClean="0"/>
              <a:pPr/>
              <a:t>57</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i="1" dirty="0" smtClean="0">
                <a:solidFill>
                  <a:schemeClr val="accent1">
                    <a:lumMod val="75000"/>
                  </a:schemeClr>
                </a:solidFill>
              </a:rPr>
              <a:t>Clinker</a:t>
            </a:r>
            <a:r>
              <a:rPr lang="en-US" b="0" i="1" baseline="0" dirty="0" smtClean="0">
                <a:solidFill>
                  <a:schemeClr val="accent1">
                    <a:lumMod val="75000"/>
                  </a:schemeClr>
                </a:solidFill>
              </a:rPr>
              <a:t>:- stony matter  fused together: slag</a:t>
            </a:r>
          </a:p>
        </p:txBody>
      </p:sp>
      <p:sp>
        <p:nvSpPr>
          <p:cNvPr id="4" name="Slide Number Placeholder 3"/>
          <p:cNvSpPr>
            <a:spLocks noGrp="1"/>
          </p:cNvSpPr>
          <p:nvPr>
            <p:ph type="sldNum" sz="quarter" idx="10"/>
          </p:nvPr>
        </p:nvSpPr>
        <p:spPr/>
        <p:txBody>
          <a:bodyPr/>
          <a:lstStyle/>
          <a:p>
            <a:fld id="{AC102150-72AB-41ED-A21C-67D7900EC596}" type="slidenum">
              <a:rPr lang="en-US" smtClean="0"/>
              <a:pPr/>
              <a:t>58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C102150-72AB-41ED-A21C-67D7900EC596}" type="slidenum">
              <a:rPr lang="en-US" smtClean="0"/>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Calcination</a:t>
            </a:r>
            <a:r>
              <a:rPr lang="en-US" dirty="0" smtClean="0"/>
              <a:t> is a</a:t>
            </a:r>
            <a:r>
              <a:rPr lang="en-US" baseline="0" dirty="0" smtClean="0"/>
              <a:t> process to heat(as inorganic material) to a high temperature but with out fusing in order to drive off volatile matter or effect changes.</a:t>
            </a:r>
            <a:endParaRPr lang="en-US" dirty="0"/>
          </a:p>
        </p:txBody>
      </p:sp>
      <p:sp>
        <p:nvSpPr>
          <p:cNvPr id="4" name="Slide Number Placeholder 3"/>
          <p:cNvSpPr>
            <a:spLocks noGrp="1"/>
          </p:cNvSpPr>
          <p:nvPr>
            <p:ph type="sldNum" sz="quarter" idx="10"/>
          </p:nvPr>
        </p:nvSpPr>
        <p:spPr/>
        <p:txBody>
          <a:bodyPr/>
          <a:lstStyle/>
          <a:p>
            <a:fld id="{AC102150-72AB-41ED-A21C-67D7900EC596}" type="slidenum">
              <a:rPr lang="en-US" smtClean="0"/>
              <a:pPr/>
              <a:t>60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C102150-72AB-41ED-A21C-67D7900EC596}" type="slidenum">
              <a:rPr lang="en-US" smtClean="0"/>
              <a:pPr/>
              <a:t>64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 </a:t>
            </a:r>
            <a:r>
              <a:rPr lang="en-US" altLang="en-US" sz="1200" dirty="0" smtClean="0">
                <a:latin typeface="Times New Roman" panose="02020603050405020304" pitchFamily="18" charset="0"/>
                <a:cs typeface="Times New Roman" panose="02020603050405020304" pitchFamily="18" charset="0"/>
              </a:rPr>
              <a:t>The actual process of extraction of a metal from its </a:t>
            </a:r>
            <a:r>
              <a:rPr lang="en-US" altLang="en-US" sz="1200" b="1" dirty="0" smtClean="0">
                <a:solidFill>
                  <a:srgbClr val="FF0000"/>
                </a:solidFill>
                <a:latin typeface="Times New Roman" panose="02020603050405020304" pitchFamily="18" charset="0"/>
                <a:cs typeface="Times New Roman" panose="02020603050405020304" pitchFamily="18" charset="0"/>
              </a:rPr>
              <a:t>ore</a:t>
            </a:r>
            <a:r>
              <a:rPr lang="en-US" altLang="en-US" sz="1200" dirty="0" smtClean="0">
                <a:latin typeface="Times New Roman" panose="02020603050405020304" pitchFamily="18" charset="0"/>
                <a:cs typeface="Times New Roman" panose="02020603050405020304" pitchFamily="18" charset="0"/>
              </a:rPr>
              <a:t> depends upon the </a:t>
            </a:r>
            <a:r>
              <a:rPr lang="en-US" altLang="en-US" sz="1200" b="1" dirty="0" smtClean="0">
                <a:latin typeface="Times New Roman" panose="02020603050405020304" pitchFamily="18" charset="0"/>
                <a:cs typeface="Times New Roman" panose="02020603050405020304" pitchFamily="18" charset="0"/>
              </a:rPr>
              <a:t>nature of the </a:t>
            </a:r>
            <a:r>
              <a:rPr lang="en-US" altLang="en-US" sz="1200" b="1" dirty="0" smtClean="0">
                <a:solidFill>
                  <a:srgbClr val="FF0000"/>
                </a:solidFill>
                <a:latin typeface="Times New Roman" panose="02020603050405020304" pitchFamily="18" charset="0"/>
                <a:cs typeface="Times New Roman" panose="02020603050405020304" pitchFamily="18" charset="0"/>
              </a:rPr>
              <a:t>ore</a:t>
            </a:r>
            <a:r>
              <a:rPr lang="en-US" altLang="en-US" sz="1200" b="1" dirty="0" smtClean="0">
                <a:latin typeface="Times New Roman" panose="02020603050405020304" pitchFamily="18" charset="0"/>
                <a:cs typeface="Times New Roman" panose="02020603050405020304" pitchFamily="18" charset="0"/>
              </a:rPr>
              <a:t> and the metal. </a:t>
            </a:r>
          </a:p>
          <a:p>
            <a:pPr>
              <a:buFont typeface="Arial" pitchFamily="34" charset="0"/>
              <a:buNone/>
            </a:pPr>
            <a:endParaRPr lang="en-US" b="1" dirty="0"/>
          </a:p>
        </p:txBody>
      </p:sp>
      <p:sp>
        <p:nvSpPr>
          <p:cNvPr id="4" name="Slide Number Placeholder 3"/>
          <p:cNvSpPr>
            <a:spLocks noGrp="1"/>
          </p:cNvSpPr>
          <p:nvPr>
            <p:ph type="sldNum" sz="quarter" idx="10"/>
          </p:nvPr>
        </p:nvSpPr>
        <p:spPr/>
        <p:txBody>
          <a:bodyPr/>
          <a:lstStyle/>
          <a:p>
            <a:fld id="{AC102150-72AB-41ED-A21C-67D7900EC596}" type="slidenum">
              <a:rPr lang="en-US" smtClean="0"/>
              <a:pPr/>
              <a:t>78</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 </a:t>
            </a:r>
            <a:r>
              <a:rPr lang="en-US" sz="1200" dirty="0" smtClean="0">
                <a:latin typeface="Times New Roman" pitchFamily="18" charset="0"/>
                <a:cs typeface="Times New Roman" pitchFamily="18" charset="0"/>
              </a:rPr>
              <a:t>Method of extraction depends on the </a:t>
            </a:r>
            <a:r>
              <a:rPr lang="en-US" sz="1200" b="1" dirty="0" smtClean="0">
                <a:solidFill>
                  <a:srgbClr val="7030A0"/>
                </a:solidFill>
                <a:latin typeface="Times New Roman" pitchFamily="18" charset="0"/>
                <a:cs typeface="Times New Roman" pitchFamily="18" charset="0"/>
              </a:rPr>
              <a:t>position of the metal in the reactivity series</a:t>
            </a:r>
            <a:r>
              <a:rPr lang="en-US" sz="1200" b="0" dirty="0" smtClean="0">
                <a:solidFill>
                  <a:schemeClr val="tx1"/>
                </a:solidFill>
                <a:latin typeface="+mn-lt"/>
                <a:cs typeface="+mn-cs"/>
              </a:rPr>
              <a:t>.</a:t>
            </a:r>
            <a:endParaRPr lang="en-US" sz="1200" b="1" dirty="0" smtClean="0">
              <a:solidFill>
                <a:srgbClr val="7030A0"/>
              </a:solidFill>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AC102150-72AB-41ED-A21C-67D7900EC596}" type="slidenum">
              <a:rPr lang="en-US" smtClean="0"/>
              <a:pPr/>
              <a:t>79</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C102150-72AB-41ED-A21C-67D7900EC596}" type="slidenum">
              <a:rPr lang="en-US" smtClean="0"/>
              <a:pPr/>
              <a:t>84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C102150-72AB-41ED-A21C-67D7900EC596}" type="slidenum">
              <a:rPr lang="en-US" smtClean="0"/>
              <a:pPr/>
              <a:t>88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leaching</a:t>
            </a:r>
            <a:r>
              <a:rPr lang="en-US" sz="1200" b="0" i="0" kern="1200" dirty="0" smtClean="0">
                <a:solidFill>
                  <a:schemeClr val="tx1"/>
                </a:solidFill>
                <a:latin typeface="+mn-lt"/>
                <a:ea typeface="+mn-ea"/>
                <a:cs typeface="+mn-cs"/>
              </a:rPr>
              <a:t> refers to the process of using water or another liquid to remove soluble matter from a solid, such as soil or ashes.</a:t>
            </a:r>
            <a:endParaRPr lang="en-US" dirty="0"/>
          </a:p>
        </p:txBody>
      </p:sp>
      <p:sp>
        <p:nvSpPr>
          <p:cNvPr id="4" name="Slide Number Placeholder 3"/>
          <p:cNvSpPr>
            <a:spLocks noGrp="1"/>
          </p:cNvSpPr>
          <p:nvPr>
            <p:ph type="sldNum" sz="quarter" idx="10"/>
          </p:nvPr>
        </p:nvSpPr>
        <p:spPr/>
        <p:txBody>
          <a:bodyPr/>
          <a:lstStyle/>
          <a:p>
            <a:fld id="{AC102150-72AB-41ED-A21C-67D7900EC596}" type="slidenum">
              <a:rPr lang="en-US" smtClean="0"/>
              <a:pPr/>
              <a:t>91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sz="1200" dirty="0" err="1" smtClean="0">
                <a:latin typeface="Tahoma" panose="020B0604030504040204" pitchFamily="34" charset="0"/>
                <a:cs typeface="Tahoma" panose="020B0604030504040204" pitchFamily="34" charset="0"/>
              </a:rPr>
              <a:t>Pyrometallurgical</a:t>
            </a:r>
            <a:r>
              <a:rPr lang="en-US" altLang="en-US" sz="1200" dirty="0" smtClean="0">
                <a:latin typeface="Tahoma" panose="020B0604030504040204" pitchFamily="34" charset="0"/>
                <a:cs typeface="Tahoma" panose="020B0604030504040204" pitchFamily="34" charset="0"/>
              </a:rPr>
              <a:t> processes that involve gases and solids are typified by </a:t>
            </a:r>
            <a:r>
              <a:rPr lang="en-US" altLang="en-US" sz="1200" b="1" dirty="0" err="1" smtClean="0">
                <a:solidFill>
                  <a:srgbClr val="0070C0"/>
                </a:solidFill>
                <a:latin typeface="Tahoma" panose="020B0604030504040204" pitchFamily="34" charset="0"/>
                <a:cs typeface="Tahoma" panose="020B0604030504040204" pitchFamily="34" charset="0"/>
                <a:hlinkClick r:id="rId3" tooltip="Calcining"/>
              </a:rPr>
              <a:t>calcining</a:t>
            </a:r>
            <a:r>
              <a:rPr lang="en-US" altLang="en-US" sz="1200" dirty="0" smtClean="0">
                <a:latin typeface="Tahoma" panose="020B0604030504040204" pitchFamily="34" charset="0"/>
                <a:cs typeface="Tahoma" panose="020B0604030504040204" pitchFamily="34" charset="0"/>
              </a:rPr>
              <a:t> and</a:t>
            </a:r>
            <a:r>
              <a:rPr lang="en-US" altLang="en-US" sz="1200" b="1" dirty="0" smtClean="0">
                <a:solidFill>
                  <a:srgbClr val="0070C0"/>
                </a:solidFill>
                <a:latin typeface="Tahoma" panose="020B0604030504040204" pitchFamily="34" charset="0"/>
                <a:cs typeface="Tahoma" panose="020B0604030504040204" pitchFamily="34" charset="0"/>
              </a:rPr>
              <a:t> </a:t>
            </a:r>
            <a:r>
              <a:rPr lang="en-US" altLang="en-US" sz="1200" b="1" dirty="0" smtClean="0">
                <a:solidFill>
                  <a:srgbClr val="0070C0"/>
                </a:solidFill>
                <a:latin typeface="Tahoma" panose="020B0604030504040204" pitchFamily="34" charset="0"/>
                <a:cs typeface="Tahoma" panose="020B0604030504040204" pitchFamily="34" charset="0"/>
                <a:hlinkClick r:id="rId4" tooltip="Roasting (metallurgy)"/>
              </a:rPr>
              <a:t>roasting</a:t>
            </a:r>
            <a:r>
              <a:rPr lang="en-US" altLang="en-US" sz="1200" b="1" dirty="0" smtClean="0">
                <a:solidFill>
                  <a:srgbClr val="0070C0"/>
                </a:solidFill>
                <a:latin typeface="Tahoma" panose="020B0604030504040204" pitchFamily="34" charset="0"/>
                <a:cs typeface="Tahoma" panose="020B0604030504040204" pitchFamily="34" charset="0"/>
              </a:rPr>
              <a:t> </a:t>
            </a:r>
            <a:r>
              <a:rPr lang="en-US" altLang="en-US" sz="1200" dirty="0" smtClean="0">
                <a:latin typeface="Tahoma" panose="020B0604030504040204" pitchFamily="34" charset="0"/>
                <a:cs typeface="Tahoma" panose="020B0604030504040204" pitchFamily="34" charset="0"/>
              </a:rPr>
              <a:t>operations.</a:t>
            </a:r>
            <a:endParaRPr lang="en-US" dirty="0"/>
          </a:p>
        </p:txBody>
      </p:sp>
      <p:sp>
        <p:nvSpPr>
          <p:cNvPr id="4" name="Slide Number Placeholder 3"/>
          <p:cNvSpPr>
            <a:spLocks noGrp="1"/>
          </p:cNvSpPr>
          <p:nvPr>
            <p:ph type="sldNum" sz="quarter" idx="10"/>
          </p:nvPr>
        </p:nvSpPr>
        <p:spPr/>
        <p:txBody>
          <a:bodyPr/>
          <a:lstStyle/>
          <a:p>
            <a:fld id="{AC102150-72AB-41ED-A21C-67D7900EC596}" type="slidenum">
              <a:rPr lang="en-US" smtClean="0"/>
              <a:pPr/>
              <a:t>92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Electro winning</a:t>
            </a:r>
            <a:r>
              <a:rPr lang="en-US" baseline="0" dirty="0" smtClean="0"/>
              <a:t>:-  extraction of metals by using electrolysis using insoluble anode.</a:t>
            </a:r>
          </a:p>
          <a:p>
            <a:r>
              <a:rPr lang="en-US" baseline="0" dirty="0" smtClean="0"/>
              <a:t>Electro refining:- purification of impure metals by using it as anode that dissolves as metals ions and then deposited as pure metal on cathode.</a:t>
            </a:r>
            <a:endParaRPr lang="en-US" dirty="0"/>
          </a:p>
        </p:txBody>
      </p:sp>
      <p:sp>
        <p:nvSpPr>
          <p:cNvPr id="4" name="Slide Number Placeholder 3"/>
          <p:cNvSpPr>
            <a:spLocks noGrp="1"/>
          </p:cNvSpPr>
          <p:nvPr>
            <p:ph type="sldNum" sz="quarter" idx="10"/>
          </p:nvPr>
        </p:nvSpPr>
        <p:spPr/>
        <p:txBody>
          <a:bodyPr/>
          <a:lstStyle/>
          <a:p>
            <a:fld id="{AC102150-72AB-41ED-A21C-67D7900EC596}" type="slidenum">
              <a:rPr lang="en-US" smtClean="0"/>
              <a:pPr/>
              <a:t>96</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lnSpc>
                <a:spcPct val="160000"/>
              </a:lnSpc>
              <a:buNone/>
            </a:pPr>
            <a:r>
              <a:rPr lang="en-US" altLang="en-US" sz="1200" b="1" dirty="0" smtClean="0">
                <a:solidFill>
                  <a:srgbClr val="0070C0"/>
                </a:solidFill>
                <a:latin typeface="Times New Roman" panose="02020603050405020304" pitchFamily="18" charset="0"/>
                <a:cs typeface="Times New Roman" panose="02020603050405020304" pitchFamily="18" charset="0"/>
              </a:rPr>
              <a:t> Oxidizing roasting</a:t>
            </a:r>
            <a:r>
              <a:rPr lang="en-US" altLang="en-US" sz="1200" b="0" baseline="0" dirty="0" smtClean="0">
                <a:solidFill>
                  <a:srgbClr val="0070C0"/>
                </a:solidFill>
                <a:latin typeface="Times New Roman" panose="02020603050405020304" pitchFamily="18" charset="0"/>
                <a:cs typeface="Times New Roman" panose="02020603050405020304" pitchFamily="18" charset="0"/>
              </a:rPr>
              <a:t> </a:t>
            </a:r>
            <a:r>
              <a:rPr lang="en-US" altLang="en-US" sz="1200" dirty="0" smtClean="0">
                <a:latin typeface="Times New Roman" panose="02020603050405020304" pitchFamily="18" charset="0"/>
                <a:cs typeface="Times New Roman" panose="02020603050405020304" pitchFamily="18" charset="0"/>
              </a:rPr>
              <a:t>is the process in which the </a:t>
            </a:r>
            <a:r>
              <a:rPr lang="en-US" altLang="en-US" sz="1200" b="1" dirty="0" smtClean="0">
                <a:solidFill>
                  <a:srgbClr val="FF0000"/>
                </a:solidFill>
                <a:latin typeface="Times New Roman" panose="02020603050405020304" pitchFamily="18" charset="0"/>
                <a:cs typeface="Times New Roman" panose="02020603050405020304" pitchFamily="18" charset="0"/>
              </a:rPr>
              <a:t>ore is heated below its melting </a:t>
            </a:r>
            <a:r>
              <a:rPr lang="en-US" altLang="en-US" sz="1200" dirty="0" smtClean="0">
                <a:latin typeface="Times New Roman" panose="02020603050405020304" pitchFamily="18" charset="0"/>
                <a:cs typeface="Times New Roman" panose="02020603050405020304" pitchFamily="18" charset="0"/>
              </a:rPr>
              <a:t>point in </a:t>
            </a:r>
            <a:r>
              <a:rPr lang="en-US" altLang="en-US" sz="1200" b="1" dirty="0" smtClean="0">
                <a:solidFill>
                  <a:srgbClr val="7030A0"/>
                </a:solidFill>
                <a:latin typeface="Times New Roman" panose="02020603050405020304" pitchFamily="18" charset="0"/>
                <a:cs typeface="Times New Roman" panose="02020603050405020304" pitchFamily="18" charset="0"/>
              </a:rPr>
              <a:t>presence of air to oxidize the impurities.</a:t>
            </a:r>
          </a:p>
          <a:p>
            <a:endParaRPr lang="en-US" dirty="0"/>
          </a:p>
        </p:txBody>
      </p:sp>
      <p:sp>
        <p:nvSpPr>
          <p:cNvPr id="4" name="Slide Number Placeholder 3"/>
          <p:cNvSpPr>
            <a:spLocks noGrp="1"/>
          </p:cNvSpPr>
          <p:nvPr>
            <p:ph type="sldNum" sz="quarter" idx="10"/>
          </p:nvPr>
        </p:nvSpPr>
        <p:spPr/>
        <p:txBody>
          <a:bodyPr/>
          <a:lstStyle/>
          <a:p>
            <a:fld id="{AC102150-72AB-41ED-A21C-67D7900EC596}" type="slidenum">
              <a:rPr lang="en-US" smtClean="0"/>
              <a:pPr/>
              <a:t>107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C102150-72AB-41ED-A21C-67D7900EC596}" type="slidenum">
              <a:rPr lang="en-US" smtClean="0"/>
              <a:pPr/>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buNone/>
              <a:defRPr/>
            </a:pPr>
            <a:r>
              <a:rPr lang="en-US" sz="1200" b="1" dirty="0" err="1" smtClean="0">
                <a:solidFill>
                  <a:srgbClr val="0070C0"/>
                </a:solidFill>
                <a:latin typeface="Times New Roman" panose="02020603050405020304" pitchFamily="18" charset="0"/>
                <a:cs typeface="Times New Roman" panose="02020603050405020304" pitchFamily="18" charset="0"/>
              </a:rPr>
              <a:t>Calcination</a:t>
            </a:r>
            <a:r>
              <a:rPr lang="en-US" sz="1200" b="1" dirty="0" smtClean="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is the process of heating the ore below its melting point </a:t>
            </a:r>
            <a:r>
              <a:rPr lang="en-US" sz="1200" b="1" dirty="0" smtClean="0">
                <a:solidFill>
                  <a:srgbClr val="7030A0"/>
                </a:solidFill>
                <a:latin typeface="Times New Roman" panose="02020603050405020304" pitchFamily="18" charset="0"/>
                <a:cs typeface="Times New Roman" panose="02020603050405020304" pitchFamily="18" charset="0"/>
              </a:rPr>
              <a:t>in limited supply </a:t>
            </a:r>
            <a:r>
              <a:rPr lang="en-US" sz="1200" b="1" dirty="0" smtClean="0">
                <a:latin typeface="Times New Roman" panose="02020603050405020304" pitchFamily="18" charset="0"/>
                <a:cs typeface="Times New Roman" panose="02020603050405020304" pitchFamily="18" charset="0"/>
              </a:rPr>
              <a:t>or </a:t>
            </a:r>
            <a:r>
              <a:rPr lang="en-US" sz="1200" dirty="0" smtClean="0">
                <a:latin typeface="Times New Roman" panose="02020603050405020304" pitchFamily="18" charset="0"/>
                <a:cs typeface="Times New Roman" panose="02020603050405020304" pitchFamily="18" charset="0"/>
              </a:rPr>
              <a:t> </a:t>
            </a:r>
            <a:r>
              <a:rPr lang="en-US" sz="1200" b="1" dirty="0" smtClean="0">
                <a:solidFill>
                  <a:srgbClr val="0070C0"/>
                </a:solidFill>
                <a:latin typeface="Times New Roman" panose="02020603050405020304" pitchFamily="18" charset="0"/>
                <a:cs typeface="Times New Roman" panose="02020603050405020304" pitchFamily="18" charset="0"/>
              </a:rPr>
              <a:t>absence of air </a:t>
            </a:r>
            <a:r>
              <a:rPr lang="en-US" sz="1200" dirty="0" smtClean="0">
                <a:latin typeface="Times New Roman" panose="02020603050405020304" pitchFamily="18" charset="0"/>
                <a:cs typeface="Times New Roman" panose="02020603050405020304" pitchFamily="18" charset="0"/>
              </a:rPr>
              <a:t>to remove volatile impurities.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 typeface="Wingdings" pitchFamily="2" charset="2"/>
              <a:buChar char="v"/>
              <a:tabLst/>
              <a:defRPr/>
            </a:pPr>
            <a:r>
              <a:rPr lang="en-US" sz="1200" dirty="0" smtClean="0">
                <a:latin typeface="Times New Roman" panose="02020603050405020304" pitchFamily="18" charset="0"/>
                <a:cs typeface="Times New Roman" panose="02020603050405020304" pitchFamily="18" charset="0"/>
              </a:rPr>
              <a:t>The process of calcinations is carried out in the case of </a:t>
            </a:r>
            <a:r>
              <a:rPr lang="en-US" sz="1200" b="1" dirty="0" smtClean="0">
                <a:latin typeface="Times New Roman" panose="02020603050405020304" pitchFamily="18" charset="0"/>
                <a:cs typeface="Times New Roman" panose="02020603050405020304" pitchFamily="18" charset="0"/>
              </a:rPr>
              <a:t>converting </a:t>
            </a:r>
            <a:r>
              <a:rPr lang="en-US" sz="1200" b="1" dirty="0" smtClean="0">
                <a:solidFill>
                  <a:srgbClr val="0070C0"/>
                </a:solidFill>
                <a:latin typeface="Times New Roman" panose="02020603050405020304" pitchFamily="18" charset="0"/>
                <a:cs typeface="Times New Roman" panose="02020603050405020304" pitchFamily="18" charset="0"/>
              </a:rPr>
              <a:t>carbonate and hydrated</a:t>
            </a:r>
            <a:r>
              <a:rPr lang="en-US" sz="1200" dirty="0" smtClean="0">
                <a:solidFill>
                  <a:srgbClr val="FF0000"/>
                </a:solidFill>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ore </a:t>
            </a:r>
            <a:r>
              <a:rPr lang="en-US" sz="1200" b="1" dirty="0" smtClean="0">
                <a:solidFill>
                  <a:srgbClr val="7030A0"/>
                </a:solidFill>
                <a:latin typeface="Times New Roman" panose="02020603050405020304" pitchFamily="18" charset="0"/>
                <a:cs typeface="Times New Roman" panose="02020603050405020304" pitchFamily="18" charset="0"/>
              </a:rPr>
              <a:t>to their respective oxides. </a:t>
            </a:r>
          </a:p>
          <a:p>
            <a:endParaRPr lang="en-US" dirty="0"/>
          </a:p>
        </p:txBody>
      </p:sp>
      <p:sp>
        <p:nvSpPr>
          <p:cNvPr id="4" name="Slide Number Placeholder 3"/>
          <p:cNvSpPr>
            <a:spLocks noGrp="1"/>
          </p:cNvSpPr>
          <p:nvPr>
            <p:ph type="sldNum" sz="quarter" idx="10"/>
          </p:nvPr>
        </p:nvSpPr>
        <p:spPr/>
        <p:txBody>
          <a:bodyPr/>
          <a:lstStyle/>
          <a:p>
            <a:fld id="{AC102150-72AB-41ED-A21C-67D7900EC596}" type="slidenum">
              <a:rPr lang="en-US" smtClean="0"/>
              <a:pPr/>
              <a:t>108</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200" dirty="0" smtClean="0">
                <a:latin typeface="Times New Roman" panose="02020603050405020304" pitchFamily="18" charset="0"/>
                <a:cs typeface="Times New Roman" panose="02020603050405020304" pitchFamily="18" charset="0"/>
              </a:rPr>
              <a:t>In smelting, the roasted or </a:t>
            </a:r>
            <a:r>
              <a:rPr lang="en-US" altLang="en-US" sz="1200" dirty="0" err="1" smtClean="0">
                <a:latin typeface="Times New Roman" panose="02020603050405020304" pitchFamily="18" charset="0"/>
                <a:cs typeface="Times New Roman" panose="02020603050405020304" pitchFamily="18" charset="0"/>
              </a:rPr>
              <a:t>calcined</a:t>
            </a:r>
            <a:r>
              <a:rPr lang="en-US" altLang="en-US" sz="1200" dirty="0" smtClean="0">
                <a:latin typeface="Times New Roman" panose="02020603050405020304" pitchFamily="18" charset="0"/>
                <a:cs typeface="Times New Roman" panose="02020603050405020304" pitchFamily="18" charset="0"/>
              </a:rPr>
              <a:t> ore is mixed with </a:t>
            </a:r>
            <a:r>
              <a:rPr lang="en-US" altLang="en-US" sz="1200" b="1" dirty="0" smtClean="0">
                <a:solidFill>
                  <a:srgbClr val="0070C0"/>
                </a:solidFill>
                <a:latin typeface="Times New Roman" panose="02020603050405020304" pitchFamily="18" charset="0"/>
                <a:cs typeface="Times New Roman" panose="02020603050405020304" pitchFamily="18" charset="0"/>
              </a:rPr>
              <a:t>coke</a:t>
            </a:r>
            <a:r>
              <a:rPr lang="en-US" altLang="en-US" sz="1200" dirty="0" smtClean="0">
                <a:solidFill>
                  <a:srgbClr val="FF0000"/>
                </a:solidFill>
                <a:latin typeface="Times New Roman" panose="02020603050405020304" pitchFamily="18" charset="0"/>
                <a:cs typeface="Times New Roman" panose="02020603050405020304" pitchFamily="18" charset="0"/>
              </a:rPr>
              <a:t> and </a:t>
            </a:r>
            <a:r>
              <a:rPr lang="en-US" altLang="en-US" sz="1200" b="1" dirty="0" smtClean="0">
                <a:solidFill>
                  <a:srgbClr val="7030A0"/>
                </a:solidFill>
                <a:latin typeface="Times New Roman" panose="02020603050405020304" pitchFamily="18" charset="0"/>
                <a:cs typeface="Times New Roman" panose="02020603050405020304" pitchFamily="18" charset="0"/>
              </a:rPr>
              <a:t>then heated in a furnace. </a:t>
            </a:r>
          </a:p>
        </p:txBody>
      </p:sp>
      <p:sp>
        <p:nvSpPr>
          <p:cNvPr id="4" name="Slide Number Placeholder 3"/>
          <p:cNvSpPr>
            <a:spLocks noGrp="1"/>
          </p:cNvSpPr>
          <p:nvPr>
            <p:ph type="sldNum" sz="quarter" idx="10"/>
          </p:nvPr>
        </p:nvSpPr>
        <p:spPr/>
        <p:txBody>
          <a:bodyPr/>
          <a:lstStyle/>
          <a:p>
            <a:fld id="{AC102150-72AB-41ED-A21C-67D7900EC596}" type="slidenum">
              <a:rPr lang="en-US" smtClean="0"/>
              <a:pPr/>
              <a:t>109</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102150-72AB-41ED-A21C-67D7900EC596}" type="slidenum">
              <a:rPr lang="en-US" smtClean="0"/>
              <a:pPr/>
              <a:t>116</a:t>
            </a:fld>
            <a:endParaRPr lang="en-US"/>
          </a:p>
        </p:txBody>
      </p:sp>
    </p:spTree>
    <p:extLst>
      <p:ext uri="{BB962C8B-B14F-4D97-AF65-F5344CB8AC3E}">
        <p14:creationId xmlns="" xmlns:p14="http://schemas.microsoft.com/office/powerpoint/2010/main" val="20581625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102150-72AB-41ED-A21C-67D7900EC596}" type="slidenum">
              <a:rPr lang="en-US" smtClean="0"/>
              <a:pPr/>
              <a:t>117</a:t>
            </a:fld>
            <a:endParaRPr lang="en-US"/>
          </a:p>
        </p:txBody>
      </p:sp>
    </p:spTree>
    <p:extLst>
      <p:ext uri="{BB962C8B-B14F-4D97-AF65-F5344CB8AC3E}">
        <p14:creationId xmlns="" xmlns:p14="http://schemas.microsoft.com/office/powerpoint/2010/main" val="24753069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102150-72AB-41ED-A21C-67D7900EC596}" type="slidenum">
              <a:rPr lang="en-US" smtClean="0"/>
              <a:pPr/>
              <a:t>119</a:t>
            </a:fld>
            <a:endParaRPr lang="en-US"/>
          </a:p>
        </p:txBody>
      </p:sp>
    </p:spTree>
    <p:extLst>
      <p:ext uri="{BB962C8B-B14F-4D97-AF65-F5344CB8AC3E}">
        <p14:creationId xmlns="" xmlns:p14="http://schemas.microsoft.com/office/powerpoint/2010/main" val="39876067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231F20"/>
                </a:solidFill>
                <a:latin typeface="Times New Roman" panose="02020603050405020304" pitchFamily="18" charset="0"/>
                <a:cs typeface="Times New Roman" panose="02020603050405020304" pitchFamily="18" charset="0"/>
              </a:rPr>
              <a:t>The roasted mixture is smelted by adding limestone and sand to form a molten slag that removes many of the</a:t>
            </a:r>
            <a:r>
              <a:rPr lang="en-US" sz="1200" b="1" dirty="0" smtClean="0">
                <a:solidFill>
                  <a:srgbClr val="00B050"/>
                </a:solidFill>
                <a:latin typeface="Times New Roman" panose="02020603050405020304" pitchFamily="18" charset="0"/>
                <a:cs typeface="Times New Roman" panose="02020603050405020304" pitchFamily="18" charset="0"/>
              </a:rPr>
              <a:t> impurities</a:t>
            </a:r>
            <a:r>
              <a:rPr lang="en-US" sz="1200" dirty="0" smtClean="0">
                <a:solidFill>
                  <a:srgbClr val="231F20"/>
                </a:solidFill>
                <a:latin typeface="Times New Roman" panose="02020603050405020304" pitchFamily="18" charset="0"/>
                <a:cs typeface="Times New Roman" panose="02020603050405020304" pitchFamily="18" charset="0"/>
              </a:rPr>
              <a:t>.</a:t>
            </a:r>
          </a:p>
          <a:p>
            <a:endParaRPr lang="en-US" dirty="0"/>
          </a:p>
        </p:txBody>
      </p:sp>
      <p:sp>
        <p:nvSpPr>
          <p:cNvPr id="4" name="Slide Number Placeholder 3"/>
          <p:cNvSpPr>
            <a:spLocks noGrp="1"/>
          </p:cNvSpPr>
          <p:nvPr>
            <p:ph type="sldNum" sz="quarter" idx="10"/>
          </p:nvPr>
        </p:nvSpPr>
        <p:spPr/>
        <p:txBody>
          <a:bodyPr/>
          <a:lstStyle/>
          <a:p>
            <a:fld id="{AC102150-72AB-41ED-A21C-67D7900EC596}" type="slidenum">
              <a:rPr lang="en-US" smtClean="0"/>
              <a:pPr/>
              <a:t>125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lnSpc>
                <a:spcPct val="150000"/>
              </a:lnSpc>
              <a:buFont typeface="Wingdings" panose="05000000000000000000" pitchFamily="2" charset="2"/>
              <a:buChar char="v"/>
            </a:pPr>
            <a:r>
              <a:rPr lang="en-US" sz="1200" b="1" dirty="0" smtClean="0">
                <a:solidFill>
                  <a:srgbClr val="00B050"/>
                </a:solidFill>
                <a:latin typeface="Times New Roman" panose="02020603050405020304" pitchFamily="18" charset="0"/>
                <a:cs typeface="Times New Roman" panose="02020603050405020304" pitchFamily="18" charset="0"/>
              </a:rPr>
              <a:t>Blister copper </a:t>
            </a:r>
            <a:r>
              <a:rPr lang="en-US" sz="1200" dirty="0" smtClean="0">
                <a:latin typeface="Times New Roman" panose="02020603050405020304" pitchFamily="18" charset="0"/>
                <a:cs typeface="Times New Roman" panose="02020603050405020304" pitchFamily="18" charset="0"/>
              </a:rPr>
              <a:t>contains iron, silver, gold and sometimes zinc as impurities. </a:t>
            </a:r>
          </a:p>
          <a:p>
            <a:pPr algn="just">
              <a:lnSpc>
                <a:spcPct val="150000"/>
              </a:lnSpc>
              <a:buFont typeface="Wingdings" panose="05000000000000000000" pitchFamily="2" charset="2"/>
              <a:buChar char="v"/>
            </a:pPr>
            <a:r>
              <a:rPr lang="en-US" sz="1200" dirty="0" smtClean="0">
                <a:latin typeface="Times New Roman" panose="02020603050405020304" pitchFamily="18" charset="0"/>
                <a:cs typeface="Times New Roman" panose="02020603050405020304" pitchFamily="18" charset="0"/>
              </a:rPr>
              <a:t> So it is refined further by </a:t>
            </a:r>
            <a:r>
              <a:rPr lang="en-US" sz="1200" smtClean="0">
                <a:latin typeface="Times New Roman" panose="02020603050405020304" pitchFamily="18" charset="0"/>
                <a:cs typeface="Times New Roman" panose="02020603050405020304" pitchFamily="18" charset="0"/>
              </a:rPr>
              <a:t>electrolysis.</a:t>
            </a:r>
          </a:p>
        </p:txBody>
      </p:sp>
      <p:sp>
        <p:nvSpPr>
          <p:cNvPr id="4" name="Slide Number Placeholder 3"/>
          <p:cNvSpPr>
            <a:spLocks noGrp="1"/>
          </p:cNvSpPr>
          <p:nvPr>
            <p:ph type="sldNum" sz="quarter" idx="10"/>
          </p:nvPr>
        </p:nvSpPr>
        <p:spPr/>
        <p:txBody>
          <a:bodyPr/>
          <a:lstStyle/>
          <a:p>
            <a:fld id="{AC102150-72AB-41ED-A21C-67D7900EC596}" type="slidenum">
              <a:rPr lang="en-US" smtClean="0"/>
              <a:pPr/>
              <a:t>126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102150-72AB-41ED-A21C-67D7900EC596}" type="slidenum">
              <a:rPr lang="en-US" smtClean="0"/>
              <a:pPr/>
              <a:t>129</a:t>
            </a:fld>
            <a:endParaRPr lang="en-US"/>
          </a:p>
        </p:txBody>
      </p:sp>
    </p:spTree>
    <p:extLst>
      <p:ext uri="{BB962C8B-B14F-4D97-AF65-F5344CB8AC3E}">
        <p14:creationId xmlns="" xmlns:p14="http://schemas.microsoft.com/office/powerpoint/2010/main" val="2164084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Minerals</a:t>
            </a:r>
            <a:r>
              <a:rPr lang="en-US" baseline="0" dirty="0" smtClean="0"/>
              <a:t> of silicate</a:t>
            </a:r>
            <a:r>
              <a:rPr lang="en-US" b="1" baseline="0" dirty="0" smtClean="0">
                <a:solidFill>
                  <a:srgbClr val="C00000"/>
                </a:solidFill>
              </a:rPr>
              <a:t>:- Feldspar, Mica, Olivine, Pyroxene and Quartz</a:t>
            </a:r>
            <a:endParaRPr lang="en-US" b="1" dirty="0">
              <a:solidFill>
                <a:srgbClr val="C00000"/>
              </a:solidFill>
            </a:endParaRPr>
          </a:p>
        </p:txBody>
      </p:sp>
      <p:sp>
        <p:nvSpPr>
          <p:cNvPr id="4" name="Slide Number Placeholder 3"/>
          <p:cNvSpPr>
            <a:spLocks noGrp="1"/>
          </p:cNvSpPr>
          <p:nvPr>
            <p:ph type="sldNum" sz="quarter" idx="10"/>
          </p:nvPr>
        </p:nvSpPr>
        <p:spPr/>
        <p:txBody>
          <a:bodyPr/>
          <a:lstStyle/>
          <a:p>
            <a:fld id="{AC102150-72AB-41ED-A21C-67D7900EC596}" type="slidenum">
              <a:rPr lang="en-US" smtClean="0"/>
              <a:pPr/>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Isolated</a:t>
            </a:r>
            <a:r>
              <a:rPr lang="en-US" baseline="0" dirty="0" smtClean="0"/>
              <a:t> tetrahedral:- olivine </a:t>
            </a:r>
          </a:p>
          <a:p>
            <a:r>
              <a:rPr lang="en-US" baseline="0" dirty="0" smtClean="0"/>
              <a:t>Ring of tetrahedral:- cordierite </a:t>
            </a:r>
          </a:p>
          <a:p>
            <a:r>
              <a:rPr lang="en-US" baseline="0" dirty="0" smtClean="0"/>
              <a:t>Single chain:- pyroxene</a:t>
            </a:r>
          </a:p>
          <a:p>
            <a:r>
              <a:rPr lang="en-US" baseline="0" dirty="0" smtClean="0"/>
              <a:t>Double chain:- amphibole </a:t>
            </a:r>
          </a:p>
          <a:p>
            <a:r>
              <a:rPr lang="en-US" baseline="0" dirty="0" smtClean="0"/>
              <a:t>Sheet:- </a:t>
            </a:r>
            <a:r>
              <a:rPr lang="en-US" baseline="0" dirty="0" err="1" smtClean="0"/>
              <a:t>kaolinit</a:t>
            </a:r>
            <a:r>
              <a:rPr lang="en-US" baseline="0" dirty="0" smtClean="0"/>
              <a:t>(mica)muscovite</a:t>
            </a:r>
          </a:p>
          <a:p>
            <a:r>
              <a:rPr lang="en-US" baseline="0" dirty="0" smtClean="0"/>
              <a:t>Frame work:- feldspar(</a:t>
            </a:r>
            <a:r>
              <a:rPr lang="en-US" baseline="0" dirty="0" err="1" smtClean="0"/>
              <a:t>orthoclass</a:t>
            </a:r>
            <a:r>
              <a:rPr lang="en-US" baseline="0" dirty="0" smtClean="0"/>
              <a:t>) quartz</a:t>
            </a:r>
            <a:endParaRPr lang="en-US" dirty="0"/>
          </a:p>
        </p:txBody>
      </p:sp>
      <p:sp>
        <p:nvSpPr>
          <p:cNvPr id="4" name="Slide Number Placeholder 3"/>
          <p:cNvSpPr>
            <a:spLocks noGrp="1"/>
          </p:cNvSpPr>
          <p:nvPr>
            <p:ph type="sldNum" sz="quarter" idx="10"/>
          </p:nvPr>
        </p:nvSpPr>
        <p:spPr/>
        <p:txBody>
          <a:bodyPr/>
          <a:lstStyle/>
          <a:p>
            <a:fld id="{AC102150-72AB-41ED-A21C-67D7900EC596}" type="slidenum">
              <a:rPr lang="en-US" smtClean="0"/>
              <a:pPr/>
              <a:t>10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C102150-72AB-41ED-A21C-67D7900EC596}" type="slidenum">
              <a:rPr lang="en-US" smtClean="0"/>
              <a:pPr/>
              <a:t>13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sz="1200" dirty="0" smtClean="0">
                <a:latin typeface="Times New Roman" panose="02020603050405020304" pitchFamily="18" charset="0"/>
                <a:cs typeface="Times New Roman" panose="02020603050405020304" pitchFamily="18" charset="0"/>
              </a:rPr>
              <a:t>The most common ceramics are composed of </a:t>
            </a:r>
            <a:r>
              <a:rPr lang="en-US" altLang="en-US" sz="1200" b="1" dirty="0" smtClean="0">
                <a:solidFill>
                  <a:srgbClr val="00B0F0"/>
                </a:solidFill>
                <a:latin typeface="Times New Roman" panose="02020603050405020304" pitchFamily="18" charset="0"/>
                <a:cs typeface="Times New Roman" panose="02020603050405020304" pitchFamily="18" charset="0"/>
              </a:rPr>
              <a:t>crystalline oxides, carbides, and nitrides material</a:t>
            </a:r>
            <a:endParaRPr lang="en-US" dirty="0"/>
          </a:p>
        </p:txBody>
      </p:sp>
      <p:sp>
        <p:nvSpPr>
          <p:cNvPr id="4" name="Slide Number Placeholder 3"/>
          <p:cNvSpPr>
            <a:spLocks noGrp="1"/>
          </p:cNvSpPr>
          <p:nvPr>
            <p:ph type="sldNum" sz="quarter" idx="10"/>
          </p:nvPr>
        </p:nvSpPr>
        <p:spPr/>
        <p:txBody>
          <a:bodyPr/>
          <a:lstStyle/>
          <a:p>
            <a:fld id="{AC102150-72AB-41ED-A21C-67D7900EC596}" type="slidenum">
              <a:rPr lang="en-US" smtClean="0"/>
              <a:pPr/>
              <a:t>15</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Porcelain</a:t>
            </a:r>
            <a:r>
              <a:rPr lang="en-US" b="1" baseline="0" dirty="0" smtClean="0"/>
              <a:t> and Kaolin clay </a:t>
            </a:r>
            <a:r>
              <a:rPr lang="en-US" altLang="en-US" sz="1200" b="1" dirty="0" err="1" smtClean="0">
                <a:latin typeface="Times New Roman" panose="02020603050405020304" pitchFamily="18" charset="0"/>
                <a:cs typeface="Times New Roman" panose="02020603050405020304" pitchFamily="18" charset="0"/>
              </a:rPr>
              <a:t>clay</a:t>
            </a:r>
            <a:r>
              <a:rPr lang="en-US" altLang="en-US" sz="1200" dirty="0" smtClean="0">
                <a:latin typeface="Times New Roman" panose="02020603050405020304" pitchFamily="18" charset="0"/>
                <a:cs typeface="Times New Roman" panose="02020603050405020304" pitchFamily="18" charset="0"/>
              </a:rPr>
              <a:t> </a:t>
            </a:r>
            <a:r>
              <a:rPr lang="en-US" altLang="en-US" sz="1200" b="1" dirty="0" smtClean="0">
                <a:latin typeface="Times New Roman" panose="02020603050405020304" pitchFamily="18" charset="0"/>
                <a:cs typeface="Times New Roman" panose="02020603050405020304" pitchFamily="18" charset="0"/>
              </a:rPr>
              <a:t>are used for high-quality ware including laboratory equipment</a:t>
            </a:r>
            <a:endParaRPr lang="en-US" b="1" dirty="0"/>
          </a:p>
        </p:txBody>
      </p:sp>
      <p:sp>
        <p:nvSpPr>
          <p:cNvPr id="4" name="Slide Number Placeholder 3"/>
          <p:cNvSpPr>
            <a:spLocks noGrp="1"/>
          </p:cNvSpPr>
          <p:nvPr>
            <p:ph type="sldNum" sz="quarter" idx="10"/>
          </p:nvPr>
        </p:nvSpPr>
        <p:spPr/>
        <p:txBody>
          <a:bodyPr/>
          <a:lstStyle/>
          <a:p>
            <a:fld id="{AC102150-72AB-41ED-A21C-67D7900EC596}" type="slidenum">
              <a:rPr lang="en-US" smtClean="0"/>
              <a:pPr/>
              <a:t>34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b="1" dirty="0" smtClean="0">
                <a:latin typeface="Times New Roman" panose="02020603050405020304" pitchFamily="18" charset="0"/>
                <a:cs typeface="Times New Roman" panose="02020603050405020304" pitchFamily="18" charset="0"/>
              </a:rPr>
              <a:t>Calcium Phosphate, Ca</a:t>
            </a:r>
            <a:r>
              <a:rPr lang="en-US" altLang="en-US" b="1" baseline="-25000" dirty="0" smtClean="0">
                <a:latin typeface="Times New Roman" panose="02020603050405020304" pitchFamily="18" charset="0"/>
                <a:cs typeface="Times New Roman" panose="02020603050405020304" pitchFamily="18" charset="0"/>
              </a:rPr>
              <a:t>3</a:t>
            </a:r>
            <a:r>
              <a:rPr lang="en-US" altLang="en-US" b="1" dirty="0" smtClean="0">
                <a:latin typeface="Times New Roman" panose="02020603050405020304" pitchFamily="18" charset="0"/>
                <a:cs typeface="Times New Roman" panose="02020603050405020304" pitchFamily="18" charset="0"/>
              </a:rPr>
              <a:t>(PO</a:t>
            </a:r>
            <a:r>
              <a:rPr lang="en-US" altLang="en-US" b="1" baseline="-25000" dirty="0" smtClean="0">
                <a:latin typeface="Times New Roman" panose="02020603050405020304" pitchFamily="18" charset="0"/>
                <a:cs typeface="Times New Roman" panose="02020603050405020304" pitchFamily="18" charset="0"/>
              </a:rPr>
              <a:t>4</a:t>
            </a:r>
            <a:r>
              <a:rPr lang="en-US" altLang="en-US" b="1" dirty="0" smtClean="0">
                <a:latin typeface="Times New Roman" panose="02020603050405020304" pitchFamily="18" charset="0"/>
                <a:cs typeface="Times New Roman" panose="02020603050405020304" pitchFamily="18" charset="0"/>
              </a:rPr>
              <a:t>)</a:t>
            </a:r>
            <a:r>
              <a:rPr lang="en-US" altLang="en-US" b="1" baseline="-25000" dirty="0" smtClean="0">
                <a:latin typeface="Times New Roman" panose="02020603050405020304" pitchFamily="18" charset="0"/>
                <a:cs typeface="Times New Roman" panose="02020603050405020304" pitchFamily="18" charset="0"/>
              </a:rPr>
              <a:t>2</a:t>
            </a:r>
            <a:r>
              <a:rPr lang="en-US" altLang="en-US" b="1" dirty="0" smtClean="0">
                <a:latin typeface="Times New Roman" panose="02020603050405020304" pitchFamily="18" charset="0"/>
                <a:cs typeface="Times New Roman" panose="02020603050405020304" pitchFamily="18" charset="0"/>
              </a:rPr>
              <a:t>; used for preparation of opalescent glass</a:t>
            </a:r>
            <a:endParaRPr lang="en-US" b="1" dirty="0"/>
          </a:p>
        </p:txBody>
      </p:sp>
      <p:sp>
        <p:nvSpPr>
          <p:cNvPr id="4" name="Slide Number Placeholder 3"/>
          <p:cNvSpPr>
            <a:spLocks noGrp="1"/>
          </p:cNvSpPr>
          <p:nvPr>
            <p:ph type="sldNum" sz="quarter" idx="10"/>
          </p:nvPr>
        </p:nvSpPr>
        <p:spPr/>
        <p:txBody>
          <a:bodyPr/>
          <a:lstStyle/>
          <a:p>
            <a:fld id="{AC102150-72AB-41ED-A21C-67D7900EC596}" type="slidenum">
              <a:rPr lang="en-US" smtClean="0"/>
              <a:pPr/>
              <a:t>38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035D3927-1418-43F5-AC73-D3403DE0E101}" type="datetime1">
              <a:rPr lang="en-US" smtClean="0"/>
              <a:pPr/>
              <a:t>6/28/2022</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156F46CE-25D5-4E6D-8809-A4F5B18A920A}"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6994A0B-00D2-4A38-83B9-EB115AB09688}" type="datetime1">
              <a:rPr lang="en-US" smtClean="0"/>
              <a:pPr/>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6F46CE-25D5-4E6D-8809-A4F5B18A920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BF81A1E-2269-4CD1-A196-98A4979F3D18}" type="datetime1">
              <a:rPr lang="en-US" smtClean="0"/>
              <a:pPr/>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6F46CE-25D5-4E6D-8809-A4F5B18A920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E612A41F-0CCC-4523-A505-40952DC1D426}" type="datetime1">
              <a:rPr lang="en-US" smtClean="0"/>
              <a:pPr/>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6F46CE-25D5-4E6D-8809-A4F5B18A920A}"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B5CF3939-2D1D-4D8A-8524-74D9E415C3F7}" type="datetime1">
              <a:rPr lang="en-US" smtClean="0"/>
              <a:pPr/>
              <a:t>6/28/2022</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156F46CE-25D5-4E6D-8809-A4F5B18A920A}"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C49723D1-6DD8-4928-8D0B-5D3B6D173F27}" type="datetime1">
              <a:rPr lang="en-US" smtClean="0"/>
              <a:pPr/>
              <a:t>6/28/2022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6F46CE-25D5-4E6D-8809-A4F5B18A920A}"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4ECC04AF-EDF4-452A-81DF-9E512B01ABD9}" type="datetime1">
              <a:rPr lang="en-US" smtClean="0"/>
              <a:pPr/>
              <a:t>6/28/2022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6F46CE-25D5-4E6D-8809-A4F5B18A920A}"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BB83AC90-3F02-4D03-9034-2D9F1C5FA544}" type="datetime1">
              <a:rPr lang="en-US" smtClean="0"/>
              <a:pPr/>
              <a:t>6/28/2022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6F46CE-25D5-4E6D-8809-A4F5B18A920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53AFF2-C71E-4523-86D7-09FBE19CE8F9}" type="datetime1">
              <a:rPr lang="en-US" smtClean="0"/>
              <a:pPr/>
              <a:t>6/28/2022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6F46CE-25D5-4E6D-8809-A4F5B18A920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DDE6286E-6DDB-4346-A713-E7B87BE3FF89}" type="datetime1">
              <a:rPr lang="en-US" smtClean="0"/>
              <a:pPr/>
              <a:t>6/28/2022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6F46CE-25D5-4E6D-8809-A4F5B18A920A}"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9C2F2D2F-91FE-4A37-A0A2-D60B043CE2AE}" type="datetime1">
              <a:rPr lang="en-US" smtClean="0"/>
              <a:pPr/>
              <a:t>6/28/2022</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156F46CE-25D5-4E6D-8809-A4F5B18A920A}"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9C27D5B3-0A97-4BAE-8269-816A1AF55C3B}" type="datetime1">
              <a:rPr lang="en-US" smtClean="0"/>
              <a:pPr/>
              <a:t>6/28/2022</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156F46CE-25D5-4E6D-8809-A4F5B18A920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xml"/><Relationship Id="rId4" Type="http://schemas.openxmlformats.org/officeDocument/2006/relationships/image" Target="../media/image91.jpe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2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jpeg"/></Relationships>
</file>

<file path=ppt/slides/_rels/slide5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68.xml.rels><?xml version="1.0" encoding="UTF-8" standalone="yes"?>
<Relationships xmlns="http://schemas.openxmlformats.org/package/2006/relationships"><Relationship Id="rId2" Type="http://schemas.openxmlformats.org/officeDocument/2006/relationships/hyperlink" Target="https://byjus.com/chemistry/extraction-metals-ores-minerals/"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en.wikipedia.org/wiki/Ore" TargetMode="External"/><Relationship Id="rId2" Type="http://schemas.openxmlformats.org/officeDocument/2006/relationships/hyperlink" Target="http://en.wikipedia.org/wiki/Metallurgy"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hyperlink" Target="http://en.wikipedia.org/wiki/Electrometallurgy" TargetMode="External"/><Relationship Id="rId3" Type="http://schemas.openxmlformats.org/officeDocument/2006/relationships/hyperlink" Target="http://en.wikipedia.org/wiki/Ceramics" TargetMode="External"/><Relationship Id="rId7" Type="http://schemas.openxmlformats.org/officeDocument/2006/relationships/hyperlink" Target="http://en.wikipedia.org/wiki/Pyrometallurgy" TargetMode="External"/><Relationship Id="rId2" Type="http://schemas.openxmlformats.org/officeDocument/2006/relationships/hyperlink" Target="http://en.wikipedia.org/wiki/Physical_metallurgy" TargetMode="External"/><Relationship Id="rId1" Type="http://schemas.openxmlformats.org/officeDocument/2006/relationships/slideLayout" Target="../slideLayouts/slideLayout2.xml"/><Relationship Id="rId6" Type="http://schemas.openxmlformats.org/officeDocument/2006/relationships/hyperlink" Target="http://en.wikipedia.org/wiki/Hydrometallurgy" TargetMode="External"/><Relationship Id="rId5" Type="http://schemas.openxmlformats.org/officeDocument/2006/relationships/hyperlink" Target="http://en.wikipedia.org/wiki/Mineral_processing" TargetMode="External"/><Relationship Id="rId4" Type="http://schemas.openxmlformats.org/officeDocument/2006/relationships/hyperlink" Target="http://en.wikipedia.org/wiki/Materials_science"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en.wikipedia.org/wiki/Gangue" TargetMode="External"/><Relationship Id="rId2" Type="http://schemas.openxmlformats.org/officeDocument/2006/relationships/hyperlink" Target="http://en.wikipedia.org/wiki/Mineral_processing" TargetMode="External"/><Relationship Id="rId1" Type="http://schemas.openxmlformats.org/officeDocument/2006/relationships/slideLayout" Target="../slideLayouts/slideLayout2.xml"/><Relationship Id="rId5" Type="http://schemas.openxmlformats.org/officeDocument/2006/relationships/image" Target="../media/image82.jpeg"/><Relationship Id="rId4" Type="http://schemas.openxmlformats.org/officeDocument/2006/relationships/image" Target="../media/image81.png"/></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en.wikipedia.org/wiki/Aqueous" TargetMode="External"/><Relationship Id="rId2" Type="http://schemas.openxmlformats.org/officeDocument/2006/relationships/hyperlink" Target="http://en.wikipedia.org/wiki/Hydrometallurgy"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en.wikipedia.org/wiki/Leaching_(metallurgy)" TargetMode="External"/><Relationship Id="rId7" Type="http://schemas.openxmlformats.org/officeDocument/2006/relationships/hyperlink" Target="http://en.wikipedia.org/wiki/Solvent_extraction"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en.wikipedia.org/wiki/Adsorption" TargetMode="External"/><Relationship Id="rId5" Type="http://schemas.openxmlformats.org/officeDocument/2006/relationships/hyperlink" Target="http://en.wikipedia.org/wiki/Distillation" TargetMode="External"/><Relationship Id="rId4" Type="http://schemas.openxmlformats.org/officeDocument/2006/relationships/hyperlink" Target="http://en.wikipedia.org/wiki/Precipitation"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en.wikipedia.org/wiki/Pyrometallurgy"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en.wikipedia.org/wiki/Smelting" TargetMode="External"/><Relationship Id="rId5" Type="http://schemas.openxmlformats.org/officeDocument/2006/relationships/hyperlink" Target="http://en.wikipedia.org/wiki/Roasting_(metallurgy)" TargetMode="External"/><Relationship Id="rId4" Type="http://schemas.openxmlformats.org/officeDocument/2006/relationships/hyperlink" Target="http://en.wikipedia.org/wiki/Calcining"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en.wikipedia.org/wiki/Electrolytic_cell" TargetMode="External"/><Relationship Id="rId2" Type="http://schemas.openxmlformats.org/officeDocument/2006/relationships/hyperlink" Target="http://en.wikipedia.org/wiki/Electrometallurgy"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hyperlink" Target="http://en.wikipedia.org/wiki/Electrowinning"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152400"/>
            <a:ext cx="8915400" cy="6629400"/>
          </a:xfrm>
        </p:spPr>
        <p:txBody>
          <a:bodyPr>
            <a:normAutofit/>
          </a:bodyPr>
          <a:lstStyle/>
          <a:p>
            <a:endParaRPr lang="en-US" sz="2800" dirty="0">
              <a:solidFill>
                <a:schemeClr val="tx1"/>
              </a:solidFill>
              <a:latin typeface="Times New Roman" pitchFamily="18" charset="0"/>
              <a:cs typeface="Times New Roman" pitchFamily="18" charset="0"/>
            </a:endParaRPr>
          </a:p>
          <a:p>
            <a:endParaRPr lang="en-US" sz="2800" dirty="0">
              <a:solidFill>
                <a:schemeClr val="tx1"/>
              </a:solidFill>
              <a:latin typeface="Times New Roman" pitchFamily="18" charset="0"/>
              <a:cs typeface="Times New Roman" pitchFamily="18" charset="0"/>
            </a:endParaRPr>
          </a:p>
          <a:p>
            <a:endParaRPr lang="en-US" sz="3600" b="1" dirty="0">
              <a:solidFill>
                <a:srgbClr val="002060"/>
              </a:solidFill>
            </a:endParaRPr>
          </a:p>
          <a:p>
            <a:r>
              <a:rPr lang="en-US" sz="3200" b="1" dirty="0">
                <a:solidFill>
                  <a:srgbClr val="002060"/>
                </a:solidFill>
                <a:latin typeface="Times New Roman" panose="02020603050405020304" pitchFamily="18" charset="0"/>
                <a:cs typeface="Times New Roman" panose="02020603050405020304" pitchFamily="18" charset="0"/>
              </a:rPr>
              <a:t>CHAPTER-7</a:t>
            </a:r>
            <a:endParaRPr lang="en-US" sz="2800" dirty="0">
              <a:solidFill>
                <a:srgbClr val="002060"/>
              </a:solidFill>
              <a:latin typeface="Times New Roman" pitchFamily="18" charset="0"/>
              <a:cs typeface="Times New Roman" pitchFamily="18" charset="0"/>
            </a:endParaRPr>
          </a:p>
          <a:p>
            <a:endParaRPr lang="en-US" sz="2800" b="1" dirty="0">
              <a:solidFill>
                <a:srgbClr val="0070C0"/>
              </a:solidFill>
              <a:latin typeface="Tahoma" pitchFamily="34" charset="0"/>
              <a:cs typeface="Tahoma" pitchFamily="34" charset="0"/>
            </a:endParaRPr>
          </a:p>
          <a:p>
            <a:endParaRPr lang="en-US" sz="2800" b="1" dirty="0">
              <a:solidFill>
                <a:srgbClr val="0070C0"/>
              </a:solidFill>
              <a:latin typeface="Tahoma" pitchFamily="34" charset="0"/>
              <a:cs typeface="Tahoma" pitchFamily="34" charset="0"/>
            </a:endParaRPr>
          </a:p>
          <a:p>
            <a:r>
              <a:rPr lang="en-US" sz="2800" b="1" dirty="0">
                <a:solidFill>
                  <a:srgbClr val="0070C0"/>
                </a:solidFill>
                <a:latin typeface="Tahoma" pitchFamily="34" charset="0"/>
                <a:cs typeface="Tahoma" pitchFamily="34" charset="0"/>
              </a:rPr>
              <a:t>Silicate Industry</a:t>
            </a:r>
            <a:r>
              <a:rPr lang="en-US" sz="2800" b="1" dirty="0">
                <a:solidFill>
                  <a:srgbClr val="0070C0"/>
                </a:solidFill>
              </a:rPr>
              <a:t/>
            </a:r>
            <a:br>
              <a:rPr lang="en-US" sz="2800" b="1" dirty="0">
                <a:solidFill>
                  <a:srgbClr val="0070C0"/>
                </a:solidFill>
              </a:rPr>
            </a:br>
            <a:r>
              <a:rPr lang="en-US" sz="2800" b="1" dirty="0">
                <a:solidFill>
                  <a:srgbClr val="0070C0"/>
                </a:solidFill>
                <a:latin typeface="Tahoma" pitchFamily="34" charset="0"/>
                <a:cs typeface="Tahoma" pitchFamily="34" charset="0"/>
              </a:rPr>
              <a:t>(Manufacture of Ceramic, Glass and Cement</a:t>
            </a:r>
          </a:p>
        </p:txBody>
      </p:sp>
      <p:sp>
        <p:nvSpPr>
          <p:cNvPr id="2" name="Title 1"/>
          <p:cNvSpPr>
            <a:spLocks noGrp="1"/>
          </p:cNvSpPr>
          <p:nvPr>
            <p:ph type="ctrTitle"/>
          </p:nvPr>
        </p:nvSpPr>
        <p:spPr>
          <a:xfrm>
            <a:off x="228600" y="0"/>
            <a:ext cx="8686800" cy="1219199"/>
          </a:xfrm>
        </p:spPr>
        <p:txBody>
          <a:bodyPr>
            <a:normAutofit/>
          </a:bodyPr>
          <a:lstStyle/>
          <a:p>
            <a:r>
              <a:rPr lang="en-US" sz="2800" dirty="0">
                <a:latin typeface="Times New Roman" pitchFamily="18" charset="0"/>
                <a:cs typeface="Times New Roman" pitchFamily="18" charset="0"/>
              </a:rPr>
              <a:t>Fundamentals of Analytical chemistry (221)</a:t>
            </a:r>
          </a:p>
        </p:txBody>
      </p:sp>
      <p:sp>
        <p:nvSpPr>
          <p:cNvPr id="4" name="Slide Number Placeholder 3"/>
          <p:cNvSpPr>
            <a:spLocks noGrp="1"/>
          </p:cNvSpPr>
          <p:nvPr>
            <p:ph type="sldNum" sz="quarter" idx="12"/>
          </p:nvPr>
        </p:nvSpPr>
        <p:spPr/>
        <p:txBody>
          <a:bodyPr/>
          <a:lstStyle/>
          <a:p>
            <a:fld id="{156F46CE-25D5-4E6D-8809-A4F5B18A920A}" type="slidenum">
              <a:rPr lang="en-US" smtClean="0"/>
              <a:pPr/>
              <a:t>1</a:t>
            </a:fld>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458200" cy="609600"/>
          </a:xfrm>
        </p:spPr>
        <p:txBody>
          <a:bodyPr>
            <a:normAutofit/>
          </a:bodyPr>
          <a:lstStyle/>
          <a:p>
            <a:r>
              <a:rPr lang="en-US" sz="2800" b="1" dirty="0">
                <a:solidFill>
                  <a:srgbClr val="0070C0"/>
                </a:solidFill>
                <a:latin typeface="Times New Roman" pitchFamily="18" charset="0"/>
                <a:cs typeface="Times New Roman" pitchFamily="18" charset="0"/>
              </a:rPr>
              <a:t>            </a:t>
            </a:r>
            <a:r>
              <a:rPr lang="en-US" sz="2800" b="1" dirty="0">
                <a:latin typeface="Tahoma" pitchFamily="34" charset="0"/>
                <a:cs typeface="Tahoma" pitchFamily="34" charset="0"/>
              </a:rPr>
              <a:t>Major Silicate structures</a:t>
            </a:r>
            <a:r>
              <a:rPr lang="en-US" sz="2800" b="1" dirty="0">
                <a:solidFill>
                  <a:srgbClr val="0070C0"/>
                </a:solidFill>
                <a:latin typeface="Times New Roman" pitchFamily="18" charset="0"/>
                <a:cs typeface="Times New Roman" pitchFamily="18" charset="0"/>
              </a:rPr>
              <a:t>                </a:t>
            </a:r>
            <a:endParaRPr lang="en-US" sz="2800" dirty="0"/>
          </a:p>
        </p:txBody>
      </p:sp>
      <p:sp>
        <p:nvSpPr>
          <p:cNvPr id="3" name="Slide Number Placeholder 2"/>
          <p:cNvSpPr>
            <a:spLocks noGrp="1"/>
          </p:cNvSpPr>
          <p:nvPr>
            <p:ph type="sldNum" sz="quarter" idx="12"/>
          </p:nvPr>
        </p:nvSpPr>
        <p:spPr>
          <a:xfrm>
            <a:off x="228600" y="6152296"/>
            <a:ext cx="457200" cy="457200"/>
          </a:xfrm>
        </p:spPr>
        <p:txBody>
          <a:bodyPr/>
          <a:lstStyle/>
          <a:p>
            <a:fld id="{156F46CE-25D5-4E6D-8809-A4F5B18A920A}" type="slidenum">
              <a:rPr lang="en-US" smtClean="0"/>
              <a:pPr/>
              <a:t>10</a:t>
            </a:fld>
            <a:endParaRPr lang="en-US"/>
          </a:p>
        </p:txBody>
      </p:sp>
      <p:sp>
        <p:nvSpPr>
          <p:cNvPr id="4" name="Content Placeholder 3"/>
          <p:cNvSpPr>
            <a:spLocks noGrp="1"/>
          </p:cNvSpPr>
          <p:nvPr>
            <p:ph sz="quarter" idx="1"/>
          </p:nvPr>
        </p:nvSpPr>
        <p:spPr>
          <a:xfrm>
            <a:off x="76200" y="609600"/>
            <a:ext cx="8921496" cy="6019800"/>
          </a:xfrm>
          <a:ln>
            <a:solidFill>
              <a:schemeClr val="accent1"/>
            </a:solidFill>
          </a:ln>
        </p:spPr>
        <p:txBody>
          <a:bodyPr>
            <a:normAutofit/>
          </a:bodyPr>
          <a:lstStyle/>
          <a:p>
            <a:pPr marL="0" indent="0">
              <a:lnSpc>
                <a:spcPct val="150000"/>
              </a:lnSpc>
              <a:buNone/>
            </a:pPr>
            <a:endParaRPr lang="en-US" sz="2200" dirty="0">
              <a:latin typeface="Times New Roman" pitchFamily="18" charset="0"/>
              <a:cs typeface="Times New Roman" pitchFamily="18" charset="0"/>
            </a:endParaRPr>
          </a:p>
          <a:p>
            <a:pPr marL="0" indent="0">
              <a:lnSpc>
                <a:spcPct val="150000"/>
              </a:lnSpc>
              <a:buNone/>
            </a:pPr>
            <a:endParaRPr lang="en-US" sz="2200" dirty="0">
              <a:latin typeface="Times New Roman" pitchFamily="18" charset="0"/>
              <a:cs typeface="Times New Roman" pitchFamily="18" charset="0"/>
            </a:endParaRPr>
          </a:p>
          <a:p>
            <a:pPr marL="0" indent="0">
              <a:lnSpc>
                <a:spcPct val="150000"/>
              </a:lnSpc>
              <a:buNone/>
            </a:pPr>
            <a:endParaRPr lang="en-US" sz="2200" dirty="0">
              <a:latin typeface="Times New Roman" pitchFamily="18" charset="0"/>
              <a:cs typeface="Times New Roman" pitchFamily="18" charset="0"/>
            </a:endParaRPr>
          </a:p>
        </p:txBody>
      </p:sp>
      <p:pic>
        <p:nvPicPr>
          <p:cNvPr id="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6200" y="609600"/>
            <a:ext cx="10972800" cy="59336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08636848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190500"/>
            <a:ext cx="8692896" cy="6477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100</a:t>
            </a:fld>
            <a:endParaRPr lang="en-US"/>
          </a:p>
        </p:txBody>
      </p:sp>
      <p:sp>
        <p:nvSpPr>
          <p:cNvPr id="4" name="Content Placeholder 3"/>
          <p:cNvSpPr>
            <a:spLocks noGrp="1"/>
          </p:cNvSpPr>
          <p:nvPr>
            <p:ph sz="quarter" idx="1"/>
          </p:nvPr>
        </p:nvSpPr>
        <p:spPr>
          <a:xfrm>
            <a:off x="146304" y="838200"/>
            <a:ext cx="8851392" cy="5829300"/>
          </a:xfrm>
        </p:spPr>
        <p:txBody>
          <a:bodyPr/>
          <a:lstStyle/>
          <a:p>
            <a:pPr algn="just">
              <a:lnSpc>
                <a:spcPct val="150000"/>
              </a:lnSpc>
              <a:buNone/>
            </a:pPr>
            <a:r>
              <a:rPr lang="en-US" altLang="en-US" sz="2400" b="1" dirty="0">
                <a:solidFill>
                  <a:srgbClr val="FF0000"/>
                </a:solidFill>
                <a:latin typeface="Times New Roman" panose="02020603050405020304" pitchFamily="18" charset="0"/>
                <a:cs typeface="Times New Roman" panose="02020603050405020304" pitchFamily="18" charset="0"/>
              </a:rPr>
              <a:t>ii) Crushing of the ore</a:t>
            </a:r>
          </a:p>
          <a:p>
            <a:pPr algn="just">
              <a:lnSpc>
                <a:spcPct val="150000"/>
              </a:lnSpc>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Extracted ore often occurs in big lumps. </a:t>
            </a:r>
          </a:p>
          <a:p>
            <a:pPr algn="just">
              <a:lnSpc>
                <a:spcPct val="150000"/>
              </a:lnSpc>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It is essential to break it into </a:t>
            </a:r>
            <a:r>
              <a:rPr lang="en-US" altLang="en-US" sz="2400" b="1" dirty="0">
                <a:solidFill>
                  <a:srgbClr val="7030A0"/>
                </a:solidFill>
                <a:latin typeface="Times New Roman" panose="02020603050405020304" pitchFamily="18" charset="0"/>
                <a:cs typeface="Times New Roman" panose="02020603050405020304" pitchFamily="18" charset="0"/>
              </a:rPr>
              <a:t>smaller pieces</a:t>
            </a:r>
            <a:r>
              <a:rPr lang="en-US" altLang="en-US" sz="2400" dirty="0">
                <a:latin typeface="Times New Roman" panose="02020603050405020304" pitchFamily="18" charset="0"/>
                <a:cs typeface="Times New Roman" panose="02020603050405020304" pitchFamily="18" charset="0"/>
              </a:rPr>
              <a:t>.</a:t>
            </a:r>
          </a:p>
          <a:p>
            <a:pPr algn="just">
              <a:lnSpc>
                <a:spcPct val="150000"/>
              </a:lnSpc>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 The lumps are crushed to smaller pieces by hammering in a hammer mill or by help of a jaw-crusher.</a:t>
            </a:r>
          </a:p>
          <a:p>
            <a:pPr algn="just">
              <a:lnSpc>
                <a:spcPct val="150000"/>
              </a:lnSpc>
              <a:buNone/>
            </a:pPr>
            <a:r>
              <a:rPr lang="en-US" altLang="en-US" sz="2400" b="1" dirty="0">
                <a:solidFill>
                  <a:srgbClr val="FF0000"/>
                </a:solidFill>
                <a:latin typeface="Tahoma" panose="020B0604030504040204" pitchFamily="34" charset="0"/>
                <a:cs typeface="Tahoma" panose="020B0604030504040204" pitchFamily="34" charset="0"/>
              </a:rPr>
              <a:t>iii) </a:t>
            </a:r>
            <a:r>
              <a:rPr lang="en-US" altLang="en-US" sz="2400" b="1" dirty="0">
                <a:solidFill>
                  <a:srgbClr val="FF0000"/>
                </a:solidFill>
                <a:latin typeface="Times New Roman" panose="02020603050405020304" pitchFamily="18" charset="0"/>
                <a:cs typeface="Times New Roman" panose="02020603050405020304" pitchFamily="18" charset="0"/>
              </a:rPr>
              <a:t>Grinding and pulverization of the crushed ore</a:t>
            </a:r>
          </a:p>
          <a:p>
            <a:pPr algn="just">
              <a:lnSpc>
                <a:spcPct val="150000"/>
              </a:lnSpc>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The crushed ore is then finally pulverized to fine powder state in a stamp mill or a pulveriser.</a:t>
            </a:r>
          </a:p>
          <a:p>
            <a:pPr marL="0" indent="0" algn="just">
              <a:lnSpc>
                <a:spcPct val="150000"/>
              </a:lnSpc>
              <a:buNone/>
            </a:pPr>
            <a:r>
              <a:rPr lang="en-US" altLang="en-US" sz="2400" b="1" dirty="0">
                <a:solidFill>
                  <a:srgbClr val="7030A0"/>
                </a:solidFill>
                <a:latin typeface="Times New Roman" panose="02020603050405020304" pitchFamily="18" charset="0"/>
                <a:cs typeface="Times New Roman" panose="02020603050405020304" pitchFamily="18" charset="0"/>
              </a:rPr>
              <a:t>iv) Concentration of the ore (ore dressing) </a:t>
            </a:r>
          </a:p>
          <a:p>
            <a:pPr marL="0" indent="0" algn="just">
              <a:lnSpc>
                <a:spcPct val="150000"/>
              </a:lnSpc>
              <a:buNone/>
            </a:pPr>
            <a:endParaRPr lang="en-US" altLang="en-US" sz="24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en-US" sz="2400" dirty="0">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 xmlns:p14="http://schemas.microsoft.com/office/powerpoint/2010/main" val="4756507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0BCF28-479F-4EA3-9B5A-75EF4DFBB630}"/>
              </a:ext>
            </a:extLst>
          </p:cNvPr>
          <p:cNvSpPr>
            <a:spLocks noGrp="1"/>
          </p:cNvSpPr>
          <p:nvPr>
            <p:ph type="title"/>
          </p:nvPr>
        </p:nvSpPr>
        <p:spPr>
          <a:xfrm>
            <a:off x="146304" y="190500"/>
            <a:ext cx="8540496" cy="4572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a:extLst>
              <a:ext uri="{FF2B5EF4-FFF2-40B4-BE49-F238E27FC236}">
                <a16:creationId xmlns="" xmlns:a16="http://schemas.microsoft.com/office/drawing/2014/main" id="{FD6CFEDA-C744-4A05-84F5-44C0DE7887FE}"/>
              </a:ext>
            </a:extLst>
          </p:cNvPr>
          <p:cNvSpPr>
            <a:spLocks noGrp="1"/>
          </p:cNvSpPr>
          <p:nvPr>
            <p:ph type="sldNum" sz="quarter" idx="12"/>
          </p:nvPr>
        </p:nvSpPr>
        <p:spPr/>
        <p:txBody>
          <a:bodyPr/>
          <a:lstStyle/>
          <a:p>
            <a:fld id="{156F46CE-25D5-4E6D-8809-A4F5B18A920A}" type="slidenum">
              <a:rPr lang="en-US" smtClean="0"/>
              <a:pPr/>
              <a:t>101</a:t>
            </a:fld>
            <a:endParaRPr lang="en-US"/>
          </a:p>
        </p:txBody>
      </p:sp>
      <p:sp>
        <p:nvSpPr>
          <p:cNvPr id="4" name="Content Placeholder 3">
            <a:extLst>
              <a:ext uri="{FF2B5EF4-FFF2-40B4-BE49-F238E27FC236}">
                <a16:creationId xmlns="" xmlns:a16="http://schemas.microsoft.com/office/drawing/2014/main" id="{DE188DC5-3988-4908-AF9E-2B3003470E47}"/>
              </a:ext>
            </a:extLst>
          </p:cNvPr>
          <p:cNvSpPr>
            <a:spLocks noGrp="1"/>
          </p:cNvSpPr>
          <p:nvPr>
            <p:ph sz="quarter" idx="1"/>
          </p:nvPr>
        </p:nvSpPr>
        <p:spPr>
          <a:xfrm>
            <a:off x="146304" y="533400"/>
            <a:ext cx="8851392" cy="6134100"/>
          </a:xfrm>
        </p:spPr>
        <p:txBody>
          <a:bodyPr>
            <a:normAutofit lnSpcReduction="10000"/>
          </a:bodyPr>
          <a:lstStyle/>
          <a:p>
            <a:pPr algn="just">
              <a:lnSpc>
                <a:spcPct val="150000"/>
              </a:lnSpc>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The removal of the </a:t>
            </a:r>
            <a:r>
              <a:rPr lang="en-US" altLang="en-US" sz="2400" b="1" dirty="0">
                <a:solidFill>
                  <a:srgbClr val="7030A0"/>
                </a:solidFill>
                <a:latin typeface="Times New Roman" panose="02020603050405020304" pitchFamily="18" charset="0"/>
                <a:cs typeface="Times New Roman" panose="02020603050405020304" pitchFamily="18" charset="0"/>
              </a:rPr>
              <a:t>undesired foreign impurities </a:t>
            </a:r>
            <a:r>
              <a:rPr lang="en-US" altLang="en-US" sz="2400" dirty="0">
                <a:latin typeface="Times New Roman" panose="02020603050405020304" pitchFamily="18" charset="0"/>
                <a:cs typeface="Times New Roman" panose="02020603050405020304" pitchFamily="18" charset="0"/>
              </a:rPr>
              <a:t>i.e., </a:t>
            </a:r>
            <a:r>
              <a:rPr lang="en-US" altLang="en-US" sz="2400" b="1" dirty="0">
                <a:solidFill>
                  <a:srgbClr val="FF0000"/>
                </a:solidFill>
                <a:latin typeface="Times New Roman" panose="02020603050405020304" pitchFamily="18" charset="0"/>
                <a:cs typeface="Times New Roman" panose="02020603050405020304" pitchFamily="18" charset="0"/>
              </a:rPr>
              <a:t>gangue</a:t>
            </a:r>
            <a:r>
              <a:rPr lang="en-US" altLang="en-US" sz="2400" dirty="0">
                <a:latin typeface="Times New Roman" panose="02020603050405020304" pitchFamily="18" charset="0"/>
                <a:cs typeface="Times New Roman" panose="02020603050405020304" pitchFamily="18" charset="0"/>
              </a:rPr>
              <a:t>, from the </a:t>
            </a:r>
            <a:r>
              <a:rPr lang="en-US" altLang="en-US" sz="2400" b="1" dirty="0">
                <a:solidFill>
                  <a:srgbClr val="002060"/>
                </a:solidFill>
                <a:latin typeface="Times New Roman" panose="02020603050405020304" pitchFamily="18" charset="0"/>
                <a:cs typeface="Times New Roman" panose="02020603050405020304" pitchFamily="18" charset="0"/>
              </a:rPr>
              <a:t>ore </a:t>
            </a:r>
            <a:r>
              <a:rPr lang="en-US" altLang="en-US" sz="2400" dirty="0">
                <a:latin typeface="Times New Roman" panose="02020603050405020304" pitchFamily="18" charset="0"/>
                <a:cs typeface="Times New Roman" panose="02020603050405020304" pitchFamily="18" charset="0"/>
              </a:rPr>
              <a:t>is called </a:t>
            </a:r>
            <a:r>
              <a:rPr lang="en-US" altLang="en-US" sz="2400" b="1" dirty="0">
                <a:solidFill>
                  <a:srgbClr val="002060"/>
                </a:solidFill>
                <a:latin typeface="Times New Roman" panose="02020603050405020304" pitchFamily="18" charset="0"/>
                <a:cs typeface="Times New Roman" panose="02020603050405020304" pitchFamily="18" charset="0"/>
              </a:rPr>
              <a:t>concentration </a:t>
            </a:r>
            <a:r>
              <a:rPr lang="en-US" altLang="en-US" sz="2400" dirty="0">
                <a:latin typeface="Times New Roman" panose="02020603050405020304" pitchFamily="18" charset="0"/>
                <a:cs typeface="Times New Roman" panose="02020603050405020304" pitchFamily="18" charset="0"/>
              </a:rPr>
              <a:t>(or </a:t>
            </a:r>
            <a:r>
              <a:rPr lang="en-US" altLang="en-US" sz="2400" b="1" dirty="0">
                <a:solidFill>
                  <a:srgbClr val="FF0000"/>
                </a:solidFill>
                <a:latin typeface="Times New Roman" panose="02020603050405020304" pitchFamily="18" charset="0"/>
                <a:cs typeface="Times New Roman" panose="02020603050405020304" pitchFamily="18" charset="0"/>
              </a:rPr>
              <a:t>beneficiation</a:t>
            </a:r>
            <a:r>
              <a:rPr lang="en-US" altLang="en-US" sz="2400" dirty="0">
                <a:latin typeface="Times New Roman" panose="02020603050405020304" pitchFamily="18" charset="0"/>
                <a:cs typeface="Times New Roman" panose="02020603050405020304" pitchFamily="18" charset="0"/>
              </a:rPr>
              <a:t>) of the ore. </a:t>
            </a:r>
          </a:p>
          <a:p>
            <a:pPr algn="just">
              <a:lnSpc>
                <a:spcPct val="150000"/>
              </a:lnSpc>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Either of the </a:t>
            </a:r>
            <a:r>
              <a:rPr lang="en-US" altLang="en-US" sz="2400" b="1" dirty="0">
                <a:solidFill>
                  <a:srgbClr val="00B0F0"/>
                </a:solidFill>
                <a:latin typeface="Times New Roman" panose="02020603050405020304" pitchFamily="18" charset="0"/>
                <a:cs typeface="Times New Roman" panose="02020603050405020304" pitchFamily="18" charset="0"/>
              </a:rPr>
              <a:t>following methods </a:t>
            </a:r>
            <a:r>
              <a:rPr lang="en-US" altLang="en-US" sz="2400" dirty="0">
                <a:latin typeface="Times New Roman" panose="02020603050405020304" pitchFamily="18" charset="0"/>
                <a:cs typeface="Times New Roman" panose="02020603050405020304" pitchFamily="18" charset="0"/>
              </a:rPr>
              <a:t>is used for concentrating the ores:</a:t>
            </a:r>
          </a:p>
          <a:p>
            <a:pPr>
              <a:buNone/>
            </a:pPr>
            <a:r>
              <a:rPr lang="en-US" altLang="en-US" sz="2400" b="1" dirty="0">
                <a:latin typeface="Times New Roman" panose="02020603050405020304" pitchFamily="18" charset="0"/>
                <a:cs typeface="Times New Roman" panose="02020603050405020304" pitchFamily="18" charset="0"/>
              </a:rPr>
              <a:t>a) Hand picking</a:t>
            </a:r>
          </a:p>
          <a:p>
            <a:pPr algn="just"/>
            <a:r>
              <a:rPr lang="en-US" altLang="en-US" sz="2400" dirty="0">
                <a:latin typeface="Times New Roman" panose="02020603050405020304" pitchFamily="18" charset="0"/>
                <a:cs typeface="Times New Roman" panose="02020603050405020304" pitchFamily="18" charset="0"/>
              </a:rPr>
              <a:t>If the impurities present are quite distinct from the ore, and are of large size, these may be removed by </a:t>
            </a:r>
            <a:r>
              <a:rPr lang="en-US" altLang="en-US" sz="2400" b="1" dirty="0">
                <a:latin typeface="Times New Roman" panose="02020603050405020304" pitchFamily="18" charset="0"/>
                <a:cs typeface="Times New Roman" panose="02020603050405020304" pitchFamily="18" charset="0"/>
              </a:rPr>
              <a:t>hand picking. </a:t>
            </a:r>
            <a:endParaRPr lang="en-US" altLang="en-US" sz="2400" dirty="0">
              <a:latin typeface="Times New Roman" panose="02020603050405020304" pitchFamily="18" charset="0"/>
              <a:cs typeface="Times New Roman" panose="02020603050405020304" pitchFamily="18" charset="0"/>
            </a:endParaRPr>
          </a:p>
          <a:p>
            <a:pPr algn="just"/>
            <a:r>
              <a:rPr lang="en-US" altLang="en-US" sz="2400" dirty="0">
                <a:latin typeface="Times New Roman" panose="02020603050405020304" pitchFamily="18" charset="0"/>
                <a:cs typeface="Times New Roman" panose="02020603050405020304" pitchFamily="18" charset="0"/>
              </a:rPr>
              <a:t>This method is </a:t>
            </a:r>
            <a:r>
              <a:rPr lang="en-US" altLang="en-US" sz="2400" b="1" dirty="0">
                <a:solidFill>
                  <a:srgbClr val="00B0F0"/>
                </a:solidFill>
                <a:latin typeface="Times New Roman" panose="02020603050405020304" pitchFamily="18" charset="0"/>
                <a:cs typeface="Times New Roman" panose="02020603050405020304" pitchFamily="18" charset="0"/>
              </a:rPr>
              <a:t>slow </a:t>
            </a:r>
            <a:r>
              <a:rPr lang="en-US" altLang="en-US" sz="2400" dirty="0">
                <a:latin typeface="Times New Roman" panose="02020603050405020304" pitchFamily="18" charset="0"/>
                <a:cs typeface="Times New Roman" panose="02020603050405020304" pitchFamily="18" charset="0"/>
              </a:rPr>
              <a:t>and is generally adopted in </a:t>
            </a:r>
            <a:r>
              <a:rPr lang="en-US" altLang="en-US" sz="2400" b="1" dirty="0">
                <a:solidFill>
                  <a:srgbClr val="FF0000"/>
                </a:solidFill>
                <a:latin typeface="Times New Roman" panose="02020603050405020304" pitchFamily="18" charset="0"/>
                <a:cs typeface="Times New Roman" panose="02020603050405020304" pitchFamily="18" charset="0"/>
              </a:rPr>
              <a:t>the initial stages </a:t>
            </a:r>
            <a:r>
              <a:rPr lang="en-US" altLang="en-US" sz="2400" dirty="0">
                <a:latin typeface="Times New Roman" panose="02020603050405020304" pitchFamily="18" charset="0"/>
                <a:cs typeface="Times New Roman" panose="02020603050405020304" pitchFamily="18" charset="0"/>
              </a:rPr>
              <a:t>of concentration.</a:t>
            </a:r>
          </a:p>
          <a:p>
            <a:pPr algn="just">
              <a:buNone/>
            </a:pPr>
            <a:r>
              <a:rPr lang="en-US" altLang="en-US" sz="2400" b="1" dirty="0">
                <a:latin typeface="Times New Roman" panose="02020603050405020304" pitchFamily="18" charset="0"/>
                <a:cs typeface="Times New Roman" panose="02020603050405020304" pitchFamily="18" charset="0"/>
              </a:rPr>
              <a:t>b) Gravity or </a:t>
            </a:r>
            <a:r>
              <a:rPr lang="en-US" altLang="en-US" sz="2400" b="1" dirty="0" err="1">
                <a:latin typeface="Times New Roman" panose="02020603050405020304" pitchFamily="18" charset="0"/>
                <a:cs typeface="Times New Roman" panose="02020603050405020304" pitchFamily="18" charset="0"/>
              </a:rPr>
              <a:t>levigation</a:t>
            </a:r>
            <a:r>
              <a:rPr lang="en-US" altLang="en-US" sz="2400" b="1" dirty="0">
                <a:latin typeface="Times New Roman" panose="02020603050405020304" pitchFamily="18" charset="0"/>
                <a:cs typeface="Times New Roman" panose="02020603050405020304" pitchFamily="18" charset="0"/>
              </a:rPr>
              <a:t> method</a:t>
            </a:r>
          </a:p>
          <a:p>
            <a:pPr algn="just"/>
            <a:r>
              <a:rPr lang="en-US" altLang="en-US" sz="2400" dirty="0">
                <a:latin typeface="Times New Roman" panose="02020603050405020304" pitchFamily="18" charset="0"/>
                <a:cs typeface="Times New Roman" panose="02020603050405020304" pitchFamily="18" charset="0"/>
              </a:rPr>
              <a:t>When the </a:t>
            </a:r>
            <a:r>
              <a:rPr lang="en-US" altLang="en-US" sz="2400" dirty="0">
                <a:solidFill>
                  <a:srgbClr val="FF0000"/>
                </a:solidFill>
                <a:latin typeface="Times New Roman" panose="02020603050405020304" pitchFamily="18" charset="0"/>
                <a:cs typeface="Times New Roman" panose="02020603050405020304" pitchFamily="18" charset="0"/>
              </a:rPr>
              <a:t>ore particles are heavier than the gangue particles</a:t>
            </a:r>
            <a:r>
              <a:rPr lang="en-US" altLang="en-US" sz="2400" dirty="0">
                <a:latin typeface="Times New Roman" panose="02020603050405020304" pitchFamily="18" charset="0"/>
                <a:cs typeface="Times New Roman" panose="02020603050405020304" pitchFamily="18" charset="0"/>
              </a:rPr>
              <a:t>, the ore is </a:t>
            </a:r>
            <a:r>
              <a:rPr lang="en-US" altLang="en-US" sz="2400" dirty="0" smtClean="0">
                <a:latin typeface="Times New Roman" panose="02020603050405020304" pitchFamily="18" charset="0"/>
                <a:cs typeface="Times New Roman" panose="02020603050405020304" pitchFamily="18" charset="0"/>
              </a:rPr>
              <a:t>fed </a:t>
            </a:r>
            <a:r>
              <a:rPr lang="en-US" altLang="en-US" sz="2400" b="1" dirty="0">
                <a:solidFill>
                  <a:srgbClr val="002060"/>
                </a:solidFill>
                <a:latin typeface="Times New Roman" panose="02020603050405020304" pitchFamily="18" charset="0"/>
                <a:cs typeface="Times New Roman" panose="02020603050405020304" pitchFamily="18" charset="0"/>
              </a:rPr>
              <a:t>into a running stream of</a:t>
            </a:r>
            <a:r>
              <a:rPr lang="en-US" altLang="en-US" sz="2400" dirty="0">
                <a:latin typeface="Times New Roman" panose="02020603050405020304" pitchFamily="18" charset="0"/>
                <a:cs typeface="Times New Roman" panose="02020603050405020304" pitchFamily="18" charset="0"/>
              </a:rPr>
              <a:t> water and impurities are washed away. </a:t>
            </a:r>
          </a:p>
          <a:p>
            <a:pPr algn="just"/>
            <a:r>
              <a:rPr lang="en-US" altLang="en-US" sz="2400" b="1" dirty="0">
                <a:solidFill>
                  <a:srgbClr val="002060"/>
                </a:solidFill>
                <a:latin typeface="Times New Roman" panose="02020603050405020304" pitchFamily="18" charset="0"/>
                <a:cs typeface="Times New Roman" panose="02020603050405020304" pitchFamily="18" charset="0"/>
              </a:rPr>
              <a:t>This separation is by way of gravity or </a:t>
            </a:r>
            <a:r>
              <a:rPr lang="en-US" altLang="en-US" sz="2400" b="1" dirty="0" err="1">
                <a:solidFill>
                  <a:srgbClr val="002060"/>
                </a:solidFill>
                <a:latin typeface="Times New Roman" panose="02020603050405020304" pitchFamily="18" charset="0"/>
                <a:cs typeface="Times New Roman" panose="02020603050405020304" pitchFamily="18" charset="0"/>
              </a:rPr>
              <a:t>levigation</a:t>
            </a:r>
            <a:r>
              <a:rPr lang="en-US" altLang="en-US" sz="2400" b="1" dirty="0">
                <a:solidFill>
                  <a:srgbClr val="002060"/>
                </a:solidFill>
                <a:latin typeface="Times New Roman" panose="02020603050405020304" pitchFamily="18" charset="0"/>
                <a:cs typeface="Times New Roman" panose="02020603050405020304" pitchFamily="18" charset="0"/>
              </a:rPr>
              <a:t> method and is commonly used for oxide ores such as hematite and native ore of Au, Ag, </a:t>
            </a:r>
            <a:r>
              <a:rPr lang="en-US" altLang="en-US" sz="2400" dirty="0">
                <a:latin typeface="Times New Roman" panose="02020603050405020304" pitchFamily="18" charset="0"/>
                <a:cs typeface="Times New Roman" panose="02020603050405020304" pitchFamily="18" charset="0"/>
              </a:rPr>
              <a:t>etc. </a:t>
            </a:r>
          </a:p>
          <a:p>
            <a:pPr marL="0" indent="0" algn="just">
              <a:lnSpc>
                <a:spcPct val="150000"/>
              </a:lnSpc>
              <a:buNone/>
            </a:pPr>
            <a:endParaRPr lang="en-US" altLang="en-US" sz="2400" dirty="0">
              <a:latin typeface="Times New Roman" panose="02020603050405020304" pitchFamily="18" charset="0"/>
              <a:cs typeface="Times New Roman" panose="02020603050405020304" pitchFamily="18" charset="0"/>
            </a:endParaRPr>
          </a:p>
          <a:p>
            <a:pPr marL="0" indent="0" algn="just">
              <a:buNone/>
            </a:pPr>
            <a:endParaRPr lang="en-US" altLang="en-US" sz="2400" dirty="0">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 xmlns:p14="http://schemas.microsoft.com/office/powerpoint/2010/main" val="413042334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136CAA-20B0-4A6E-821C-5F6F4D7BA771}"/>
              </a:ext>
            </a:extLst>
          </p:cNvPr>
          <p:cNvSpPr>
            <a:spLocks noGrp="1"/>
          </p:cNvSpPr>
          <p:nvPr>
            <p:ph type="title"/>
          </p:nvPr>
        </p:nvSpPr>
        <p:spPr>
          <a:xfrm>
            <a:off x="146304" y="0"/>
            <a:ext cx="8540496" cy="6858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a:extLst>
              <a:ext uri="{FF2B5EF4-FFF2-40B4-BE49-F238E27FC236}">
                <a16:creationId xmlns="" xmlns:a16="http://schemas.microsoft.com/office/drawing/2014/main" id="{F52A3803-6098-43B5-9C46-F63E4D7E30F8}"/>
              </a:ext>
            </a:extLst>
          </p:cNvPr>
          <p:cNvSpPr>
            <a:spLocks noGrp="1"/>
          </p:cNvSpPr>
          <p:nvPr>
            <p:ph type="sldNum" sz="quarter" idx="12"/>
          </p:nvPr>
        </p:nvSpPr>
        <p:spPr/>
        <p:txBody>
          <a:bodyPr/>
          <a:lstStyle/>
          <a:p>
            <a:fld id="{156F46CE-25D5-4E6D-8809-A4F5B18A920A}" type="slidenum">
              <a:rPr lang="en-US" smtClean="0"/>
              <a:pPr/>
              <a:t>102</a:t>
            </a:fld>
            <a:endParaRPr lang="en-US"/>
          </a:p>
        </p:txBody>
      </p:sp>
      <p:sp>
        <p:nvSpPr>
          <p:cNvPr id="4" name="Content Placeholder 3">
            <a:extLst>
              <a:ext uri="{FF2B5EF4-FFF2-40B4-BE49-F238E27FC236}">
                <a16:creationId xmlns="" xmlns:a16="http://schemas.microsoft.com/office/drawing/2014/main" id="{1DC8F013-2DF9-49C6-95C7-CA4A15C13F75}"/>
              </a:ext>
            </a:extLst>
          </p:cNvPr>
          <p:cNvSpPr>
            <a:spLocks noGrp="1"/>
          </p:cNvSpPr>
          <p:nvPr>
            <p:ph sz="quarter" idx="1"/>
          </p:nvPr>
        </p:nvSpPr>
        <p:spPr>
          <a:xfrm>
            <a:off x="146304" y="609600"/>
            <a:ext cx="8851392" cy="6057900"/>
          </a:xfrm>
        </p:spPr>
        <p:txBody>
          <a:bodyPr>
            <a:normAutofit lnSpcReduction="10000"/>
          </a:bodyPr>
          <a:lstStyle/>
          <a:p>
            <a:pPr>
              <a:lnSpc>
                <a:spcPct val="150000"/>
              </a:lnSpc>
              <a:buFont typeface="Wingdings" panose="05000000000000000000" pitchFamily="2" charset="2"/>
              <a:buChar char="v"/>
            </a:pPr>
            <a:r>
              <a:rPr lang="en-US" altLang="en-US" sz="2400" b="1" dirty="0">
                <a:solidFill>
                  <a:srgbClr val="FF0000"/>
                </a:solidFill>
                <a:latin typeface="Times New Roman" panose="02020603050405020304" pitchFamily="18" charset="0"/>
                <a:cs typeface="Times New Roman" panose="02020603050405020304" pitchFamily="18" charset="0"/>
              </a:rPr>
              <a:t>Magnetic separation</a:t>
            </a:r>
          </a:p>
          <a:p>
            <a:pPr algn="just">
              <a:lnSpc>
                <a:spcPct val="150000"/>
              </a:lnSpc>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Magnetic separation is done especially in the case of </a:t>
            </a:r>
            <a:r>
              <a:rPr lang="en-US" altLang="en-US" sz="2400" b="1" dirty="0" err="1">
                <a:solidFill>
                  <a:srgbClr val="002060"/>
                </a:solidFill>
                <a:latin typeface="Times New Roman" panose="02020603050405020304" pitchFamily="18" charset="0"/>
                <a:cs typeface="Times New Roman" panose="02020603050405020304" pitchFamily="18" charset="0"/>
              </a:rPr>
              <a:t>haematite</a:t>
            </a:r>
            <a:r>
              <a:rPr lang="en-US" altLang="en-US" sz="2400" b="1" dirty="0">
                <a:solidFill>
                  <a:srgbClr val="002060"/>
                </a:solidFill>
                <a:latin typeface="Times New Roman" panose="02020603050405020304" pitchFamily="18" charset="0"/>
                <a:cs typeface="Times New Roman" panose="02020603050405020304" pitchFamily="18" charset="0"/>
              </a:rPr>
              <a:t> ore</a:t>
            </a:r>
            <a:r>
              <a:rPr lang="en-US" altLang="en-US" sz="2400" dirty="0">
                <a:latin typeface="Times New Roman" panose="02020603050405020304" pitchFamily="18" charset="0"/>
                <a:cs typeface="Times New Roman" panose="02020603050405020304" pitchFamily="18" charset="0"/>
              </a:rPr>
              <a:t>, whereby the powdered ore is dropped on to leather or brass conveyer belt, </a:t>
            </a:r>
            <a:r>
              <a:rPr lang="en-US" altLang="en-US" sz="2400" dirty="0">
                <a:solidFill>
                  <a:srgbClr val="FF0000"/>
                </a:solidFill>
                <a:latin typeface="Times New Roman" panose="02020603050405020304" pitchFamily="18" charset="0"/>
                <a:cs typeface="Times New Roman" panose="02020603050405020304" pitchFamily="18" charset="0"/>
              </a:rPr>
              <a:t>which moves over two rollers one of these rollers, is magnetic</a:t>
            </a:r>
          </a:p>
          <a:p>
            <a:pPr algn="just">
              <a:lnSpc>
                <a:spcPct val="150000"/>
              </a:lnSpc>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When the </a:t>
            </a:r>
            <a:r>
              <a:rPr lang="en-US" altLang="en-US" sz="2400" b="1" dirty="0">
                <a:solidFill>
                  <a:srgbClr val="FF0000"/>
                </a:solidFill>
                <a:latin typeface="Times New Roman" panose="02020603050405020304" pitchFamily="18" charset="0"/>
                <a:cs typeface="Times New Roman" panose="02020603050405020304" pitchFamily="18" charset="0"/>
              </a:rPr>
              <a:t>ore passes over the magnetic roller</a:t>
            </a:r>
            <a:r>
              <a:rPr lang="en-US" altLang="en-US" sz="2400" dirty="0">
                <a:latin typeface="Times New Roman" panose="02020603050405020304" pitchFamily="18" charset="0"/>
                <a:cs typeface="Times New Roman" panose="02020603050405020304" pitchFamily="18" charset="0"/>
              </a:rPr>
              <a:t>, it sticks to the belt due to the force of attraction and falls nearer due to the force of attraction of the magnetized roller. </a:t>
            </a:r>
          </a:p>
          <a:p>
            <a:pPr algn="just">
              <a:lnSpc>
                <a:spcPct val="150000"/>
              </a:lnSpc>
            </a:pPr>
            <a:r>
              <a:rPr lang="en-US" altLang="en-US" sz="2400" dirty="0">
                <a:latin typeface="Times New Roman" panose="02020603050405020304" pitchFamily="18" charset="0"/>
                <a:cs typeface="Times New Roman" panose="02020603050405020304" pitchFamily="18" charset="0"/>
              </a:rPr>
              <a:t>The </a:t>
            </a:r>
            <a:r>
              <a:rPr lang="en-US" altLang="en-US" sz="2400" b="1" dirty="0">
                <a:latin typeface="Times New Roman" panose="02020603050405020304" pitchFamily="18" charset="0"/>
                <a:cs typeface="Times New Roman" panose="02020603050405020304" pitchFamily="18" charset="0"/>
              </a:rPr>
              <a:t>gangue falls </a:t>
            </a:r>
            <a:r>
              <a:rPr lang="en-US" altLang="en-US" sz="2400" dirty="0">
                <a:latin typeface="Times New Roman" panose="02020603050405020304" pitchFamily="18" charset="0"/>
                <a:cs typeface="Times New Roman" panose="02020603050405020304" pitchFamily="18" charset="0"/>
              </a:rPr>
              <a:t>over readily, further away. </a:t>
            </a:r>
          </a:p>
          <a:p>
            <a:pPr algn="just">
              <a:lnSpc>
                <a:spcPct val="150000"/>
              </a:lnSpc>
            </a:pPr>
            <a:r>
              <a:rPr lang="en-US" altLang="en-US" sz="2400" dirty="0">
                <a:latin typeface="Times New Roman" panose="02020603050405020304" pitchFamily="18" charset="0"/>
                <a:cs typeface="Times New Roman" panose="02020603050405020304" pitchFamily="18" charset="0"/>
              </a:rPr>
              <a:t>The ore and the magnetic impurity are collected as two separate heaps.</a:t>
            </a:r>
          </a:p>
          <a:p>
            <a:pPr algn="just">
              <a:lnSpc>
                <a:spcPct val="150000"/>
              </a:lnSpc>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18576483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152400"/>
            <a:ext cx="8540496" cy="6096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103</a:t>
            </a:fld>
            <a:endParaRPr lang="en-US"/>
          </a:p>
        </p:txBody>
      </p:sp>
      <p:pic>
        <p:nvPicPr>
          <p:cNvPr id="5" name="Content Placeholder 4"/>
          <p:cNvPicPr>
            <a:picLocks noGrp="1" noChangeAspect="1"/>
          </p:cNvPicPr>
          <p:nvPr>
            <p:ph sz="quarter" idx="1"/>
          </p:nvPr>
        </p:nvPicPr>
        <p:blipFill>
          <a:blip r:embed="rId2" cstate="print">
            <a:extLst>
              <a:ext uri="{28A0092B-C50C-407E-A947-70E740481C1C}">
                <a14:useLocalDpi xmlns="" xmlns:a14="http://schemas.microsoft.com/office/drawing/2010/main" val="0"/>
              </a:ext>
            </a:extLst>
          </a:blip>
          <a:stretch>
            <a:fillRect/>
          </a:stretch>
        </p:blipFill>
        <p:spPr>
          <a:xfrm>
            <a:off x="304800" y="609600"/>
            <a:ext cx="8610600" cy="6057295"/>
          </a:xfrm>
        </p:spPr>
      </p:pic>
    </p:spTree>
    <p:extLst>
      <p:ext uri="{BB962C8B-B14F-4D97-AF65-F5344CB8AC3E}">
        <p14:creationId xmlns="" xmlns:p14="http://schemas.microsoft.com/office/powerpoint/2010/main" val="84976028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06E32E-47FA-4E09-B48F-A9C3DE74853B}"/>
              </a:ext>
            </a:extLst>
          </p:cNvPr>
          <p:cNvSpPr>
            <a:spLocks noGrp="1"/>
          </p:cNvSpPr>
          <p:nvPr>
            <p:ph type="title"/>
          </p:nvPr>
        </p:nvSpPr>
        <p:spPr>
          <a:xfrm>
            <a:off x="146304" y="190500"/>
            <a:ext cx="8845296" cy="647700"/>
          </a:xfrm>
        </p:spPr>
        <p:txBody>
          <a:bodyPr>
            <a:normAutofit/>
          </a:bodyPr>
          <a:lstStyle/>
          <a:p>
            <a:r>
              <a:rPr lang="en-US" altLang="en-US" sz="2800" b="1" dirty="0">
                <a:solidFill>
                  <a:srgbClr val="7030A0"/>
                </a:solidFill>
                <a:latin typeface="Times New Roman" panose="02020603050405020304" pitchFamily="18" charset="0"/>
                <a:cs typeface="Times New Roman" panose="02020603050405020304" pitchFamily="18" charset="0"/>
              </a:rPr>
              <a:t>Roasting, Calcination and smelting of ores</a:t>
            </a:r>
            <a:endParaRPr lang="en-US" sz="2800" b="1" dirty="0">
              <a:solidFill>
                <a:srgbClr val="7030A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 xmlns:a16="http://schemas.microsoft.com/office/drawing/2014/main" id="{FF00A53E-C85D-4E28-A5C3-BF7E40DD7A62}"/>
              </a:ext>
            </a:extLst>
          </p:cNvPr>
          <p:cNvSpPr>
            <a:spLocks noGrp="1"/>
          </p:cNvSpPr>
          <p:nvPr>
            <p:ph type="sldNum" sz="quarter" idx="12"/>
          </p:nvPr>
        </p:nvSpPr>
        <p:spPr/>
        <p:txBody>
          <a:bodyPr/>
          <a:lstStyle/>
          <a:p>
            <a:fld id="{156F46CE-25D5-4E6D-8809-A4F5B18A920A}" type="slidenum">
              <a:rPr lang="en-US" smtClean="0"/>
              <a:pPr/>
              <a:t>104</a:t>
            </a:fld>
            <a:endParaRPr lang="en-US"/>
          </a:p>
        </p:txBody>
      </p:sp>
      <p:sp>
        <p:nvSpPr>
          <p:cNvPr id="4" name="Content Placeholder 3">
            <a:extLst>
              <a:ext uri="{FF2B5EF4-FFF2-40B4-BE49-F238E27FC236}">
                <a16:creationId xmlns="" xmlns:a16="http://schemas.microsoft.com/office/drawing/2014/main" id="{1327FD49-5957-4B60-8999-9D8A419490E4}"/>
              </a:ext>
            </a:extLst>
          </p:cNvPr>
          <p:cNvSpPr>
            <a:spLocks noGrp="1"/>
          </p:cNvSpPr>
          <p:nvPr>
            <p:ph sz="quarter" idx="1"/>
          </p:nvPr>
        </p:nvSpPr>
        <p:spPr>
          <a:xfrm>
            <a:off x="142293" y="838200"/>
            <a:ext cx="8845296" cy="5981700"/>
          </a:xfrm>
        </p:spPr>
        <p:txBody>
          <a:bodyPr>
            <a:normAutofit/>
          </a:bodyPr>
          <a:lstStyle/>
          <a:p>
            <a:pPr algn="just">
              <a:lnSpc>
                <a:spcPct val="150000"/>
              </a:lnSpc>
              <a:buFont typeface="Wingdings" pitchFamily="2" charset="2"/>
              <a:buChar char="§"/>
              <a:defRPr/>
            </a:pPr>
            <a:r>
              <a:rPr lang="en-US" sz="2400" dirty="0">
                <a:solidFill>
                  <a:srgbClr val="0070C0"/>
                </a:solidFill>
                <a:latin typeface="Times New Roman" panose="02020603050405020304" pitchFamily="18" charset="0"/>
                <a:cs typeface="Times New Roman" panose="02020603050405020304" pitchFamily="18" charset="0"/>
              </a:rPr>
              <a:t>The extraction of metals cannot be carried out by </a:t>
            </a:r>
            <a:r>
              <a:rPr lang="en-US" sz="2400" b="1" dirty="0">
                <a:solidFill>
                  <a:srgbClr val="7030A0"/>
                </a:solidFill>
                <a:latin typeface="Times New Roman" panose="02020603050405020304" pitchFamily="18" charset="0"/>
                <a:cs typeface="Times New Roman" panose="02020603050405020304" pitchFamily="18" charset="0"/>
              </a:rPr>
              <a:t>any universal method </a:t>
            </a:r>
            <a:r>
              <a:rPr lang="en-US" sz="2400" dirty="0">
                <a:solidFill>
                  <a:srgbClr val="0070C0"/>
                </a:solidFill>
                <a:latin typeface="Times New Roman" panose="02020603050405020304" pitchFamily="18" charset="0"/>
                <a:cs typeface="Times New Roman" panose="02020603050405020304" pitchFamily="18" charset="0"/>
              </a:rPr>
              <a:t>because extraction of </a:t>
            </a:r>
            <a:r>
              <a:rPr lang="en-US" sz="2400" b="1" dirty="0">
                <a:solidFill>
                  <a:srgbClr val="FF0000"/>
                </a:solidFill>
                <a:latin typeface="Times New Roman" panose="02020603050405020304" pitchFamily="18" charset="0"/>
                <a:cs typeface="Times New Roman" panose="02020603050405020304" pitchFamily="18" charset="0"/>
              </a:rPr>
              <a:t>each metal requires different methods of extraction</a:t>
            </a:r>
            <a:r>
              <a:rPr lang="en-US" sz="2400" dirty="0">
                <a:solidFill>
                  <a:srgbClr val="0070C0"/>
                </a:solidFill>
                <a:latin typeface="Times New Roman" panose="02020603050405020304" pitchFamily="18" charset="0"/>
                <a:cs typeface="Times New Roman" panose="02020603050405020304" pitchFamily="18" charset="0"/>
              </a:rPr>
              <a:t>.</a:t>
            </a:r>
          </a:p>
          <a:p>
            <a:pPr algn="just">
              <a:lnSpc>
                <a:spcPct val="150000"/>
              </a:lnSpc>
              <a:buFont typeface="Wingdings" pitchFamily="2" charset="2"/>
              <a:buChar char="§"/>
              <a:defRPr/>
            </a:pPr>
            <a:r>
              <a:rPr lang="en-US" sz="2400" dirty="0">
                <a:solidFill>
                  <a:srgbClr val="0070C0"/>
                </a:solidFill>
                <a:latin typeface="Times New Roman" panose="02020603050405020304" pitchFamily="18" charset="0"/>
                <a:cs typeface="Times New Roman" panose="02020603050405020304" pitchFamily="18" charset="0"/>
              </a:rPr>
              <a:t> This depends upon the </a:t>
            </a:r>
            <a:r>
              <a:rPr lang="en-US" sz="2400" b="1" dirty="0">
                <a:solidFill>
                  <a:srgbClr val="002060"/>
                </a:solidFill>
                <a:latin typeface="Times New Roman" panose="02020603050405020304" pitchFamily="18" charset="0"/>
                <a:cs typeface="Times New Roman" panose="02020603050405020304" pitchFamily="18" charset="0"/>
              </a:rPr>
              <a:t>nature</a:t>
            </a:r>
            <a:r>
              <a:rPr lang="en-US" sz="2400" dirty="0">
                <a:solidFill>
                  <a:srgbClr val="0070C0"/>
                </a:solidFill>
                <a:latin typeface="Times New Roman" panose="02020603050405020304" pitchFamily="18" charset="0"/>
                <a:cs typeface="Times New Roman" panose="02020603050405020304" pitchFamily="18" charset="0"/>
              </a:rPr>
              <a:t> and </a:t>
            </a:r>
            <a:r>
              <a:rPr lang="en-US" sz="2400" b="1" dirty="0">
                <a:solidFill>
                  <a:srgbClr val="7030A0"/>
                </a:solidFill>
                <a:latin typeface="Times New Roman" panose="02020603050405020304" pitchFamily="18" charset="0"/>
                <a:cs typeface="Times New Roman" panose="02020603050405020304" pitchFamily="18" charset="0"/>
              </a:rPr>
              <a:t>preparation</a:t>
            </a:r>
            <a:r>
              <a:rPr lang="en-US" sz="2400" dirty="0">
                <a:solidFill>
                  <a:srgbClr val="0070C0"/>
                </a:solidFill>
                <a:latin typeface="Times New Roman" panose="02020603050405020304" pitchFamily="18" charset="0"/>
                <a:cs typeface="Times New Roman" panose="02020603050405020304" pitchFamily="18" charset="0"/>
              </a:rPr>
              <a:t> of metals. </a:t>
            </a:r>
            <a:endParaRPr lang="en-US" sz="2400" dirty="0">
              <a:latin typeface="Times New Roman" panose="02020603050405020304" pitchFamily="18" charset="0"/>
              <a:cs typeface="Times New Roman" panose="02020603050405020304" pitchFamily="18" charset="0"/>
            </a:endParaRPr>
          </a:p>
          <a:p>
            <a:pPr algn="just">
              <a:lnSpc>
                <a:spcPct val="150000"/>
              </a:lnSpc>
              <a:buFont typeface="Wingdings" pitchFamily="2" charset="2"/>
              <a:buChar char="§"/>
              <a:defRPr/>
            </a:pPr>
            <a:r>
              <a:rPr lang="en-US" sz="2400" b="1" dirty="0" smtClean="0">
                <a:solidFill>
                  <a:srgbClr val="002060"/>
                </a:solidFill>
                <a:latin typeface="Times New Roman" panose="02020603050405020304" pitchFamily="18" charset="0"/>
                <a:cs typeface="Times New Roman" panose="02020603050405020304" pitchFamily="18" charset="0"/>
              </a:rPr>
              <a:t>Example </a:t>
            </a:r>
            <a:r>
              <a:rPr lang="en-US" sz="2400" b="1" dirty="0">
                <a:solidFill>
                  <a:srgbClr val="002060"/>
                </a:solidFill>
                <a:latin typeface="Times New Roman" panose="02020603050405020304" pitchFamily="18" charset="0"/>
                <a:cs typeface="Times New Roman" panose="02020603050405020304" pitchFamily="18" charset="0"/>
              </a:rPr>
              <a:t>: </a:t>
            </a:r>
            <a:r>
              <a:rPr lang="en-US" sz="2400" dirty="0">
                <a:solidFill>
                  <a:srgbClr val="FF0000"/>
                </a:solidFill>
                <a:latin typeface="Times New Roman" panose="02020603050405020304" pitchFamily="18" charset="0"/>
                <a:cs typeface="Times New Roman" panose="02020603050405020304" pitchFamily="18" charset="0"/>
              </a:rPr>
              <a:t>A</a:t>
            </a:r>
            <a:r>
              <a:rPr lang="en-US" sz="2400" dirty="0" smtClean="0">
                <a:solidFill>
                  <a:srgbClr val="FF0000"/>
                </a:solidFill>
                <a:latin typeface="Times New Roman" panose="02020603050405020304" pitchFamily="18" charset="0"/>
                <a:cs typeface="Times New Roman" panose="02020603050405020304" pitchFamily="18" charset="0"/>
              </a:rPr>
              <a:t>luminum </a:t>
            </a:r>
            <a:r>
              <a:rPr lang="en-US" sz="2400" dirty="0">
                <a:solidFill>
                  <a:srgbClr val="FF0000"/>
                </a:solidFill>
                <a:latin typeface="Times New Roman" panose="02020603050405020304" pitchFamily="18" charset="0"/>
                <a:cs typeface="Times New Roman" panose="02020603050405020304" pitchFamily="18" charset="0"/>
              </a:rPr>
              <a:t>is extracted from aluminum oxide by passing an </a:t>
            </a:r>
            <a:r>
              <a:rPr lang="en-US" sz="2400" b="1" dirty="0">
                <a:solidFill>
                  <a:srgbClr val="7030A0"/>
                </a:solidFill>
                <a:latin typeface="Times New Roman" panose="02020603050405020304" pitchFamily="18" charset="0"/>
                <a:cs typeface="Times New Roman" panose="02020603050405020304" pitchFamily="18" charset="0"/>
              </a:rPr>
              <a:t>electric current through </a:t>
            </a:r>
            <a:r>
              <a:rPr lang="en-US" sz="2400" dirty="0">
                <a:solidFill>
                  <a:srgbClr val="FF0000"/>
                </a:solidFill>
                <a:latin typeface="Times New Roman" panose="02020603050405020304" pitchFamily="18" charset="0"/>
                <a:cs typeface="Times New Roman" panose="02020603050405020304" pitchFamily="18" charset="0"/>
              </a:rPr>
              <a:t>it: 2Al</a:t>
            </a:r>
            <a:r>
              <a:rPr lang="en-US" sz="2400" baseline="-25000" dirty="0">
                <a:solidFill>
                  <a:srgbClr val="FF0000"/>
                </a:solidFill>
                <a:latin typeface="Times New Roman" panose="02020603050405020304" pitchFamily="18" charset="0"/>
                <a:cs typeface="Times New Roman" panose="02020603050405020304" pitchFamily="18" charset="0"/>
              </a:rPr>
              <a:t>2</a:t>
            </a:r>
            <a:r>
              <a:rPr lang="en-US" sz="2400" dirty="0">
                <a:solidFill>
                  <a:srgbClr val="FF0000"/>
                </a:solidFill>
                <a:latin typeface="Times New Roman" panose="02020603050405020304" pitchFamily="18" charset="0"/>
                <a:cs typeface="Times New Roman" panose="02020603050405020304" pitchFamily="18" charset="0"/>
              </a:rPr>
              <a:t>O</a:t>
            </a:r>
            <a:r>
              <a:rPr lang="en-US" sz="2400" baseline="-25000" dirty="0">
                <a:solidFill>
                  <a:srgbClr val="FF0000"/>
                </a:solidFill>
                <a:latin typeface="Times New Roman" panose="02020603050405020304" pitchFamily="18" charset="0"/>
                <a:cs typeface="Times New Roman" panose="02020603050405020304" pitchFamily="18" charset="0"/>
              </a:rPr>
              <a:t>3</a:t>
            </a:r>
            <a:r>
              <a:rPr lang="en-US" sz="2400" dirty="0">
                <a:solidFill>
                  <a:srgbClr val="FF0000"/>
                </a:solidFill>
                <a:latin typeface="Times New Roman" panose="02020603050405020304" pitchFamily="18" charset="0"/>
                <a:cs typeface="Times New Roman" panose="02020603050405020304" pitchFamily="18" charset="0"/>
              </a:rPr>
              <a:t> ↔ 4Al + 3O</a:t>
            </a:r>
            <a:r>
              <a:rPr lang="en-US" sz="2400" baseline="-25000" dirty="0">
                <a:solidFill>
                  <a:srgbClr val="FF0000"/>
                </a:solidFill>
                <a:latin typeface="Times New Roman" panose="02020603050405020304" pitchFamily="18" charset="0"/>
                <a:cs typeface="Times New Roman" panose="02020603050405020304" pitchFamily="18" charset="0"/>
              </a:rPr>
              <a:t>2</a:t>
            </a:r>
            <a:endParaRPr lang="en-US" sz="2400" baseline="-25000" dirty="0">
              <a:latin typeface="Times New Roman" panose="02020603050405020304" pitchFamily="18" charset="0"/>
              <a:cs typeface="Times New Roman" panose="02020603050405020304" pitchFamily="18" charset="0"/>
            </a:endParaRPr>
          </a:p>
          <a:p>
            <a:pPr algn="just">
              <a:lnSpc>
                <a:spcPct val="150000"/>
              </a:lnSpc>
              <a:buFont typeface="Wingdings" pitchFamily="2" charset="2"/>
              <a:buChar char="§"/>
              <a:defRPr/>
            </a:pPr>
            <a:r>
              <a:rPr lang="en-US" sz="2400" dirty="0">
                <a:latin typeface="Times New Roman" panose="02020603050405020304" pitchFamily="18" charset="0"/>
                <a:cs typeface="Times New Roman" panose="02020603050405020304" pitchFamily="18" charset="0"/>
              </a:rPr>
              <a:t>Heavy metals, e.g., Cu, Zn, Fe, Pb, Sn, </a:t>
            </a:r>
            <a:r>
              <a:rPr lang="en-US" sz="2400" dirty="0" err="1">
                <a:latin typeface="Times New Roman" panose="02020603050405020304" pitchFamily="18" charset="0"/>
                <a:cs typeface="Times New Roman" panose="02020603050405020304" pitchFamily="18" charset="0"/>
              </a:rPr>
              <a:t>etc</a:t>
            </a:r>
            <a:r>
              <a:rPr lang="en-US" sz="2400" dirty="0">
                <a:latin typeface="Times New Roman" panose="02020603050405020304" pitchFamily="18" charset="0"/>
                <a:cs typeface="Times New Roman" panose="02020603050405020304" pitchFamily="18" charset="0"/>
              </a:rPr>
              <a:t>---, are extracted by making use of </a:t>
            </a:r>
            <a:r>
              <a:rPr lang="en-US" sz="2400" b="1" dirty="0">
                <a:solidFill>
                  <a:srgbClr val="FF0000"/>
                </a:solidFill>
                <a:latin typeface="Times New Roman" panose="02020603050405020304" pitchFamily="18" charset="0"/>
                <a:cs typeface="Times New Roman" panose="02020603050405020304" pitchFamily="18" charset="0"/>
              </a:rPr>
              <a:t>roasting </a:t>
            </a:r>
            <a:r>
              <a:rPr lang="en-US" sz="2400" b="1" dirty="0">
                <a:latin typeface="Times New Roman" panose="02020603050405020304" pitchFamily="18" charset="0"/>
                <a:cs typeface="Times New Roman" panose="02020603050405020304" pitchFamily="18" charset="0"/>
              </a:rPr>
              <a:t>and </a:t>
            </a:r>
            <a:r>
              <a:rPr lang="en-US" sz="2400" b="1" dirty="0">
                <a:solidFill>
                  <a:srgbClr val="FF0000"/>
                </a:solidFill>
                <a:latin typeface="Times New Roman" panose="02020603050405020304" pitchFamily="18" charset="0"/>
                <a:cs typeface="Times New Roman" panose="02020603050405020304" pitchFamily="18" charset="0"/>
              </a:rPr>
              <a:t>smelting</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methods.</a:t>
            </a:r>
          </a:p>
          <a:p>
            <a:pPr marL="0" indent="0">
              <a:buNone/>
            </a:pPr>
            <a:endParaRPr lang="en-US" dirty="0"/>
          </a:p>
        </p:txBody>
      </p:sp>
    </p:spTree>
    <p:extLst>
      <p:ext uri="{BB962C8B-B14F-4D97-AF65-F5344CB8AC3E}">
        <p14:creationId xmlns="" xmlns:p14="http://schemas.microsoft.com/office/powerpoint/2010/main" val="13207722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11F65B-25E7-40CA-AC8C-393E0F6E722D}"/>
              </a:ext>
            </a:extLst>
          </p:cNvPr>
          <p:cNvSpPr>
            <a:spLocks noGrp="1"/>
          </p:cNvSpPr>
          <p:nvPr>
            <p:ph type="title"/>
          </p:nvPr>
        </p:nvSpPr>
        <p:spPr>
          <a:xfrm>
            <a:off x="146304" y="190500"/>
            <a:ext cx="8540496" cy="6477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a:extLst>
              <a:ext uri="{FF2B5EF4-FFF2-40B4-BE49-F238E27FC236}">
                <a16:creationId xmlns="" xmlns:a16="http://schemas.microsoft.com/office/drawing/2014/main" id="{1EE5B0FF-4918-4024-B433-C62861A82A20}"/>
              </a:ext>
            </a:extLst>
          </p:cNvPr>
          <p:cNvSpPr>
            <a:spLocks noGrp="1"/>
          </p:cNvSpPr>
          <p:nvPr>
            <p:ph type="sldNum" sz="quarter" idx="12"/>
          </p:nvPr>
        </p:nvSpPr>
        <p:spPr/>
        <p:txBody>
          <a:bodyPr/>
          <a:lstStyle/>
          <a:p>
            <a:fld id="{156F46CE-25D5-4E6D-8809-A4F5B18A920A}" type="slidenum">
              <a:rPr lang="en-US" smtClean="0"/>
              <a:pPr/>
              <a:t>105</a:t>
            </a:fld>
            <a:endParaRPr lang="en-US"/>
          </a:p>
        </p:txBody>
      </p:sp>
      <p:sp>
        <p:nvSpPr>
          <p:cNvPr id="4" name="Content Placeholder 3">
            <a:extLst>
              <a:ext uri="{FF2B5EF4-FFF2-40B4-BE49-F238E27FC236}">
                <a16:creationId xmlns="" xmlns:a16="http://schemas.microsoft.com/office/drawing/2014/main" id="{42E1580B-7F82-4E9E-9C0D-0D227F0D4207}"/>
              </a:ext>
            </a:extLst>
          </p:cNvPr>
          <p:cNvSpPr>
            <a:spLocks noGrp="1"/>
          </p:cNvSpPr>
          <p:nvPr>
            <p:ph sz="quarter" idx="1"/>
          </p:nvPr>
        </p:nvSpPr>
        <p:spPr>
          <a:xfrm>
            <a:off x="146304" y="838200"/>
            <a:ext cx="8997696" cy="5981700"/>
          </a:xfrm>
        </p:spPr>
        <p:txBody>
          <a:bodyPr>
            <a:normAutofit fontScale="92500" lnSpcReduction="10000"/>
          </a:bodyPr>
          <a:lstStyle/>
          <a:p>
            <a:pPr algn="just">
              <a:lnSpc>
                <a:spcPct val="150000"/>
              </a:lnSpc>
              <a:buFont typeface="Wingdings" panose="05000000000000000000" pitchFamily="2" charset="2"/>
              <a:buChar char="§"/>
            </a:pPr>
            <a:r>
              <a:rPr lang="en-US" altLang="en-US" sz="2400" b="1" dirty="0">
                <a:solidFill>
                  <a:srgbClr val="7030A0"/>
                </a:solidFill>
                <a:latin typeface="Tahoma" panose="020B0604030504040204" pitchFamily="34" charset="0"/>
                <a:cs typeface="Tahoma" panose="020B0604030504040204" pitchFamily="34" charset="0"/>
              </a:rPr>
              <a:t>Roasting</a:t>
            </a:r>
            <a:r>
              <a:rPr lang="en-US" altLang="en-US" sz="2400" dirty="0">
                <a:solidFill>
                  <a:srgbClr val="0070C0"/>
                </a:solidFill>
                <a:latin typeface="Tahoma" panose="020B0604030504040204" pitchFamily="34" charset="0"/>
                <a:cs typeface="Tahoma" panose="020B0604030504040204" pitchFamily="34" charset="0"/>
              </a:rPr>
              <a:t> </a:t>
            </a:r>
            <a:r>
              <a:rPr lang="en-US" altLang="en-US" sz="2400" dirty="0">
                <a:solidFill>
                  <a:srgbClr val="FF0000"/>
                </a:solidFill>
                <a:latin typeface="Tahoma" panose="020B0604030504040204" pitchFamily="34" charset="0"/>
                <a:cs typeface="Tahoma" panose="020B0604030504040204" pitchFamily="34" charset="0"/>
              </a:rPr>
              <a:t>is one of the oxidation method where ore </a:t>
            </a:r>
            <a:r>
              <a:rPr lang="en-US" altLang="en-US" sz="2400" dirty="0">
                <a:solidFill>
                  <a:srgbClr val="7030A0"/>
                </a:solidFill>
                <a:latin typeface="Tahoma" panose="020B0604030504040204" pitchFamily="34" charset="0"/>
                <a:cs typeface="Tahoma" panose="020B0604030504040204" pitchFamily="34" charset="0"/>
              </a:rPr>
              <a:t>is </a:t>
            </a:r>
            <a:r>
              <a:rPr lang="en-US" altLang="en-US" sz="2200" dirty="0">
                <a:solidFill>
                  <a:srgbClr val="7030A0"/>
                </a:solidFill>
                <a:latin typeface="Times New Roman" panose="02020603050405020304" pitchFamily="18" charset="0"/>
                <a:cs typeface="Times New Roman" panose="02020603050405020304" pitchFamily="18" charset="0"/>
              </a:rPr>
              <a:t>converted into metal oxide. </a:t>
            </a:r>
          </a:p>
          <a:p>
            <a:pPr algn="just">
              <a:lnSpc>
                <a:spcPct val="150000"/>
              </a:lnSpc>
              <a:buFont typeface="Wingdings" panose="05000000000000000000" pitchFamily="2" charset="2"/>
              <a:buChar char="§"/>
            </a:pPr>
            <a:r>
              <a:rPr lang="en-US" altLang="en-US" sz="2200" dirty="0">
                <a:latin typeface="Times New Roman" panose="02020603050405020304" pitchFamily="18" charset="0"/>
                <a:cs typeface="Times New Roman" panose="02020603050405020304" pitchFamily="18" charset="0"/>
              </a:rPr>
              <a:t>In the process of roasting, the ore either alone or with the addition of suitable material, is subjected to the action of heat in excess of air at temperature below its melting point.</a:t>
            </a:r>
          </a:p>
          <a:p>
            <a:pPr algn="just">
              <a:lnSpc>
                <a:spcPct val="150000"/>
              </a:lnSpc>
              <a:buFont typeface="Wingdings" panose="05000000000000000000" pitchFamily="2" charset="2"/>
              <a:buChar char="§"/>
            </a:pPr>
            <a:r>
              <a:rPr lang="en-US" altLang="en-US" sz="2200" dirty="0">
                <a:latin typeface="Times New Roman" panose="02020603050405020304" pitchFamily="18" charset="0"/>
                <a:cs typeface="Times New Roman" panose="02020603050405020304" pitchFamily="18" charset="0"/>
              </a:rPr>
              <a:t>Roasting is usually carried out in a </a:t>
            </a:r>
            <a:r>
              <a:rPr lang="en-US" altLang="en-US" sz="2200" dirty="0">
                <a:solidFill>
                  <a:srgbClr val="FF0000"/>
                </a:solidFill>
                <a:latin typeface="Times New Roman" panose="02020603050405020304" pitchFamily="18" charset="0"/>
                <a:cs typeface="Times New Roman" panose="02020603050405020304" pitchFamily="18" charset="0"/>
              </a:rPr>
              <a:t>reverberatory furnace or in a blast furnace. </a:t>
            </a:r>
          </a:p>
          <a:p>
            <a:pPr algn="just">
              <a:lnSpc>
                <a:spcPct val="150000"/>
              </a:lnSpc>
              <a:buFont typeface="Wingdings" panose="05000000000000000000" pitchFamily="2" charset="2"/>
              <a:buChar char="§"/>
            </a:pPr>
            <a:r>
              <a:rPr lang="en-US" altLang="en-US" sz="2200" b="1" dirty="0">
                <a:solidFill>
                  <a:srgbClr val="0070C0"/>
                </a:solidFill>
                <a:latin typeface="Times New Roman" panose="02020603050405020304" pitchFamily="18" charset="0"/>
                <a:cs typeface="Times New Roman" panose="02020603050405020304" pitchFamily="18" charset="0"/>
              </a:rPr>
              <a:t>During roasting:-</a:t>
            </a:r>
          </a:p>
          <a:p>
            <a:pPr lvl="1" algn="just">
              <a:lnSpc>
                <a:spcPct val="150000"/>
              </a:lnSpc>
              <a:buFont typeface="Wingdings" panose="05000000000000000000" pitchFamily="2" charset="2"/>
              <a:buChar char="Ø"/>
            </a:pPr>
            <a:r>
              <a:rPr lang="en-US" altLang="en-US" sz="2200" dirty="0">
                <a:latin typeface="Times New Roman" panose="02020603050405020304" pitchFamily="18" charset="0"/>
                <a:cs typeface="Times New Roman" panose="02020603050405020304" pitchFamily="18" charset="0"/>
              </a:rPr>
              <a:t>Volatile impurities like S, As, Sb etc., are oxidized and escape out as volatile gases SO</a:t>
            </a:r>
            <a:r>
              <a:rPr lang="en-US" altLang="en-US" sz="2200" baseline="-25000" dirty="0">
                <a:latin typeface="Times New Roman" panose="02020603050405020304" pitchFamily="18" charset="0"/>
                <a:cs typeface="Times New Roman" panose="02020603050405020304" pitchFamily="18" charset="0"/>
              </a:rPr>
              <a:t>2</a:t>
            </a:r>
            <a:r>
              <a:rPr lang="en-US" altLang="en-US" sz="2200" dirty="0">
                <a:latin typeface="Times New Roman" panose="02020603050405020304" pitchFamily="18" charset="0"/>
                <a:cs typeface="Times New Roman" panose="02020603050405020304" pitchFamily="18" charset="0"/>
              </a:rPr>
              <a:t>, As</a:t>
            </a:r>
            <a:r>
              <a:rPr lang="en-US" altLang="en-US" sz="2200" baseline="-25000" dirty="0">
                <a:latin typeface="Times New Roman" panose="02020603050405020304" pitchFamily="18" charset="0"/>
                <a:cs typeface="Times New Roman" panose="02020603050405020304" pitchFamily="18" charset="0"/>
              </a:rPr>
              <a:t>2</a:t>
            </a:r>
            <a:r>
              <a:rPr lang="en-US" altLang="en-US" sz="2200" dirty="0">
                <a:latin typeface="Times New Roman" panose="02020603050405020304" pitchFamily="18" charset="0"/>
                <a:cs typeface="Times New Roman" panose="02020603050405020304" pitchFamily="18" charset="0"/>
              </a:rPr>
              <a:t>O</a:t>
            </a:r>
            <a:r>
              <a:rPr lang="en-US" altLang="en-US" sz="2200" baseline="-25000" dirty="0">
                <a:latin typeface="Times New Roman" panose="02020603050405020304" pitchFamily="18" charset="0"/>
                <a:cs typeface="Times New Roman" panose="02020603050405020304" pitchFamily="18" charset="0"/>
              </a:rPr>
              <a:t>3</a:t>
            </a:r>
            <a:r>
              <a:rPr lang="en-US" altLang="en-US" sz="2200" dirty="0">
                <a:latin typeface="Times New Roman" panose="02020603050405020304" pitchFamily="18" charset="0"/>
                <a:cs typeface="Times New Roman" panose="02020603050405020304" pitchFamily="18" charset="0"/>
              </a:rPr>
              <a:t> and Sb</a:t>
            </a:r>
            <a:r>
              <a:rPr lang="en-US" altLang="en-US" sz="2200" baseline="-25000" dirty="0">
                <a:latin typeface="Times New Roman" panose="02020603050405020304" pitchFamily="18" charset="0"/>
                <a:cs typeface="Times New Roman" panose="02020603050405020304" pitchFamily="18" charset="0"/>
              </a:rPr>
              <a:t>2</a:t>
            </a:r>
            <a:r>
              <a:rPr lang="en-US" altLang="en-US" sz="2200" dirty="0">
                <a:latin typeface="Times New Roman" panose="02020603050405020304" pitchFamily="18" charset="0"/>
                <a:cs typeface="Times New Roman" panose="02020603050405020304" pitchFamily="18" charset="0"/>
              </a:rPr>
              <a:t>O</a:t>
            </a:r>
            <a:r>
              <a:rPr lang="en-US" altLang="en-US" sz="2200" baseline="-25000" dirty="0">
                <a:latin typeface="Times New Roman" panose="02020603050405020304" pitchFamily="18" charset="0"/>
                <a:cs typeface="Times New Roman" panose="02020603050405020304" pitchFamily="18" charset="0"/>
              </a:rPr>
              <a:t>3</a:t>
            </a:r>
            <a:endParaRPr lang="en-US" altLang="en-US" sz="2200" dirty="0">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Ø"/>
            </a:pPr>
            <a:r>
              <a:rPr lang="en-US" altLang="en-US" sz="2200" dirty="0">
                <a:latin typeface="Times New Roman" panose="02020603050405020304" pitchFamily="18" charset="0"/>
                <a:cs typeface="Times New Roman" panose="02020603050405020304" pitchFamily="18" charset="0"/>
              </a:rPr>
              <a:t>The sulfide ores decompose to their oxides evolving SO</a:t>
            </a:r>
            <a:r>
              <a:rPr lang="en-US" altLang="en-US" sz="2200" baseline="-25000" dirty="0">
                <a:latin typeface="Times New Roman" panose="02020603050405020304" pitchFamily="18" charset="0"/>
                <a:cs typeface="Times New Roman" panose="02020603050405020304" pitchFamily="18" charset="0"/>
              </a:rPr>
              <a:t>2</a:t>
            </a:r>
            <a:endParaRPr lang="en-US" altLang="en-US" sz="2200" dirty="0">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Ø"/>
            </a:pPr>
            <a:r>
              <a:rPr lang="en-US" altLang="en-US" sz="2200" dirty="0">
                <a:latin typeface="Times New Roman" panose="02020603050405020304" pitchFamily="18" charset="0"/>
                <a:cs typeface="Times New Roman" panose="02020603050405020304" pitchFamily="18" charset="0"/>
              </a:rPr>
              <a:t>The moisture is removed. </a:t>
            </a:r>
          </a:p>
          <a:p>
            <a:pPr lvl="1" algn="just">
              <a:lnSpc>
                <a:spcPct val="150000"/>
              </a:lnSpc>
              <a:buFont typeface="Wingdings" panose="05000000000000000000" pitchFamily="2" charset="2"/>
              <a:buChar char="Ø"/>
            </a:pPr>
            <a:r>
              <a:rPr lang="en-US" altLang="en-US" sz="2200" dirty="0">
                <a:latin typeface="Times New Roman" panose="02020603050405020304" pitchFamily="18" charset="0"/>
                <a:cs typeface="Times New Roman" panose="02020603050405020304" pitchFamily="18" charset="0"/>
              </a:rPr>
              <a:t>Mass becomes porous and thus it can easily be reduced</a:t>
            </a:r>
            <a:r>
              <a:rPr lang="en-US" altLang="en-US" dirty="0">
                <a:latin typeface="Tahoma" panose="020B0604030504040204" pitchFamily="34" charset="0"/>
                <a:cs typeface="Tahoma" panose="020B0604030504040204" pitchFamily="34" charset="0"/>
              </a:rPr>
              <a:t>. </a:t>
            </a:r>
          </a:p>
          <a:p>
            <a:endParaRPr lang="en-US" dirty="0"/>
          </a:p>
        </p:txBody>
      </p:sp>
    </p:spTree>
    <p:extLst>
      <p:ext uri="{BB962C8B-B14F-4D97-AF65-F5344CB8AC3E}">
        <p14:creationId xmlns="" xmlns:p14="http://schemas.microsoft.com/office/powerpoint/2010/main" val="104455740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104274"/>
            <a:ext cx="8769096" cy="6096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106</a:t>
            </a:fld>
            <a:endParaRPr lang="en-US"/>
          </a:p>
        </p:txBody>
      </p:sp>
      <p:pic>
        <p:nvPicPr>
          <p:cNvPr id="5" name="Content Placeholder 4"/>
          <p:cNvPicPr>
            <a:picLocks noGrp="1" noChangeAspect="1"/>
          </p:cNvPicPr>
          <p:nvPr>
            <p:ph sz="quarter" idx="1"/>
          </p:nvPr>
        </p:nvPicPr>
        <p:blipFill>
          <a:blip r:embed="rId2" cstate="print">
            <a:extLst>
              <a:ext uri="{28A0092B-C50C-407E-A947-70E740481C1C}">
                <a14:useLocalDpi xmlns="" xmlns:a14="http://schemas.microsoft.com/office/drawing/2010/main" val="0"/>
              </a:ext>
            </a:extLst>
          </a:blip>
          <a:stretch>
            <a:fillRect/>
          </a:stretch>
        </p:blipFill>
        <p:spPr>
          <a:xfrm>
            <a:off x="182399" y="713874"/>
            <a:ext cx="5107880" cy="5305926"/>
          </a:xfrm>
        </p:spPr>
      </p:pic>
      <p:pic>
        <p:nvPicPr>
          <p:cNvPr id="7" name="Picture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26374" y="713874"/>
            <a:ext cx="3589026" cy="3038976"/>
          </a:xfrm>
          <a:prstGeom prst="rect">
            <a:avLst/>
          </a:prstGeom>
        </p:spPr>
      </p:pic>
      <p:pic>
        <p:nvPicPr>
          <p:cNvPr id="8" name="Picture 7"/>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326374" y="3752850"/>
            <a:ext cx="3589026" cy="2589296"/>
          </a:xfrm>
          <a:prstGeom prst="rect">
            <a:avLst/>
          </a:prstGeom>
        </p:spPr>
      </p:pic>
    </p:spTree>
    <p:extLst>
      <p:ext uri="{BB962C8B-B14F-4D97-AF65-F5344CB8AC3E}">
        <p14:creationId xmlns="" xmlns:p14="http://schemas.microsoft.com/office/powerpoint/2010/main" val="67278354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540496" cy="5334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107</a:t>
            </a:fld>
            <a:endParaRPr lang="en-US"/>
          </a:p>
        </p:txBody>
      </p:sp>
      <p:sp>
        <p:nvSpPr>
          <p:cNvPr id="4" name="Content Placeholder 3"/>
          <p:cNvSpPr>
            <a:spLocks noGrp="1"/>
          </p:cNvSpPr>
          <p:nvPr>
            <p:ph sz="quarter" idx="1"/>
          </p:nvPr>
        </p:nvSpPr>
        <p:spPr>
          <a:xfrm>
            <a:off x="146304" y="457200"/>
            <a:ext cx="8845296" cy="6210300"/>
          </a:xfrm>
        </p:spPr>
        <p:txBody>
          <a:bodyPr>
            <a:normAutofit fontScale="85000" lnSpcReduction="10000"/>
          </a:bodyPr>
          <a:lstStyle/>
          <a:p>
            <a:pPr>
              <a:lnSpc>
                <a:spcPct val="160000"/>
              </a:lnSpc>
              <a:buFont typeface="Wingdings" panose="05000000000000000000" pitchFamily="2" charset="2"/>
              <a:buChar char="Ø"/>
            </a:pPr>
            <a:r>
              <a:rPr lang="en-US" altLang="en-US" sz="2200" dirty="0">
                <a:latin typeface="Times New Roman" panose="02020603050405020304" pitchFamily="18" charset="0"/>
                <a:cs typeface="Times New Roman" panose="02020603050405020304" pitchFamily="18" charset="0"/>
              </a:rPr>
              <a:t>Roasting may be of </a:t>
            </a:r>
            <a:r>
              <a:rPr lang="en-US" altLang="en-US" sz="2200" b="1" dirty="0">
                <a:solidFill>
                  <a:srgbClr val="7030A0"/>
                </a:solidFill>
                <a:latin typeface="Times New Roman" panose="02020603050405020304" pitchFamily="18" charset="0"/>
                <a:cs typeface="Times New Roman" panose="02020603050405020304" pitchFamily="18" charset="0"/>
              </a:rPr>
              <a:t>many types such </a:t>
            </a:r>
            <a:r>
              <a:rPr lang="en-US" altLang="en-US" sz="2200" dirty="0">
                <a:latin typeface="Times New Roman" panose="02020603050405020304" pitchFamily="18" charset="0"/>
                <a:cs typeface="Times New Roman" panose="02020603050405020304" pitchFamily="18" charset="0"/>
              </a:rPr>
              <a:t>as </a:t>
            </a:r>
            <a:r>
              <a:rPr lang="en-US" altLang="en-US" sz="2200" b="1" dirty="0">
                <a:solidFill>
                  <a:srgbClr val="FF0000"/>
                </a:solidFill>
                <a:latin typeface="Times New Roman" panose="02020603050405020304" pitchFamily="18" charset="0"/>
                <a:cs typeface="Times New Roman" panose="02020603050405020304" pitchFamily="18" charset="0"/>
              </a:rPr>
              <a:t>oxidizing roasting </a:t>
            </a:r>
            <a:r>
              <a:rPr lang="en-US" altLang="en-US" sz="2200" dirty="0">
                <a:latin typeface="Times New Roman" panose="02020603050405020304" pitchFamily="18" charset="0"/>
                <a:cs typeface="Times New Roman" panose="02020603050405020304" pitchFamily="18" charset="0"/>
              </a:rPr>
              <a:t>or </a:t>
            </a:r>
            <a:r>
              <a:rPr lang="en-US" altLang="en-US" sz="2200" dirty="0" smtClean="0">
                <a:solidFill>
                  <a:srgbClr val="00B0F0"/>
                </a:solidFill>
                <a:latin typeface="Times New Roman" panose="02020603050405020304" pitchFamily="18" charset="0"/>
                <a:cs typeface="Times New Roman" panose="02020603050405020304" pitchFamily="18" charset="0"/>
              </a:rPr>
              <a:t>calcination</a:t>
            </a:r>
            <a:endParaRPr lang="en-US" altLang="en-US" sz="2200" b="1" dirty="0">
              <a:solidFill>
                <a:srgbClr val="00B0F0"/>
              </a:solidFill>
              <a:latin typeface="Times New Roman" panose="02020603050405020304" pitchFamily="18" charset="0"/>
              <a:cs typeface="Times New Roman" panose="02020603050405020304" pitchFamily="18" charset="0"/>
            </a:endParaRPr>
          </a:p>
          <a:p>
            <a:pPr algn="just">
              <a:lnSpc>
                <a:spcPct val="160000"/>
              </a:lnSpc>
              <a:buNone/>
            </a:pPr>
            <a:r>
              <a:rPr lang="en-US" altLang="en-US" sz="2200" b="1" dirty="0" smtClean="0">
                <a:solidFill>
                  <a:srgbClr val="0070C0"/>
                </a:solidFill>
                <a:latin typeface="Times New Roman" panose="02020603050405020304" pitchFamily="18" charset="0"/>
                <a:cs typeface="Times New Roman" panose="02020603050405020304" pitchFamily="18" charset="0"/>
              </a:rPr>
              <a:t>1) </a:t>
            </a:r>
            <a:r>
              <a:rPr lang="en-US" altLang="en-US" sz="2200" b="1" dirty="0">
                <a:solidFill>
                  <a:srgbClr val="0070C0"/>
                </a:solidFill>
                <a:latin typeface="Times New Roman" panose="02020603050405020304" pitchFamily="18" charset="0"/>
                <a:cs typeface="Times New Roman" panose="02020603050405020304" pitchFamily="18" charset="0"/>
              </a:rPr>
              <a:t>Oxidizing roasting</a:t>
            </a:r>
            <a:endParaRPr lang="en-US" altLang="en-US" sz="2200" dirty="0">
              <a:solidFill>
                <a:srgbClr val="0070C0"/>
              </a:solidFill>
              <a:latin typeface="Times New Roman" panose="02020603050405020304" pitchFamily="18" charset="0"/>
              <a:cs typeface="Times New Roman" panose="02020603050405020304" pitchFamily="18" charset="0"/>
            </a:endParaRPr>
          </a:p>
          <a:p>
            <a:pPr algn="just">
              <a:lnSpc>
                <a:spcPct val="160000"/>
              </a:lnSpc>
              <a:buFont typeface="Wingdings" panose="05000000000000000000" pitchFamily="2" charset="2"/>
              <a:buChar char="§"/>
            </a:pPr>
            <a:r>
              <a:rPr lang="en-US" altLang="en-US" sz="2200" dirty="0">
                <a:latin typeface="Times New Roman" panose="02020603050405020304" pitchFamily="18" charset="0"/>
                <a:cs typeface="Times New Roman" panose="02020603050405020304" pitchFamily="18" charset="0"/>
              </a:rPr>
              <a:t>is the process in which the </a:t>
            </a:r>
            <a:r>
              <a:rPr lang="en-US" altLang="en-US" sz="2200" b="1" dirty="0">
                <a:solidFill>
                  <a:srgbClr val="FF0000"/>
                </a:solidFill>
                <a:latin typeface="Times New Roman" panose="02020603050405020304" pitchFamily="18" charset="0"/>
                <a:cs typeface="Times New Roman" panose="02020603050405020304" pitchFamily="18" charset="0"/>
              </a:rPr>
              <a:t>ore is heated below its melting </a:t>
            </a:r>
            <a:r>
              <a:rPr lang="en-US" altLang="en-US" sz="2200" dirty="0">
                <a:latin typeface="Times New Roman" panose="02020603050405020304" pitchFamily="18" charset="0"/>
                <a:cs typeface="Times New Roman" panose="02020603050405020304" pitchFamily="18" charset="0"/>
              </a:rPr>
              <a:t>point in </a:t>
            </a:r>
            <a:r>
              <a:rPr lang="en-US" altLang="en-US" sz="2200" b="1" dirty="0">
                <a:solidFill>
                  <a:srgbClr val="7030A0"/>
                </a:solidFill>
                <a:latin typeface="Times New Roman" panose="02020603050405020304" pitchFamily="18" charset="0"/>
                <a:cs typeface="Times New Roman" panose="02020603050405020304" pitchFamily="18" charset="0"/>
              </a:rPr>
              <a:t>presence of air to oxidize the impurities.</a:t>
            </a:r>
          </a:p>
          <a:p>
            <a:pPr algn="just">
              <a:lnSpc>
                <a:spcPct val="160000"/>
              </a:lnSpc>
              <a:buFont typeface="Wingdings" panose="05000000000000000000" pitchFamily="2" charset="2"/>
              <a:buChar char="§"/>
            </a:pPr>
            <a:r>
              <a:rPr lang="en-US" altLang="en-US" sz="2200" dirty="0">
                <a:latin typeface="Times New Roman" panose="02020603050405020304" pitchFamily="18" charset="0"/>
                <a:cs typeface="Times New Roman" panose="02020603050405020304" pitchFamily="18" charset="0"/>
              </a:rPr>
              <a:t> I</a:t>
            </a:r>
            <a:r>
              <a:rPr lang="en-US" altLang="en-US" sz="2200" dirty="0" smtClean="0">
                <a:latin typeface="Times New Roman" panose="02020603050405020304" pitchFamily="18" charset="0"/>
                <a:cs typeface="Times New Roman" panose="02020603050405020304" pitchFamily="18" charset="0"/>
              </a:rPr>
              <a:t>n </a:t>
            </a:r>
            <a:r>
              <a:rPr lang="en-US" altLang="en-US" sz="2200" dirty="0">
                <a:latin typeface="Times New Roman" panose="02020603050405020304" pitchFamily="18" charset="0"/>
                <a:cs typeface="Times New Roman" panose="02020603050405020304" pitchFamily="18" charset="0"/>
              </a:rPr>
              <a:t>this type of roasting </a:t>
            </a:r>
            <a:r>
              <a:rPr lang="en-US" altLang="en-US" sz="2200" b="1" dirty="0">
                <a:solidFill>
                  <a:srgbClr val="FF0000"/>
                </a:solidFill>
                <a:latin typeface="Times New Roman" panose="02020603050405020304" pitchFamily="18" charset="0"/>
                <a:cs typeface="Times New Roman" panose="02020603050405020304" pitchFamily="18" charset="0"/>
              </a:rPr>
              <a:t>S, As, and Sb impurities </a:t>
            </a:r>
            <a:r>
              <a:rPr lang="en-US" altLang="en-US" sz="2200" dirty="0">
                <a:latin typeface="Times New Roman" panose="02020603050405020304" pitchFamily="18" charset="0"/>
                <a:cs typeface="Times New Roman" panose="02020603050405020304" pitchFamily="18" charset="0"/>
              </a:rPr>
              <a:t>are removed in the form of other volatile oxides as </a:t>
            </a:r>
            <a:r>
              <a:rPr lang="en-US" altLang="en-US" sz="2200" b="1" dirty="0">
                <a:solidFill>
                  <a:srgbClr val="FF0000"/>
                </a:solidFill>
                <a:latin typeface="Times New Roman" panose="02020603050405020304" pitchFamily="18" charset="0"/>
                <a:cs typeface="Times New Roman" panose="02020603050405020304" pitchFamily="18" charset="0"/>
              </a:rPr>
              <a:t>SO</a:t>
            </a:r>
            <a:r>
              <a:rPr lang="en-US" altLang="en-US" sz="2200" b="1" baseline="-25000" dirty="0">
                <a:solidFill>
                  <a:srgbClr val="FF0000"/>
                </a:solidFill>
                <a:latin typeface="Times New Roman" panose="02020603050405020304" pitchFamily="18" charset="0"/>
                <a:cs typeface="Times New Roman" panose="02020603050405020304" pitchFamily="18" charset="0"/>
              </a:rPr>
              <a:t>2</a:t>
            </a:r>
            <a:r>
              <a:rPr lang="en-US" altLang="en-US" sz="2200" b="1" dirty="0">
                <a:solidFill>
                  <a:srgbClr val="FF0000"/>
                </a:solidFill>
                <a:latin typeface="Times New Roman" panose="02020603050405020304" pitchFamily="18" charset="0"/>
                <a:cs typeface="Times New Roman" panose="02020603050405020304" pitchFamily="18" charset="0"/>
              </a:rPr>
              <a:t>, As</a:t>
            </a:r>
            <a:r>
              <a:rPr lang="en-US" altLang="en-US" sz="2200" b="1" baseline="-25000" dirty="0">
                <a:solidFill>
                  <a:srgbClr val="FF0000"/>
                </a:solidFill>
                <a:latin typeface="Times New Roman" panose="02020603050405020304" pitchFamily="18" charset="0"/>
                <a:cs typeface="Times New Roman" panose="02020603050405020304" pitchFamily="18" charset="0"/>
              </a:rPr>
              <a:t>2</a:t>
            </a:r>
            <a:r>
              <a:rPr lang="en-US" altLang="en-US" sz="2200" b="1" dirty="0">
                <a:solidFill>
                  <a:srgbClr val="FF0000"/>
                </a:solidFill>
                <a:latin typeface="Times New Roman" panose="02020603050405020304" pitchFamily="18" charset="0"/>
                <a:cs typeface="Times New Roman" panose="02020603050405020304" pitchFamily="18" charset="0"/>
              </a:rPr>
              <a:t>O</a:t>
            </a:r>
            <a:r>
              <a:rPr lang="en-US" altLang="en-US" sz="2200" b="1" baseline="-25000" dirty="0">
                <a:solidFill>
                  <a:srgbClr val="FF0000"/>
                </a:solidFill>
                <a:latin typeface="Times New Roman" panose="02020603050405020304" pitchFamily="18" charset="0"/>
                <a:cs typeface="Times New Roman" panose="02020603050405020304" pitchFamily="18" charset="0"/>
              </a:rPr>
              <a:t>3</a:t>
            </a:r>
            <a:r>
              <a:rPr lang="en-US" altLang="en-US" sz="2200" b="1" dirty="0">
                <a:solidFill>
                  <a:srgbClr val="FF0000"/>
                </a:solidFill>
                <a:latin typeface="Times New Roman" panose="02020603050405020304" pitchFamily="18" charset="0"/>
                <a:cs typeface="Times New Roman" panose="02020603050405020304" pitchFamily="18" charset="0"/>
              </a:rPr>
              <a:t> and Sb</a:t>
            </a:r>
            <a:r>
              <a:rPr lang="en-US" altLang="en-US" sz="2200" b="1" baseline="-25000" dirty="0">
                <a:solidFill>
                  <a:srgbClr val="FF0000"/>
                </a:solidFill>
                <a:latin typeface="Times New Roman" panose="02020603050405020304" pitchFamily="18" charset="0"/>
                <a:cs typeface="Times New Roman" panose="02020603050405020304" pitchFamily="18" charset="0"/>
              </a:rPr>
              <a:t>2</a:t>
            </a:r>
            <a:r>
              <a:rPr lang="en-US" altLang="en-US" sz="2200" b="1" dirty="0">
                <a:solidFill>
                  <a:srgbClr val="FF0000"/>
                </a:solidFill>
                <a:latin typeface="Times New Roman" panose="02020603050405020304" pitchFamily="18" charset="0"/>
                <a:cs typeface="Times New Roman" panose="02020603050405020304" pitchFamily="18" charset="0"/>
              </a:rPr>
              <a:t>O</a:t>
            </a:r>
            <a:r>
              <a:rPr lang="en-US" altLang="en-US" sz="2200" b="1" baseline="-25000" dirty="0">
                <a:solidFill>
                  <a:srgbClr val="FF0000"/>
                </a:solidFill>
                <a:latin typeface="Times New Roman" panose="02020603050405020304" pitchFamily="18" charset="0"/>
                <a:cs typeface="Times New Roman" panose="02020603050405020304" pitchFamily="18" charset="0"/>
              </a:rPr>
              <a:t>3</a:t>
            </a:r>
            <a:r>
              <a:rPr lang="en-US" altLang="en-US" sz="2200" b="1" dirty="0">
                <a:solidFill>
                  <a:srgbClr val="FF0000"/>
                </a:solidFill>
                <a:latin typeface="Times New Roman" panose="02020603050405020304" pitchFamily="18" charset="0"/>
                <a:cs typeface="Times New Roman" panose="02020603050405020304" pitchFamily="18" charset="0"/>
              </a:rPr>
              <a:t> etc</a:t>
            </a:r>
            <a:r>
              <a:rPr lang="en-US" altLang="en-US" sz="2200" dirty="0">
                <a:latin typeface="Times New Roman" panose="02020603050405020304" pitchFamily="18" charset="0"/>
                <a:cs typeface="Times New Roman" panose="02020603050405020304" pitchFamily="18" charset="0"/>
              </a:rPr>
              <a:t>., due to combined action of heat and air</a:t>
            </a:r>
            <a:r>
              <a:rPr lang="en-US" altLang="en-US" sz="2200" dirty="0" smtClean="0">
                <a:latin typeface="Times New Roman" panose="02020603050405020304" pitchFamily="18" charset="0"/>
                <a:cs typeface="Times New Roman" panose="02020603050405020304" pitchFamily="18" charset="0"/>
              </a:rPr>
              <a:t>.</a:t>
            </a:r>
          </a:p>
          <a:p>
            <a:pPr algn="just">
              <a:lnSpc>
                <a:spcPct val="160000"/>
              </a:lnSpc>
              <a:buFont typeface="Wingdings" panose="05000000000000000000" pitchFamily="2" charset="2"/>
              <a:buChar char="§"/>
            </a:pPr>
            <a:r>
              <a:rPr lang="en-US" altLang="en-US" sz="2200" b="1" dirty="0">
                <a:solidFill>
                  <a:srgbClr val="002060"/>
                </a:solidFill>
                <a:latin typeface="Times New Roman" panose="02020603050405020304" pitchFamily="18" charset="0"/>
                <a:cs typeface="Times New Roman" panose="02020603050405020304" pitchFamily="18" charset="0"/>
              </a:rPr>
              <a:t>This method is commonly used for sulphide ores.</a:t>
            </a:r>
            <a:endParaRPr lang="en-US" altLang="en-US" sz="2200" dirty="0">
              <a:solidFill>
                <a:srgbClr val="002060"/>
              </a:solidFill>
              <a:latin typeface="Times New Roman" panose="02020603050405020304" pitchFamily="18" charset="0"/>
              <a:cs typeface="Times New Roman" panose="02020603050405020304" pitchFamily="18" charset="0"/>
            </a:endParaRPr>
          </a:p>
          <a:p>
            <a:pPr algn="just">
              <a:lnSpc>
                <a:spcPct val="160000"/>
              </a:lnSpc>
              <a:buFont typeface="Wingdings" panose="05000000000000000000" pitchFamily="2" charset="2"/>
              <a:buChar char="§"/>
            </a:pPr>
            <a:r>
              <a:rPr lang="en-US" altLang="en-US" sz="2200" dirty="0">
                <a:latin typeface="Times New Roman" panose="02020603050405020304" pitchFamily="18" charset="0"/>
                <a:cs typeface="Times New Roman" panose="02020603050405020304" pitchFamily="18" charset="0"/>
              </a:rPr>
              <a:t>The ore is simultaneously converted into </a:t>
            </a:r>
            <a:r>
              <a:rPr lang="en-US" altLang="en-US" sz="2200" b="1" dirty="0">
                <a:solidFill>
                  <a:srgbClr val="002060"/>
                </a:solidFill>
                <a:latin typeface="Times New Roman" panose="02020603050405020304" pitchFamily="18" charset="0"/>
                <a:cs typeface="Times New Roman" panose="02020603050405020304" pitchFamily="18" charset="0"/>
              </a:rPr>
              <a:t>its </a:t>
            </a:r>
            <a:r>
              <a:rPr lang="en-US" altLang="en-US" sz="2200" b="1" dirty="0" smtClean="0">
                <a:solidFill>
                  <a:srgbClr val="002060"/>
                </a:solidFill>
                <a:latin typeface="Times New Roman" panose="02020603050405020304" pitchFamily="18" charset="0"/>
                <a:cs typeface="Times New Roman" panose="02020603050405020304" pitchFamily="18" charset="0"/>
              </a:rPr>
              <a:t>oxides</a:t>
            </a:r>
          </a:p>
          <a:p>
            <a:pPr algn="just">
              <a:lnSpc>
                <a:spcPct val="160000"/>
              </a:lnSpc>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This type of roasting is carried out for ores like </a:t>
            </a:r>
            <a:r>
              <a:rPr lang="en-US" altLang="en-US" sz="2400" b="1" dirty="0">
                <a:solidFill>
                  <a:srgbClr val="0070C0"/>
                </a:solidFill>
                <a:latin typeface="Times New Roman" panose="02020603050405020304" pitchFamily="18" charset="0"/>
                <a:cs typeface="Times New Roman" panose="02020603050405020304" pitchFamily="18" charset="0"/>
              </a:rPr>
              <a:t>copper pyrites</a:t>
            </a:r>
            <a:r>
              <a:rPr lang="en-US" altLang="en-US" sz="2400" dirty="0">
                <a:latin typeface="Times New Roman" panose="02020603050405020304" pitchFamily="18" charset="0"/>
                <a:cs typeface="Times New Roman" panose="02020603050405020304" pitchFamily="18" charset="0"/>
              </a:rPr>
              <a:t>, </a:t>
            </a:r>
            <a:r>
              <a:rPr lang="en-US" altLang="en-US" sz="2400" b="1" dirty="0">
                <a:solidFill>
                  <a:srgbClr val="7030A0"/>
                </a:solidFill>
                <a:latin typeface="Times New Roman" panose="02020603050405020304" pitchFamily="18" charset="0"/>
                <a:cs typeface="Times New Roman" panose="02020603050405020304" pitchFamily="18" charset="0"/>
              </a:rPr>
              <a:t>zinc blende </a:t>
            </a:r>
            <a:r>
              <a:rPr lang="en-US" altLang="en-US" sz="2400" dirty="0">
                <a:latin typeface="Times New Roman" panose="02020603050405020304" pitchFamily="18" charset="0"/>
                <a:cs typeface="Times New Roman" panose="02020603050405020304" pitchFamily="18" charset="0"/>
              </a:rPr>
              <a:t>and </a:t>
            </a:r>
            <a:r>
              <a:rPr lang="en-US" altLang="en-US" sz="2400" b="1" dirty="0">
                <a:solidFill>
                  <a:srgbClr val="7030A0"/>
                </a:solidFill>
                <a:latin typeface="Times New Roman" panose="02020603050405020304" pitchFamily="18" charset="0"/>
                <a:cs typeface="Times New Roman" panose="02020603050405020304" pitchFamily="18" charset="0"/>
              </a:rPr>
              <a:t>lead ores(</a:t>
            </a:r>
            <a:r>
              <a:rPr lang="en-US" altLang="en-US" sz="2400" b="1" dirty="0" err="1">
                <a:solidFill>
                  <a:srgbClr val="7030A0"/>
                </a:solidFill>
                <a:latin typeface="Times New Roman" panose="02020603050405020304" pitchFamily="18" charset="0"/>
                <a:cs typeface="Times New Roman" panose="02020603050405020304" pitchFamily="18" charset="0"/>
              </a:rPr>
              <a:t>PbS</a:t>
            </a:r>
            <a:r>
              <a:rPr lang="en-US" altLang="en-US" sz="2400" b="1" dirty="0">
                <a:solidFill>
                  <a:srgbClr val="7030A0"/>
                </a:solidFill>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etc.</a:t>
            </a:r>
          </a:p>
          <a:p>
            <a:pPr lvl="1" algn="just">
              <a:lnSpc>
                <a:spcPct val="160000"/>
              </a:lnSpc>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2ZnS +3O</a:t>
            </a:r>
            <a:r>
              <a:rPr lang="en-US" altLang="en-US" baseline="-25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→2ZnO + 2SO</a:t>
            </a:r>
            <a:r>
              <a:rPr lang="en-US" altLang="en-US" baseline="-25000" dirty="0">
                <a:latin typeface="Times New Roman" panose="02020603050405020304" pitchFamily="18" charset="0"/>
                <a:cs typeface="Times New Roman" panose="02020603050405020304" pitchFamily="18" charset="0"/>
              </a:rPr>
              <a:t>2</a:t>
            </a:r>
            <a:endParaRPr lang="en-US" altLang="en-US" dirty="0">
              <a:latin typeface="Times New Roman" panose="02020603050405020304" pitchFamily="18" charset="0"/>
              <a:cs typeface="Times New Roman" panose="02020603050405020304" pitchFamily="18" charset="0"/>
            </a:endParaRPr>
          </a:p>
          <a:p>
            <a:pPr lvl="1" algn="just">
              <a:lnSpc>
                <a:spcPct val="160000"/>
              </a:lnSpc>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2PbS + 3O</a:t>
            </a:r>
            <a:r>
              <a:rPr lang="en-US" altLang="en-US" baseline="-25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→2PbO + 2SO</a:t>
            </a:r>
            <a:r>
              <a:rPr lang="en-US" altLang="en-US" baseline="-25000" dirty="0">
                <a:latin typeface="Times New Roman" panose="02020603050405020304" pitchFamily="18" charset="0"/>
                <a:cs typeface="Times New Roman" panose="02020603050405020304" pitchFamily="18" charset="0"/>
              </a:rPr>
              <a:t>2</a:t>
            </a:r>
            <a:endParaRPr lang="en-US" altLang="en-US" dirty="0">
              <a:latin typeface="Times New Roman" panose="02020603050405020304" pitchFamily="18" charset="0"/>
              <a:cs typeface="Times New Roman" panose="02020603050405020304" pitchFamily="18" charset="0"/>
            </a:endParaRPr>
          </a:p>
          <a:p>
            <a:pPr marL="0" indent="0" algn="just">
              <a:buNone/>
            </a:pPr>
            <a:endParaRPr lang="en-US" altLang="en-US" sz="2200" b="1" dirty="0">
              <a:solidFill>
                <a:srgbClr val="002060"/>
              </a:solidFill>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84503707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53" y="48126"/>
            <a:ext cx="8540496" cy="609600"/>
          </a:xfrm>
        </p:spPr>
        <p:txBody>
          <a:bodyPr>
            <a:noAutofit/>
          </a:bodyPr>
          <a:lstStyle/>
          <a:p>
            <a:r>
              <a:rPr lang="en-US" sz="3200" b="1" dirty="0">
                <a:solidFill>
                  <a:srgbClr val="0070C0"/>
                </a:solidFill>
                <a:latin typeface="Times New Roman" pitchFamily="18" charset="0"/>
                <a:cs typeface="Times New Roman" pitchFamily="18" charset="0"/>
              </a:rPr>
              <a:t>Cont’.....</a:t>
            </a:r>
            <a:endParaRPr lang="en-US" sz="3200"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108</a:t>
            </a:fld>
            <a:endParaRPr lang="en-US"/>
          </a:p>
        </p:txBody>
      </p:sp>
      <p:sp>
        <p:nvSpPr>
          <p:cNvPr id="4" name="Content Placeholder 3"/>
          <p:cNvSpPr>
            <a:spLocks noGrp="1"/>
          </p:cNvSpPr>
          <p:nvPr>
            <p:ph sz="quarter" idx="1"/>
          </p:nvPr>
        </p:nvSpPr>
        <p:spPr>
          <a:xfrm>
            <a:off x="146304" y="685800"/>
            <a:ext cx="8845296" cy="5981700"/>
          </a:xfrm>
        </p:spPr>
        <p:txBody>
          <a:bodyPr>
            <a:normAutofit fontScale="92500" lnSpcReduction="20000"/>
          </a:bodyPr>
          <a:lstStyle/>
          <a:p>
            <a:pPr algn="just">
              <a:buNone/>
              <a:defRPr/>
            </a:pPr>
            <a:r>
              <a:rPr lang="en-US" sz="2200" b="1" dirty="0">
                <a:solidFill>
                  <a:srgbClr val="0070C0"/>
                </a:solidFill>
                <a:latin typeface="Times New Roman" panose="02020603050405020304" pitchFamily="18" charset="0"/>
                <a:cs typeface="Times New Roman" panose="02020603050405020304" pitchFamily="18" charset="0"/>
              </a:rPr>
              <a:t>ii) Calcination</a:t>
            </a:r>
          </a:p>
          <a:p>
            <a:pPr algn="just">
              <a:lnSpc>
                <a:spcPct val="150000"/>
              </a:lnSpc>
              <a:buFont typeface="Wingdings" panose="05000000000000000000" pitchFamily="2" charset="2"/>
              <a:buChar char="Ø"/>
              <a:defRPr/>
            </a:pPr>
            <a:r>
              <a:rPr lang="en-US"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is the process of heating the ore below its melting point </a:t>
            </a:r>
            <a:r>
              <a:rPr lang="en-US" sz="2200" b="1" dirty="0">
                <a:solidFill>
                  <a:srgbClr val="7030A0"/>
                </a:solidFill>
                <a:latin typeface="Times New Roman" panose="02020603050405020304" pitchFamily="18" charset="0"/>
                <a:cs typeface="Times New Roman" panose="02020603050405020304" pitchFamily="18" charset="0"/>
              </a:rPr>
              <a:t>in limited supply </a:t>
            </a:r>
            <a:r>
              <a:rPr lang="en-US" sz="2200" b="1" dirty="0">
                <a:latin typeface="Times New Roman" panose="02020603050405020304" pitchFamily="18" charset="0"/>
                <a:cs typeface="Times New Roman" panose="02020603050405020304" pitchFamily="18" charset="0"/>
              </a:rPr>
              <a:t>or </a:t>
            </a:r>
            <a:r>
              <a:rPr lang="en-US" sz="2200" dirty="0">
                <a:latin typeface="Times New Roman" panose="02020603050405020304" pitchFamily="18" charset="0"/>
                <a:cs typeface="Times New Roman" panose="02020603050405020304" pitchFamily="18" charset="0"/>
              </a:rPr>
              <a:t> </a:t>
            </a:r>
            <a:r>
              <a:rPr lang="en-US" sz="2200" b="1" dirty="0">
                <a:solidFill>
                  <a:srgbClr val="0070C0"/>
                </a:solidFill>
                <a:latin typeface="Times New Roman" panose="02020603050405020304" pitchFamily="18" charset="0"/>
                <a:cs typeface="Times New Roman" panose="02020603050405020304" pitchFamily="18" charset="0"/>
              </a:rPr>
              <a:t>absence of air </a:t>
            </a:r>
            <a:r>
              <a:rPr lang="en-US" sz="2200" dirty="0">
                <a:latin typeface="Times New Roman" panose="02020603050405020304" pitchFamily="18" charset="0"/>
                <a:cs typeface="Times New Roman" panose="02020603050405020304" pitchFamily="18" charset="0"/>
              </a:rPr>
              <a:t>to remove volatile impurities </a:t>
            </a:r>
            <a:endParaRPr lang="en-US" sz="2200" dirty="0" smtClean="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defRPr/>
            </a:pPr>
            <a:r>
              <a:rPr lang="en-US" sz="2200" dirty="0" smtClean="0">
                <a:latin typeface="Times New Roman" panose="02020603050405020304" pitchFamily="18" charset="0"/>
                <a:cs typeface="Times New Roman" panose="02020603050405020304" pitchFamily="18" charset="0"/>
              </a:rPr>
              <a:t>The </a:t>
            </a:r>
            <a:r>
              <a:rPr lang="en-US" sz="2200" dirty="0">
                <a:latin typeface="Times New Roman" panose="02020603050405020304" pitchFamily="18" charset="0"/>
                <a:cs typeface="Times New Roman" panose="02020603050405020304" pitchFamily="18" charset="0"/>
              </a:rPr>
              <a:t>process of calcinations is carried out in the case of </a:t>
            </a:r>
            <a:r>
              <a:rPr lang="en-US" sz="2200" b="1" dirty="0">
                <a:latin typeface="Times New Roman" panose="02020603050405020304" pitchFamily="18" charset="0"/>
                <a:cs typeface="Times New Roman" panose="02020603050405020304" pitchFamily="18" charset="0"/>
              </a:rPr>
              <a:t>converting </a:t>
            </a:r>
            <a:r>
              <a:rPr lang="en-US" sz="2200" b="1" dirty="0">
                <a:solidFill>
                  <a:srgbClr val="0070C0"/>
                </a:solidFill>
                <a:latin typeface="Times New Roman" panose="02020603050405020304" pitchFamily="18" charset="0"/>
                <a:cs typeface="Times New Roman" panose="02020603050405020304" pitchFamily="18" charset="0"/>
              </a:rPr>
              <a:t>carbonate and hydrated</a:t>
            </a:r>
            <a:r>
              <a:rPr lang="en-US" sz="2200" dirty="0">
                <a:solidFill>
                  <a:srgbClr val="FF0000"/>
                </a:solidFill>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ore </a:t>
            </a:r>
            <a:r>
              <a:rPr lang="en-US" sz="2200" b="1" dirty="0">
                <a:solidFill>
                  <a:srgbClr val="7030A0"/>
                </a:solidFill>
                <a:latin typeface="Times New Roman" panose="02020603050405020304" pitchFamily="18" charset="0"/>
                <a:cs typeface="Times New Roman" panose="02020603050405020304" pitchFamily="18" charset="0"/>
              </a:rPr>
              <a:t>to their respective oxides. </a:t>
            </a:r>
          </a:p>
          <a:p>
            <a:pPr algn="just">
              <a:lnSpc>
                <a:spcPct val="160000"/>
              </a:lnSpc>
              <a:buFont typeface="Wingdings" pitchFamily="2" charset="2"/>
              <a:buChar char="§"/>
              <a:defRPr/>
            </a:pPr>
            <a:r>
              <a:rPr lang="en-US" sz="2400" dirty="0">
                <a:latin typeface="Times New Roman" panose="02020603050405020304" pitchFamily="18" charset="0"/>
                <a:cs typeface="Times New Roman" panose="02020603050405020304" pitchFamily="18" charset="0"/>
              </a:rPr>
              <a:t>Because of calcinations </a:t>
            </a:r>
          </a:p>
          <a:p>
            <a:pPr lvl="2" algn="just">
              <a:lnSpc>
                <a:spcPct val="160000"/>
              </a:lnSpc>
              <a:buFont typeface="Wingdings" pitchFamily="2" charset="2"/>
              <a:buChar char="Ø"/>
              <a:defRPr/>
            </a:pPr>
            <a:r>
              <a:rPr lang="en-US" sz="2400" dirty="0">
                <a:latin typeface="Times New Roman" panose="02020603050405020304" pitchFamily="18" charset="0"/>
                <a:cs typeface="Times New Roman" panose="02020603050405020304" pitchFamily="18" charset="0"/>
              </a:rPr>
              <a:t>The moisture is removed</a:t>
            </a:r>
          </a:p>
          <a:p>
            <a:pPr lvl="2" algn="just">
              <a:lnSpc>
                <a:spcPct val="160000"/>
              </a:lnSpc>
              <a:buFont typeface="Wingdings" pitchFamily="2" charset="2"/>
              <a:buChar char="Ø"/>
              <a:defRPr/>
            </a:pPr>
            <a:r>
              <a:rPr lang="en-US" sz="2400" dirty="0">
                <a:latin typeface="Times New Roman" panose="02020603050405020304" pitchFamily="18" charset="0"/>
                <a:cs typeface="Times New Roman" panose="02020603050405020304" pitchFamily="18" charset="0"/>
              </a:rPr>
              <a:t>Gases may be expelled</a:t>
            </a:r>
          </a:p>
          <a:p>
            <a:pPr lvl="2" algn="just">
              <a:lnSpc>
                <a:spcPct val="160000"/>
              </a:lnSpc>
              <a:buFont typeface="Wingdings" pitchFamily="2" charset="2"/>
              <a:buChar char="Ø"/>
              <a:defRPr/>
            </a:pPr>
            <a:r>
              <a:rPr lang="en-US" sz="2400" dirty="0">
                <a:latin typeface="Times New Roman" panose="02020603050405020304" pitchFamily="18" charset="0"/>
                <a:cs typeface="Times New Roman" panose="02020603050405020304" pitchFamily="18" charset="0"/>
              </a:rPr>
              <a:t>Volatile impurities are removed</a:t>
            </a:r>
          </a:p>
          <a:p>
            <a:pPr lvl="2" algn="just">
              <a:lnSpc>
                <a:spcPct val="160000"/>
              </a:lnSpc>
              <a:buFont typeface="Wingdings" pitchFamily="2" charset="2"/>
              <a:buChar char="Ø"/>
              <a:defRPr/>
            </a:pPr>
            <a:r>
              <a:rPr lang="en-US" sz="2400" dirty="0">
                <a:latin typeface="Times New Roman" panose="02020603050405020304" pitchFamily="18" charset="0"/>
                <a:cs typeface="Times New Roman" panose="02020603050405020304" pitchFamily="18" charset="0"/>
              </a:rPr>
              <a:t>The mass becomes porous</a:t>
            </a:r>
          </a:p>
          <a:p>
            <a:pPr lvl="2" algn="just">
              <a:lnSpc>
                <a:spcPct val="160000"/>
              </a:lnSpc>
              <a:buFont typeface="Wingdings" pitchFamily="2" charset="2"/>
              <a:buChar char="Ø"/>
              <a:defRPr/>
            </a:pPr>
            <a:r>
              <a:rPr lang="en-US" sz="2400" dirty="0">
                <a:latin typeface="Times New Roman" panose="02020603050405020304" pitchFamily="18" charset="0"/>
                <a:cs typeface="Times New Roman" panose="02020603050405020304" pitchFamily="18" charset="0"/>
              </a:rPr>
              <a:t>Thermal decomposition of the ore takes place.</a:t>
            </a:r>
          </a:p>
          <a:p>
            <a:pPr algn="just">
              <a:lnSpc>
                <a:spcPct val="160000"/>
              </a:lnSpc>
              <a:buFont typeface="Wingdings" pitchFamily="2" charset="2"/>
              <a:buChar char="§"/>
              <a:defRPr/>
            </a:pPr>
            <a:r>
              <a:rPr lang="en-US" sz="2400" dirty="0">
                <a:latin typeface="Times New Roman" panose="02020603050405020304" pitchFamily="18" charset="0"/>
                <a:cs typeface="Times New Roman" panose="02020603050405020304" pitchFamily="18" charset="0"/>
              </a:rPr>
              <a:t>For </a:t>
            </a:r>
            <a:r>
              <a:rPr lang="en-US" sz="2400" dirty="0" smtClean="0">
                <a:latin typeface="Times New Roman" panose="02020603050405020304" pitchFamily="18" charset="0"/>
                <a:cs typeface="Times New Roman" panose="02020603050405020304" pitchFamily="18" charset="0"/>
              </a:rPr>
              <a:t>example, </a:t>
            </a:r>
            <a:r>
              <a:rPr lang="en-US" sz="2400" b="1" dirty="0" smtClean="0">
                <a:solidFill>
                  <a:srgbClr val="0070C0"/>
                </a:solidFill>
                <a:latin typeface="Times New Roman" panose="02020603050405020304" pitchFamily="18" charset="0"/>
                <a:cs typeface="Times New Roman" panose="02020603050405020304" pitchFamily="18" charset="0"/>
              </a:rPr>
              <a:t>CaCO</a:t>
            </a:r>
            <a:r>
              <a:rPr lang="en-US" sz="2400" b="1" baseline="-25000" dirty="0" smtClean="0">
                <a:solidFill>
                  <a:srgbClr val="0070C0"/>
                </a:solidFill>
                <a:latin typeface="Times New Roman" panose="02020603050405020304" pitchFamily="18" charset="0"/>
                <a:cs typeface="Times New Roman" panose="02020603050405020304" pitchFamily="18" charset="0"/>
              </a:rPr>
              <a:t>3</a:t>
            </a:r>
            <a:r>
              <a:rPr lang="en-US" sz="2400" baseline="-250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CaO</a:t>
            </a:r>
            <a:r>
              <a:rPr lang="en-US" sz="2400" dirty="0">
                <a:latin typeface="Times New Roman" panose="02020603050405020304" pitchFamily="18" charset="0"/>
                <a:cs typeface="Times New Roman" panose="02020603050405020304" pitchFamily="18" charset="0"/>
              </a:rPr>
              <a:t> + CO</a:t>
            </a:r>
            <a:r>
              <a:rPr lang="en-US" sz="2400" baseline="-25000" dirty="0">
                <a:latin typeface="Times New Roman" panose="02020603050405020304" pitchFamily="18" charset="0"/>
                <a:cs typeface="Times New Roman" panose="02020603050405020304" pitchFamily="18" charset="0"/>
              </a:rPr>
              <a:t>2</a:t>
            </a:r>
            <a:endParaRPr lang="en-US" sz="24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dirty="0"/>
          </a:p>
        </p:txBody>
      </p:sp>
    </p:spTree>
    <p:extLst>
      <p:ext uri="{BB962C8B-B14F-4D97-AF65-F5344CB8AC3E}">
        <p14:creationId xmlns="" xmlns:p14="http://schemas.microsoft.com/office/powerpoint/2010/main" val="312171677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762000"/>
          </a:xfrm>
        </p:spPr>
        <p:txBody>
          <a:bodyPr>
            <a:normAutofit/>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109</a:t>
            </a:fld>
            <a:endParaRPr lang="en-US"/>
          </a:p>
        </p:txBody>
      </p:sp>
      <p:sp>
        <p:nvSpPr>
          <p:cNvPr id="4" name="Content Placeholder 3"/>
          <p:cNvSpPr>
            <a:spLocks noGrp="1"/>
          </p:cNvSpPr>
          <p:nvPr>
            <p:ph sz="quarter" idx="1"/>
          </p:nvPr>
        </p:nvSpPr>
        <p:spPr>
          <a:xfrm>
            <a:off x="12032" y="685800"/>
            <a:ext cx="8979568" cy="6051884"/>
          </a:xfrm>
        </p:spPr>
        <p:txBody>
          <a:bodyPr/>
          <a:lstStyle/>
          <a:p>
            <a:pPr>
              <a:buFont typeface="Wingdings" panose="05000000000000000000" pitchFamily="2" charset="2"/>
              <a:buChar char="q"/>
            </a:pPr>
            <a:r>
              <a:rPr lang="en-US" altLang="en-US" sz="2400" b="1" dirty="0" smtClean="0">
                <a:solidFill>
                  <a:srgbClr val="7030A0"/>
                </a:solidFill>
                <a:latin typeface="Times New Roman" panose="02020603050405020304" pitchFamily="18" charset="0"/>
                <a:cs typeface="Times New Roman" panose="02020603050405020304" pitchFamily="18" charset="0"/>
              </a:rPr>
              <a:t>Smelting-Reduction</a:t>
            </a:r>
          </a:p>
          <a:p>
            <a:pPr>
              <a:lnSpc>
                <a:spcPct val="150000"/>
              </a:lnSpc>
              <a:buFont typeface="Wingdings" panose="05000000000000000000" pitchFamily="2" charset="2"/>
              <a:buChar char="ü"/>
            </a:pPr>
            <a:r>
              <a:rPr lang="en-US" altLang="en-US" sz="2200" b="1" dirty="0">
                <a:solidFill>
                  <a:srgbClr val="0070C0"/>
                </a:solidFill>
                <a:latin typeface="Times New Roman" panose="02020603050405020304" pitchFamily="18" charset="0"/>
                <a:cs typeface="Times New Roman" panose="02020603050405020304" pitchFamily="18" charset="0"/>
              </a:rPr>
              <a:t>Smelting</a:t>
            </a:r>
            <a:r>
              <a:rPr lang="en-US" altLang="en-US" sz="2200" dirty="0">
                <a:solidFill>
                  <a:srgbClr val="0070C0"/>
                </a:solidFill>
                <a:latin typeface="Times New Roman" panose="02020603050405020304" pitchFamily="18" charset="0"/>
                <a:cs typeface="Times New Roman" panose="02020603050405020304" pitchFamily="18" charset="0"/>
              </a:rPr>
              <a:t> is a </a:t>
            </a:r>
            <a:r>
              <a:rPr lang="en-US" altLang="en-US" sz="2200" b="1" dirty="0">
                <a:solidFill>
                  <a:srgbClr val="0070C0"/>
                </a:solidFill>
                <a:latin typeface="Times New Roman" panose="02020603050405020304" pitchFamily="18" charset="0"/>
                <a:cs typeface="Times New Roman" panose="02020603050405020304" pitchFamily="18" charset="0"/>
              </a:rPr>
              <a:t>process</a:t>
            </a:r>
            <a:r>
              <a:rPr lang="en-US" altLang="en-US" sz="2200" dirty="0">
                <a:solidFill>
                  <a:srgbClr val="0070C0"/>
                </a:solidFill>
                <a:latin typeface="Times New Roman" panose="02020603050405020304" pitchFamily="18" charset="0"/>
                <a:cs typeface="Times New Roman" panose="02020603050405020304" pitchFamily="18" charset="0"/>
              </a:rPr>
              <a:t> </a:t>
            </a:r>
            <a:r>
              <a:rPr lang="en-US" altLang="en-US" sz="2200" dirty="0">
                <a:latin typeface="Times New Roman" panose="02020603050405020304" pitchFamily="18" charset="0"/>
                <a:cs typeface="Times New Roman" panose="02020603050405020304" pitchFamily="18" charset="0"/>
              </a:rPr>
              <a:t>of applying </a:t>
            </a:r>
            <a:r>
              <a:rPr lang="en-US" altLang="en-US" sz="2200" b="1" dirty="0">
                <a:solidFill>
                  <a:srgbClr val="FF0000"/>
                </a:solidFill>
                <a:latin typeface="Times New Roman" panose="02020603050405020304" pitchFamily="18" charset="0"/>
                <a:cs typeface="Times New Roman" panose="02020603050405020304" pitchFamily="18" charset="0"/>
              </a:rPr>
              <a:t>heat to ore </a:t>
            </a:r>
            <a:r>
              <a:rPr lang="en-US" altLang="en-US" sz="2200" dirty="0">
                <a:latin typeface="Times New Roman" panose="02020603050405020304" pitchFamily="18" charset="0"/>
                <a:cs typeface="Times New Roman" panose="02020603050405020304" pitchFamily="18" charset="0"/>
              </a:rPr>
              <a:t>in order to extract a </a:t>
            </a:r>
            <a:r>
              <a:rPr lang="en-US" altLang="en-US" sz="2200" dirty="0" smtClean="0">
                <a:latin typeface="Times New Roman" panose="02020603050405020304" pitchFamily="18" charset="0"/>
                <a:cs typeface="Times New Roman" panose="02020603050405020304" pitchFamily="18" charset="0"/>
              </a:rPr>
              <a:t>base metal</a:t>
            </a:r>
            <a:r>
              <a:rPr lang="en-US" altLang="en-US" sz="2200" dirty="0">
                <a:latin typeface="Times New Roman" panose="02020603050405020304" pitchFamily="18" charset="0"/>
                <a:cs typeface="Times New Roman" panose="02020603050405020304" pitchFamily="18" charset="0"/>
              </a:rPr>
              <a:t>. </a:t>
            </a:r>
          </a:p>
          <a:p>
            <a:pPr algn="just">
              <a:lnSpc>
                <a:spcPct val="150000"/>
              </a:lnSpc>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It uses </a:t>
            </a:r>
            <a:r>
              <a:rPr lang="en-US" altLang="en-US" sz="2400" b="1" dirty="0">
                <a:solidFill>
                  <a:srgbClr val="FF0000"/>
                </a:solidFill>
                <a:latin typeface="Times New Roman" panose="02020603050405020304" pitchFamily="18" charset="0"/>
                <a:cs typeface="Times New Roman" panose="02020603050405020304" pitchFamily="18" charset="0"/>
              </a:rPr>
              <a:t>heat</a:t>
            </a:r>
            <a:r>
              <a:rPr lang="en-US" altLang="en-US" sz="2400" dirty="0">
                <a:latin typeface="Times New Roman" panose="02020603050405020304" pitchFamily="18" charset="0"/>
                <a:cs typeface="Times New Roman" panose="02020603050405020304" pitchFamily="18" charset="0"/>
              </a:rPr>
              <a:t> and a </a:t>
            </a:r>
            <a:r>
              <a:rPr lang="en-US" altLang="en-US" sz="2400" b="1" dirty="0">
                <a:solidFill>
                  <a:srgbClr val="0070C0"/>
                </a:solidFill>
                <a:latin typeface="Times New Roman" panose="02020603050405020304" pitchFamily="18" charset="0"/>
                <a:cs typeface="Times New Roman" panose="02020603050405020304" pitchFamily="18" charset="0"/>
              </a:rPr>
              <a:t>chemical reducing agent </a:t>
            </a:r>
            <a:r>
              <a:rPr lang="en-US" altLang="en-US" sz="2400" dirty="0">
                <a:latin typeface="Times New Roman" panose="02020603050405020304" pitchFamily="18" charset="0"/>
                <a:cs typeface="Times New Roman" panose="02020603050405020304" pitchFamily="18" charset="0"/>
              </a:rPr>
              <a:t>to decompose the </a:t>
            </a:r>
            <a:r>
              <a:rPr lang="en-US" altLang="en-US" sz="2400" b="1" dirty="0">
                <a:solidFill>
                  <a:srgbClr val="FF0000"/>
                </a:solidFill>
                <a:latin typeface="Times New Roman" panose="02020603050405020304" pitchFamily="18" charset="0"/>
                <a:cs typeface="Times New Roman" panose="02020603050405020304" pitchFamily="18" charset="0"/>
              </a:rPr>
              <a:t>ore,</a:t>
            </a:r>
            <a:r>
              <a:rPr lang="en-US" altLang="en-US" sz="2400" dirty="0">
                <a:latin typeface="Times New Roman" panose="02020603050405020304" pitchFamily="18" charset="0"/>
                <a:cs typeface="Times New Roman" panose="02020603050405020304" pitchFamily="18" charset="0"/>
              </a:rPr>
              <a:t> driving off other elements as gases or slag and leaving the metal base behind.</a:t>
            </a:r>
          </a:p>
          <a:p>
            <a:pPr algn="just">
              <a:lnSpc>
                <a:spcPct val="150000"/>
              </a:lnSpc>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In smelting, the roasted or calcined ore is mixed with </a:t>
            </a:r>
            <a:r>
              <a:rPr lang="en-US" altLang="en-US" sz="2400" b="1" dirty="0">
                <a:solidFill>
                  <a:srgbClr val="0070C0"/>
                </a:solidFill>
                <a:latin typeface="Times New Roman" panose="02020603050405020304" pitchFamily="18" charset="0"/>
                <a:cs typeface="Times New Roman" panose="02020603050405020304" pitchFamily="18" charset="0"/>
              </a:rPr>
              <a:t>coke</a:t>
            </a:r>
            <a:r>
              <a:rPr lang="en-US" altLang="en-US" sz="2400" dirty="0">
                <a:solidFill>
                  <a:srgbClr val="FF0000"/>
                </a:solidFill>
                <a:latin typeface="Times New Roman" panose="02020603050405020304" pitchFamily="18" charset="0"/>
                <a:cs typeface="Times New Roman" panose="02020603050405020304" pitchFamily="18" charset="0"/>
              </a:rPr>
              <a:t> and </a:t>
            </a:r>
            <a:r>
              <a:rPr lang="en-US" altLang="en-US" sz="2400" b="1" dirty="0">
                <a:solidFill>
                  <a:srgbClr val="7030A0"/>
                </a:solidFill>
                <a:latin typeface="Times New Roman" panose="02020603050405020304" pitchFamily="18" charset="0"/>
                <a:cs typeface="Times New Roman" panose="02020603050405020304" pitchFamily="18" charset="0"/>
              </a:rPr>
              <a:t>then heated in a furnace. </a:t>
            </a:r>
            <a:endParaRPr lang="en-US" altLang="en-US" sz="2400" b="1" dirty="0" smtClean="0">
              <a:solidFill>
                <a:srgbClr val="7030A0"/>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As a result, (carbon and CO produced by the incomplete combustion) </a:t>
            </a:r>
            <a:r>
              <a:rPr lang="en-US" altLang="en-US" sz="2400" b="1" dirty="0">
                <a:solidFill>
                  <a:srgbClr val="7030A0"/>
                </a:solidFill>
                <a:latin typeface="Times New Roman" panose="02020603050405020304" pitchFamily="18" charset="0"/>
                <a:cs typeface="Times New Roman" panose="02020603050405020304" pitchFamily="18" charset="0"/>
              </a:rPr>
              <a:t>carbon reduces </a:t>
            </a:r>
            <a:r>
              <a:rPr lang="en-US" altLang="en-US" sz="2400" dirty="0">
                <a:latin typeface="Times New Roman" panose="02020603050405020304" pitchFamily="18" charset="0"/>
                <a:cs typeface="Times New Roman" panose="02020603050405020304" pitchFamily="18" charset="0"/>
              </a:rPr>
              <a:t>the oxide to the metal.</a:t>
            </a:r>
          </a:p>
          <a:p>
            <a:pPr algn="just">
              <a:lnSpc>
                <a:spcPct val="150000"/>
              </a:lnSpc>
              <a:buFont typeface="Wingdings" panose="05000000000000000000" pitchFamily="2" charset="2"/>
              <a:buChar char="§"/>
            </a:pPr>
            <a:endParaRPr lang="en-US" altLang="en-US" sz="2400" b="1" dirty="0">
              <a:solidFill>
                <a:srgbClr val="7030A0"/>
              </a:solidFill>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0150072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904" y="32982"/>
            <a:ext cx="8534400" cy="609600"/>
          </a:xfrm>
        </p:spPr>
        <p:txBody>
          <a:bodyPr>
            <a:normAutofit fontScale="90000"/>
          </a:bodyPr>
          <a:lstStyle/>
          <a:p>
            <a:r>
              <a:rPr lang="en-US" b="1" dirty="0">
                <a:solidFill>
                  <a:srgbClr val="0070C0"/>
                </a:solidFill>
                <a:latin typeface="Times New Roman" pitchFamily="18" charset="0"/>
                <a:cs typeface="Times New Roman" pitchFamily="18" charset="0"/>
              </a:rPr>
              <a:t>                                               Cont’.....</a:t>
            </a:r>
            <a:endParaRPr lang="en-US" dirty="0"/>
          </a:p>
        </p:txBody>
      </p:sp>
      <p:sp>
        <p:nvSpPr>
          <p:cNvPr id="3" name="Slide Number Placeholder 2"/>
          <p:cNvSpPr>
            <a:spLocks noGrp="1"/>
          </p:cNvSpPr>
          <p:nvPr>
            <p:ph type="sldNum" sz="quarter" idx="12"/>
          </p:nvPr>
        </p:nvSpPr>
        <p:spPr>
          <a:xfrm>
            <a:off x="148579" y="6230422"/>
            <a:ext cx="457200" cy="457200"/>
          </a:xfrm>
        </p:spPr>
        <p:txBody>
          <a:bodyPr/>
          <a:lstStyle/>
          <a:p>
            <a:fld id="{156F46CE-25D5-4E6D-8809-A4F5B18A920A}" type="slidenum">
              <a:rPr lang="en-US" smtClean="0"/>
              <a:pPr/>
              <a:t>11</a:t>
            </a:fld>
            <a:endParaRPr lang="en-US"/>
          </a:p>
        </p:txBody>
      </p:sp>
      <p:sp>
        <p:nvSpPr>
          <p:cNvPr id="4" name="Content Placeholder 3"/>
          <p:cNvSpPr>
            <a:spLocks noGrp="1"/>
          </p:cNvSpPr>
          <p:nvPr>
            <p:ph sz="quarter" idx="1"/>
          </p:nvPr>
        </p:nvSpPr>
        <p:spPr>
          <a:xfrm>
            <a:off x="137205" y="375882"/>
            <a:ext cx="8845296" cy="6057900"/>
          </a:xfrm>
        </p:spPr>
        <p:txBody>
          <a:bodyPr/>
          <a:lstStyle/>
          <a:p>
            <a:pPr marL="0" indent="0">
              <a:buNone/>
            </a:pPr>
            <a:endParaRPr lang="en-US" sz="2800" b="1"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37205" y="642582"/>
            <a:ext cx="8772099" cy="5832931"/>
          </a:xfrm>
          <a:prstGeom prst="rect">
            <a:avLst/>
          </a:prstGeom>
        </p:spPr>
      </p:pic>
    </p:spTree>
    <p:extLst>
      <p:ext uri="{BB962C8B-B14F-4D97-AF65-F5344CB8AC3E}">
        <p14:creationId xmlns="" xmlns:p14="http://schemas.microsoft.com/office/powerpoint/2010/main" val="228178368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20" y="0"/>
            <a:ext cx="8724980" cy="762000"/>
          </a:xfrm>
        </p:spPr>
        <p:txBody>
          <a:bodyPr>
            <a:normAutofit/>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110</a:t>
            </a:fld>
            <a:endParaRPr lang="en-US"/>
          </a:p>
        </p:txBody>
      </p:sp>
      <p:sp>
        <p:nvSpPr>
          <p:cNvPr id="4" name="Content Placeholder 3"/>
          <p:cNvSpPr>
            <a:spLocks noGrp="1"/>
          </p:cNvSpPr>
          <p:nvPr>
            <p:ph sz="quarter" idx="1"/>
          </p:nvPr>
        </p:nvSpPr>
        <p:spPr>
          <a:xfrm>
            <a:off x="114220" y="749968"/>
            <a:ext cx="9029780" cy="5917532"/>
          </a:xfrm>
        </p:spPr>
        <p:txBody>
          <a:bodyPr/>
          <a:lstStyle/>
          <a:p>
            <a:pPr algn="just">
              <a:lnSpc>
                <a:spcPct val="150000"/>
              </a:lnSpc>
              <a:buFont typeface="Wingdings" panose="05000000000000000000" pitchFamily="2" charset="2"/>
              <a:buChar char="§"/>
            </a:pPr>
            <a:r>
              <a:rPr lang="en-US" altLang="en-US" sz="2200" dirty="0">
                <a:latin typeface="Times New Roman" panose="02020603050405020304" pitchFamily="18" charset="0"/>
                <a:cs typeface="Times New Roman" panose="02020603050405020304" pitchFamily="18" charset="0"/>
              </a:rPr>
              <a:t>For example, in the extraction of </a:t>
            </a:r>
            <a:r>
              <a:rPr lang="en-US" altLang="en-US" sz="2200" b="1" dirty="0">
                <a:solidFill>
                  <a:srgbClr val="7030A0"/>
                </a:solidFill>
                <a:latin typeface="Times New Roman" panose="02020603050405020304" pitchFamily="18" charset="0"/>
                <a:cs typeface="Times New Roman" panose="02020603050405020304" pitchFamily="18" charset="0"/>
              </a:rPr>
              <a:t>iron</a:t>
            </a:r>
            <a:r>
              <a:rPr lang="en-US" altLang="en-US" sz="2200" dirty="0">
                <a:latin typeface="Times New Roman" panose="02020603050405020304" pitchFamily="18" charset="0"/>
                <a:cs typeface="Times New Roman" panose="02020603050405020304" pitchFamily="18" charset="0"/>
              </a:rPr>
              <a:t>, hematite ore (Fe</a:t>
            </a:r>
            <a:r>
              <a:rPr lang="en-US" altLang="en-US" sz="2200" baseline="-25000" dirty="0">
                <a:latin typeface="Times New Roman" panose="02020603050405020304" pitchFamily="18" charset="0"/>
                <a:cs typeface="Times New Roman" panose="02020603050405020304" pitchFamily="18" charset="0"/>
              </a:rPr>
              <a:t>2</a:t>
            </a:r>
            <a:r>
              <a:rPr lang="en-US" altLang="en-US" sz="2200" dirty="0">
                <a:latin typeface="Times New Roman" panose="02020603050405020304" pitchFamily="18" charset="0"/>
                <a:cs typeface="Times New Roman" panose="02020603050405020304" pitchFamily="18" charset="0"/>
              </a:rPr>
              <a:t>O</a:t>
            </a:r>
            <a:r>
              <a:rPr lang="en-US" altLang="en-US" sz="2200" baseline="-25000" dirty="0">
                <a:latin typeface="Times New Roman" panose="02020603050405020304" pitchFamily="18" charset="0"/>
                <a:cs typeface="Times New Roman" panose="02020603050405020304" pitchFamily="18" charset="0"/>
              </a:rPr>
              <a:t>3</a:t>
            </a:r>
            <a:r>
              <a:rPr lang="en-US" altLang="en-US" sz="2200" dirty="0">
                <a:latin typeface="Times New Roman" panose="02020603050405020304" pitchFamily="18" charset="0"/>
                <a:cs typeface="Times New Roman" panose="02020603050405020304" pitchFamily="18" charset="0"/>
              </a:rPr>
              <a:t>) is smelted with coke and limestone </a:t>
            </a:r>
            <a:r>
              <a:rPr lang="en-US" altLang="en-US" sz="2200" dirty="0">
                <a:solidFill>
                  <a:srgbClr val="FF0000"/>
                </a:solidFill>
                <a:latin typeface="Times New Roman" panose="02020603050405020304" pitchFamily="18" charset="0"/>
                <a:cs typeface="Times New Roman" panose="02020603050405020304" pitchFamily="18" charset="0"/>
              </a:rPr>
              <a:t>(flux).</a:t>
            </a:r>
          </a:p>
          <a:p>
            <a:pPr algn="just">
              <a:lnSpc>
                <a:spcPct val="150000"/>
              </a:lnSpc>
              <a:buFont typeface="Wingdings" panose="05000000000000000000" pitchFamily="2" charset="2"/>
              <a:buChar char="§"/>
            </a:pPr>
            <a:r>
              <a:rPr lang="en-US" altLang="en-US" sz="2200" dirty="0">
                <a:latin typeface="Times New Roman" panose="02020603050405020304" pitchFamily="18" charset="0"/>
                <a:cs typeface="Times New Roman" panose="02020603050405020304" pitchFamily="18" charset="0"/>
              </a:rPr>
              <a:t> As a result of reduction, iron is obtained in </a:t>
            </a:r>
            <a:r>
              <a:rPr lang="en-US" altLang="en-US" sz="2200" b="1" dirty="0">
                <a:solidFill>
                  <a:srgbClr val="FF0000"/>
                </a:solidFill>
                <a:latin typeface="Times New Roman" panose="02020603050405020304" pitchFamily="18" charset="0"/>
                <a:cs typeface="Times New Roman" panose="02020603050405020304" pitchFamily="18" charset="0"/>
              </a:rPr>
              <a:t>fused or molten state.</a:t>
            </a:r>
          </a:p>
          <a:p>
            <a:pPr algn="just">
              <a:lnSpc>
                <a:spcPct val="150000"/>
              </a:lnSpc>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 </a:t>
            </a:r>
            <a:r>
              <a:rPr lang="en-US" altLang="en-US" sz="2200" dirty="0">
                <a:latin typeface="Times New Roman" panose="02020603050405020304" pitchFamily="18" charset="0"/>
                <a:cs typeface="Times New Roman" panose="02020603050405020304" pitchFamily="18" charset="0"/>
              </a:rPr>
              <a:t>Example:</a:t>
            </a:r>
            <a:r>
              <a:rPr lang="en-US" altLang="en-US" sz="2200" b="1" dirty="0">
                <a:solidFill>
                  <a:srgbClr val="7030A0"/>
                </a:solidFill>
                <a:latin typeface="Times New Roman" panose="02020603050405020304" pitchFamily="18" charset="0"/>
                <a:cs typeface="Times New Roman" panose="02020603050405020304" pitchFamily="18" charset="0"/>
              </a:rPr>
              <a:t> Fe</a:t>
            </a:r>
            <a:r>
              <a:rPr lang="en-US" altLang="en-US" sz="2200" b="1" baseline="-25000" dirty="0">
                <a:solidFill>
                  <a:srgbClr val="7030A0"/>
                </a:solidFill>
                <a:latin typeface="Times New Roman" panose="02020603050405020304" pitchFamily="18" charset="0"/>
                <a:cs typeface="Times New Roman" panose="02020603050405020304" pitchFamily="18" charset="0"/>
              </a:rPr>
              <a:t>2</a:t>
            </a:r>
            <a:r>
              <a:rPr lang="en-US" altLang="en-US" sz="2200" b="1" dirty="0">
                <a:solidFill>
                  <a:srgbClr val="7030A0"/>
                </a:solidFill>
                <a:latin typeface="Times New Roman" panose="02020603050405020304" pitchFamily="18" charset="0"/>
                <a:cs typeface="Times New Roman" panose="02020603050405020304" pitchFamily="18" charset="0"/>
              </a:rPr>
              <a:t>O</a:t>
            </a:r>
            <a:r>
              <a:rPr lang="en-US" altLang="en-US" sz="2200" b="1" baseline="-25000" dirty="0">
                <a:solidFill>
                  <a:srgbClr val="7030A0"/>
                </a:solidFill>
                <a:latin typeface="Times New Roman" panose="02020603050405020304" pitchFamily="18" charset="0"/>
                <a:cs typeface="Times New Roman" panose="02020603050405020304" pitchFamily="18" charset="0"/>
              </a:rPr>
              <a:t>3</a:t>
            </a:r>
            <a:r>
              <a:rPr lang="en-US" altLang="en-US" sz="2200" b="1" dirty="0">
                <a:solidFill>
                  <a:srgbClr val="7030A0"/>
                </a:solidFill>
                <a:latin typeface="Times New Roman" panose="02020603050405020304" pitchFamily="18" charset="0"/>
                <a:cs typeface="Times New Roman" panose="02020603050405020304" pitchFamily="18" charset="0"/>
              </a:rPr>
              <a:t> + 3C → 2Fe + </a:t>
            </a:r>
            <a:r>
              <a:rPr lang="en-US" altLang="en-US" sz="2200" b="1" dirty="0" smtClean="0">
                <a:solidFill>
                  <a:srgbClr val="7030A0"/>
                </a:solidFill>
                <a:latin typeface="Times New Roman" panose="02020603050405020304" pitchFamily="18" charset="0"/>
                <a:cs typeface="Times New Roman" panose="02020603050405020304" pitchFamily="18" charset="0"/>
              </a:rPr>
              <a:t>3CO</a:t>
            </a:r>
          </a:p>
          <a:p>
            <a:pPr algn="just">
              <a:lnSpc>
                <a:spcPct val="150000"/>
              </a:lnSpc>
              <a:buFont typeface="Wingdings" panose="05000000000000000000" pitchFamily="2" charset="2"/>
              <a:buChar char="v"/>
            </a:pPr>
            <a:r>
              <a:rPr lang="en-US" altLang="en-US" sz="2400" b="1" dirty="0">
                <a:solidFill>
                  <a:srgbClr val="FF0000"/>
                </a:solidFill>
                <a:latin typeface="Tahoma" panose="020B0604030504040204" pitchFamily="34" charset="0"/>
                <a:cs typeface="Tahoma" panose="020B0604030504040204" pitchFamily="34" charset="0"/>
              </a:rPr>
              <a:t>Refining of impure </a:t>
            </a:r>
            <a:r>
              <a:rPr lang="en-US" altLang="en-US" sz="2400" b="1" dirty="0" smtClean="0">
                <a:solidFill>
                  <a:srgbClr val="FF0000"/>
                </a:solidFill>
                <a:latin typeface="Tahoma" panose="020B0604030504040204" pitchFamily="34" charset="0"/>
                <a:cs typeface="Tahoma" panose="020B0604030504040204" pitchFamily="34" charset="0"/>
              </a:rPr>
              <a:t>metal</a:t>
            </a:r>
          </a:p>
          <a:p>
            <a:pPr algn="just">
              <a:lnSpc>
                <a:spcPct val="150000"/>
              </a:lnSpc>
              <a:buFont typeface="Wingdings" panose="05000000000000000000" pitchFamily="2" charset="2"/>
              <a:buChar char="ü"/>
            </a:pPr>
            <a:r>
              <a:rPr lang="en-US" altLang="en-US" sz="2400" dirty="0">
                <a:latin typeface="Times New Roman" panose="02020603050405020304" pitchFamily="18" charset="0"/>
                <a:cs typeface="Times New Roman" panose="02020603050405020304" pitchFamily="18" charset="0"/>
              </a:rPr>
              <a:t>The following are some methods of </a:t>
            </a:r>
            <a:r>
              <a:rPr lang="en-US" altLang="en-US" sz="2400" dirty="0" smtClean="0">
                <a:latin typeface="Times New Roman" panose="02020603050405020304" pitchFamily="18" charset="0"/>
                <a:cs typeface="Times New Roman" panose="02020603050405020304" pitchFamily="18" charset="0"/>
              </a:rPr>
              <a:t>purification</a:t>
            </a:r>
          </a:p>
          <a:p>
            <a:pPr algn="just">
              <a:lnSpc>
                <a:spcPct val="150000"/>
              </a:lnSpc>
              <a:buFont typeface="Wingdings" panose="05000000000000000000" pitchFamily="2" charset="2"/>
              <a:buChar char="v"/>
            </a:pPr>
            <a:r>
              <a:rPr lang="en-US" altLang="en-US" sz="2400" b="1" dirty="0">
                <a:solidFill>
                  <a:srgbClr val="FF0000"/>
                </a:solidFill>
                <a:latin typeface="Times New Roman" panose="02020603050405020304" pitchFamily="18" charset="0"/>
                <a:cs typeface="Times New Roman" panose="02020603050405020304" pitchFamily="18" charset="0"/>
              </a:rPr>
              <a:t>Electrolytic </a:t>
            </a:r>
            <a:r>
              <a:rPr lang="en-US" altLang="en-US" sz="2400" b="1" dirty="0" smtClean="0">
                <a:solidFill>
                  <a:srgbClr val="FF0000"/>
                </a:solidFill>
                <a:latin typeface="Times New Roman" panose="02020603050405020304" pitchFamily="18" charset="0"/>
                <a:cs typeface="Times New Roman" panose="02020603050405020304" pitchFamily="18" charset="0"/>
              </a:rPr>
              <a:t>refining</a:t>
            </a:r>
          </a:p>
          <a:p>
            <a:pPr algn="just">
              <a:lnSpc>
                <a:spcPct val="150000"/>
              </a:lnSpc>
              <a:buFont typeface="Wingdings" panose="05000000000000000000" pitchFamily="2" charset="2"/>
              <a:buChar char="ü"/>
            </a:pPr>
            <a:r>
              <a:rPr lang="en-US" altLang="en-US" sz="2400" dirty="0">
                <a:latin typeface="Times New Roman" panose="02020603050405020304" pitchFamily="18" charset="0"/>
                <a:cs typeface="Times New Roman" panose="02020603050405020304" pitchFamily="18" charset="0"/>
              </a:rPr>
              <a:t>This is one of the most convenient and important method of refining and gives a metal of high </a:t>
            </a:r>
            <a:r>
              <a:rPr lang="en-US" altLang="en-US" sz="2400" dirty="0" smtClean="0">
                <a:latin typeface="Times New Roman" panose="02020603050405020304" pitchFamily="18" charset="0"/>
                <a:cs typeface="Times New Roman" panose="02020603050405020304" pitchFamily="18" charset="0"/>
              </a:rPr>
              <a:t>purity.</a:t>
            </a:r>
          </a:p>
          <a:p>
            <a:pPr algn="just">
              <a:lnSpc>
                <a:spcPct val="150000"/>
              </a:lnSpc>
              <a:buFont typeface="Wingdings" panose="05000000000000000000" pitchFamily="2" charset="2"/>
              <a:buChar char="ü"/>
            </a:pPr>
            <a:endParaRPr lang="en-US" altLang="en-US" sz="2400" b="1" dirty="0">
              <a:solidFill>
                <a:srgbClr val="FF0000"/>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v"/>
            </a:pPr>
            <a:endParaRPr lang="en-US" altLang="en-US" sz="24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ü"/>
            </a:pPr>
            <a:endParaRPr lang="en-US" altLang="en-US" sz="2400" b="1" dirty="0">
              <a:solidFill>
                <a:srgbClr val="FF0000"/>
              </a:solidFill>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 xmlns:p14="http://schemas.microsoft.com/office/powerpoint/2010/main" val="381361478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610600" cy="6858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111</a:t>
            </a:fld>
            <a:endParaRPr lang="en-US"/>
          </a:p>
        </p:txBody>
      </p:sp>
      <p:sp>
        <p:nvSpPr>
          <p:cNvPr id="4" name="Content Placeholder 3"/>
          <p:cNvSpPr>
            <a:spLocks noGrp="1"/>
          </p:cNvSpPr>
          <p:nvPr>
            <p:ph sz="quarter" idx="1"/>
          </p:nvPr>
        </p:nvSpPr>
        <p:spPr>
          <a:xfrm>
            <a:off x="132187" y="838200"/>
            <a:ext cx="8997696" cy="5829300"/>
          </a:xfrm>
        </p:spPr>
        <p:txBody>
          <a:bodyPr>
            <a:normAutofit/>
          </a:bodyPr>
          <a:lstStyle/>
          <a:p>
            <a:pPr algn="just">
              <a:lnSpc>
                <a:spcPct val="150000"/>
              </a:lnSpc>
              <a:buFont typeface="Wingdings" panose="05000000000000000000" pitchFamily="2" charset="2"/>
              <a:buChar char="§"/>
            </a:pPr>
            <a:r>
              <a:rPr lang="en-US" altLang="en-US" sz="2200" dirty="0">
                <a:latin typeface="Times New Roman" panose="02020603050405020304" pitchFamily="18" charset="0"/>
                <a:cs typeface="Times New Roman" panose="02020603050405020304" pitchFamily="18" charset="0"/>
              </a:rPr>
              <a:t>This method is applicable to many metals such as Cu, Ag, </a:t>
            </a:r>
            <a:r>
              <a:rPr lang="en-US" altLang="en-US" sz="2200" dirty="0" err="1">
                <a:latin typeface="Times New Roman" panose="02020603050405020304" pitchFamily="18" charset="0"/>
                <a:cs typeface="Times New Roman" panose="02020603050405020304" pitchFamily="18" charset="0"/>
              </a:rPr>
              <a:t>Pb,Au</a:t>
            </a:r>
            <a:r>
              <a:rPr lang="en-US" altLang="en-US" sz="2200" dirty="0">
                <a:latin typeface="Times New Roman" panose="02020603050405020304" pitchFamily="18" charset="0"/>
                <a:cs typeface="Times New Roman" panose="02020603050405020304" pitchFamily="18" charset="0"/>
              </a:rPr>
              <a:t>, Ni, Sn, Zn etc. </a:t>
            </a:r>
          </a:p>
          <a:p>
            <a:pPr algn="just">
              <a:lnSpc>
                <a:spcPct val="150000"/>
              </a:lnSpc>
              <a:buFont typeface="Wingdings" panose="05000000000000000000" pitchFamily="2" charset="2"/>
              <a:buChar char="§"/>
            </a:pPr>
            <a:r>
              <a:rPr lang="en-US" altLang="en-US" sz="2200" dirty="0">
                <a:latin typeface="Times New Roman" panose="02020603050405020304" pitchFamily="18" charset="0"/>
                <a:cs typeface="Times New Roman" panose="02020603050405020304" pitchFamily="18" charset="0"/>
              </a:rPr>
              <a:t>The blocks of impure metal form the anode and thin sheets of pure metal form the cathode</a:t>
            </a:r>
            <a:r>
              <a:rPr lang="en-US" altLang="en-US" sz="2200" dirty="0" smtClean="0">
                <a:latin typeface="Times New Roman" panose="02020603050405020304" pitchFamily="18" charset="0"/>
                <a:cs typeface="Times New Roman" panose="02020603050405020304" pitchFamily="18" charset="0"/>
              </a:rPr>
              <a:t>.</a:t>
            </a:r>
          </a:p>
          <a:p>
            <a:pPr algn="just">
              <a:lnSpc>
                <a:spcPct val="150000"/>
              </a:lnSpc>
              <a:buFont typeface="Wingdings" panose="05000000000000000000" pitchFamily="2" charset="2"/>
              <a:buChar char="v"/>
            </a:pPr>
            <a:r>
              <a:rPr lang="en-US" altLang="en-US" sz="2400" b="1" dirty="0" smtClean="0">
                <a:solidFill>
                  <a:srgbClr val="7030A0"/>
                </a:solidFill>
                <a:latin typeface="Times New Roman" panose="02020603050405020304" pitchFamily="18" charset="0"/>
                <a:cs typeface="Times New Roman" panose="02020603050405020304" pitchFamily="18" charset="0"/>
              </a:rPr>
              <a:t> Copper</a:t>
            </a:r>
          </a:p>
          <a:p>
            <a:pPr algn="just">
              <a:buFont typeface="Wingdings" panose="05000000000000000000" pitchFamily="2" charset="2"/>
              <a:buChar char="§"/>
            </a:pPr>
            <a:r>
              <a:rPr lang="en-US" altLang="en-US" sz="2200" dirty="0">
                <a:latin typeface="Times New Roman" panose="02020603050405020304" pitchFamily="18" charset="0"/>
                <a:cs typeface="Times New Roman" panose="02020603050405020304" pitchFamily="18" charset="0"/>
              </a:rPr>
              <a:t>During the </a:t>
            </a:r>
            <a:r>
              <a:rPr lang="en-US" altLang="en-US" sz="2200" b="1" dirty="0">
                <a:solidFill>
                  <a:srgbClr val="0070C0"/>
                </a:solidFill>
                <a:latin typeface="Times New Roman" panose="02020603050405020304" pitchFamily="18" charset="0"/>
                <a:cs typeface="Times New Roman" panose="02020603050405020304" pitchFamily="18" charset="0"/>
              </a:rPr>
              <a:t>electrolytic refining of a copper</a:t>
            </a:r>
            <a:r>
              <a:rPr lang="en-US" altLang="en-US" sz="2200" dirty="0">
                <a:latin typeface="Times New Roman" panose="02020603050405020304" pitchFamily="18" charset="0"/>
                <a:cs typeface="Times New Roman" panose="02020603050405020304" pitchFamily="18" charset="0"/>
              </a:rPr>
              <a:t>, a thick block of </a:t>
            </a:r>
            <a:r>
              <a:rPr lang="en-US" altLang="en-US" sz="2200" b="1" dirty="0">
                <a:solidFill>
                  <a:srgbClr val="FF0000"/>
                </a:solidFill>
                <a:latin typeface="Times New Roman" panose="02020603050405020304" pitchFamily="18" charset="0"/>
                <a:cs typeface="Times New Roman" panose="02020603050405020304" pitchFamily="18" charset="0"/>
              </a:rPr>
              <a:t>impure</a:t>
            </a:r>
            <a:r>
              <a:rPr lang="en-US" altLang="en-US" sz="2200" dirty="0">
                <a:latin typeface="Times New Roman" panose="02020603050405020304" pitchFamily="18" charset="0"/>
                <a:cs typeface="Times New Roman" panose="02020603050405020304" pitchFamily="18" charset="0"/>
              </a:rPr>
              <a:t> </a:t>
            </a:r>
            <a:r>
              <a:rPr lang="en-US" altLang="en-US" sz="2200" b="1" dirty="0">
                <a:solidFill>
                  <a:srgbClr val="FF0000"/>
                </a:solidFill>
                <a:latin typeface="Times New Roman" panose="02020603050405020304" pitchFamily="18" charset="0"/>
                <a:cs typeface="Times New Roman" panose="02020603050405020304" pitchFamily="18" charset="0"/>
              </a:rPr>
              <a:t>copper is made anode</a:t>
            </a:r>
            <a:r>
              <a:rPr lang="en-US" altLang="en-US" sz="2200" dirty="0">
                <a:latin typeface="Times New Roman" panose="02020603050405020304" pitchFamily="18" charset="0"/>
                <a:cs typeface="Times New Roman" panose="02020603050405020304" pitchFamily="18" charset="0"/>
              </a:rPr>
              <a:t>, and </a:t>
            </a:r>
            <a:r>
              <a:rPr lang="en-US" altLang="en-US" sz="2200" b="1" dirty="0">
                <a:solidFill>
                  <a:srgbClr val="FF0000"/>
                </a:solidFill>
                <a:latin typeface="Times New Roman" panose="02020603050405020304" pitchFamily="18" charset="0"/>
                <a:cs typeface="Times New Roman" panose="02020603050405020304" pitchFamily="18" charset="0"/>
              </a:rPr>
              <a:t>thin plate of pure copper is made cathode</a:t>
            </a:r>
            <a:r>
              <a:rPr lang="en-US" altLang="en-US" sz="2200" dirty="0">
                <a:latin typeface="Times New Roman" panose="02020603050405020304" pitchFamily="18" charset="0"/>
                <a:cs typeface="Times New Roman" panose="02020603050405020304" pitchFamily="18" charset="0"/>
              </a:rPr>
              <a:t>. </a:t>
            </a:r>
            <a:r>
              <a:rPr lang="en-US" altLang="en-US" sz="2200" b="1" dirty="0">
                <a:solidFill>
                  <a:srgbClr val="00B050"/>
                </a:solidFill>
                <a:latin typeface="Times New Roman" panose="02020603050405020304" pitchFamily="18" charset="0"/>
                <a:cs typeface="Times New Roman" panose="02020603050405020304" pitchFamily="18" charset="0"/>
              </a:rPr>
              <a:t>Copper sulphate solution is used as an electrolyte. </a:t>
            </a:r>
          </a:p>
          <a:p>
            <a:pPr algn="just">
              <a:buFont typeface="Wingdings" panose="05000000000000000000" pitchFamily="2" charset="2"/>
              <a:buChar char="§"/>
            </a:pPr>
            <a:r>
              <a:rPr lang="en-US" altLang="en-US" sz="2200" dirty="0">
                <a:latin typeface="Times New Roman" panose="02020603050405020304" pitchFamily="18" charset="0"/>
                <a:cs typeface="Times New Roman" panose="02020603050405020304" pitchFamily="18" charset="0"/>
              </a:rPr>
              <a:t>On passing electric current, the following reactions takes place:</a:t>
            </a:r>
          </a:p>
          <a:p>
            <a:pPr algn="just">
              <a:buFont typeface="Wingdings" panose="05000000000000000000" pitchFamily="2" charset="2"/>
              <a:buChar char="§"/>
            </a:pPr>
            <a:r>
              <a:rPr lang="en-US" altLang="en-US" sz="2200" dirty="0">
                <a:solidFill>
                  <a:srgbClr val="0070C0"/>
                </a:solidFill>
                <a:latin typeface="Times New Roman" panose="02020603050405020304" pitchFamily="18" charset="0"/>
                <a:cs typeface="Times New Roman" panose="02020603050405020304" pitchFamily="18" charset="0"/>
              </a:rPr>
              <a:t>Cu</a:t>
            </a:r>
            <a:r>
              <a:rPr lang="en-US" altLang="en-US" sz="2200" baseline="30000" dirty="0">
                <a:solidFill>
                  <a:srgbClr val="0070C0"/>
                </a:solidFill>
                <a:latin typeface="Times New Roman" panose="02020603050405020304" pitchFamily="18" charset="0"/>
                <a:cs typeface="Times New Roman" panose="02020603050405020304" pitchFamily="18" charset="0"/>
              </a:rPr>
              <a:t>2+</a:t>
            </a:r>
            <a:r>
              <a:rPr lang="en-US" altLang="en-US" sz="2200" dirty="0">
                <a:solidFill>
                  <a:srgbClr val="0070C0"/>
                </a:solidFill>
                <a:latin typeface="Times New Roman" panose="02020603050405020304" pitchFamily="18" charset="0"/>
                <a:cs typeface="Times New Roman" panose="02020603050405020304" pitchFamily="18" charset="0"/>
              </a:rPr>
              <a:t> ions (from copper sulphate solution) go to the cathode ( </a:t>
            </a:r>
            <a:r>
              <a:rPr lang="en-US" altLang="en-US" sz="2200" b="1" dirty="0">
                <a:solidFill>
                  <a:srgbClr val="00B050"/>
                </a:solidFill>
                <a:latin typeface="Times New Roman" panose="02020603050405020304" pitchFamily="18" charset="0"/>
                <a:cs typeface="Times New Roman" panose="02020603050405020304" pitchFamily="18" charset="0"/>
              </a:rPr>
              <a:t>negative electrode)</a:t>
            </a:r>
            <a:r>
              <a:rPr lang="en-US" altLang="en-US" sz="2200" dirty="0">
                <a:solidFill>
                  <a:srgbClr val="0070C0"/>
                </a:solidFill>
                <a:latin typeface="Times New Roman" panose="02020603050405020304" pitchFamily="18" charset="0"/>
                <a:cs typeface="Times New Roman" panose="02020603050405020304" pitchFamily="18" charset="0"/>
              </a:rPr>
              <a:t>, where they are reduced to </a:t>
            </a:r>
            <a:r>
              <a:rPr lang="en-US" altLang="en-US" sz="2200" b="1" dirty="0">
                <a:solidFill>
                  <a:srgbClr val="FF0000"/>
                </a:solidFill>
                <a:latin typeface="Times New Roman" panose="02020603050405020304" pitchFamily="18" charset="0"/>
                <a:cs typeface="Times New Roman" panose="02020603050405020304" pitchFamily="18" charset="0"/>
              </a:rPr>
              <a:t>copper</a:t>
            </a:r>
            <a:r>
              <a:rPr lang="en-US" altLang="en-US" sz="2200" dirty="0">
                <a:solidFill>
                  <a:srgbClr val="0070C0"/>
                </a:solidFill>
                <a:latin typeface="Times New Roman" panose="02020603050405020304" pitchFamily="18" charset="0"/>
                <a:cs typeface="Times New Roman" panose="02020603050405020304" pitchFamily="18" charset="0"/>
              </a:rPr>
              <a:t>, which is </a:t>
            </a:r>
            <a:r>
              <a:rPr lang="en-US" altLang="en-US" sz="2200" b="1" dirty="0">
                <a:solidFill>
                  <a:srgbClr val="FF0000"/>
                </a:solidFill>
                <a:latin typeface="Times New Roman" panose="02020603050405020304" pitchFamily="18" charset="0"/>
                <a:cs typeface="Times New Roman" panose="02020603050405020304" pitchFamily="18" charset="0"/>
              </a:rPr>
              <a:t>deposited</a:t>
            </a:r>
            <a:r>
              <a:rPr lang="en-US" altLang="en-US" sz="2200" dirty="0">
                <a:solidFill>
                  <a:srgbClr val="0070C0"/>
                </a:solidFill>
                <a:latin typeface="Times New Roman" panose="02020603050405020304" pitchFamily="18" charset="0"/>
                <a:cs typeface="Times New Roman" panose="02020603050405020304" pitchFamily="18" charset="0"/>
              </a:rPr>
              <a:t> on the cathode.</a:t>
            </a:r>
          </a:p>
          <a:p>
            <a:pPr algn="just">
              <a:lnSpc>
                <a:spcPct val="150000"/>
              </a:lnSpc>
              <a:buFont typeface="Wingdings" panose="05000000000000000000" pitchFamily="2" charset="2"/>
              <a:buChar char="ü"/>
            </a:pPr>
            <a:endParaRPr lang="en-US" altLang="en-US" sz="2200" dirty="0">
              <a:solidFill>
                <a:srgbClr val="7030A0"/>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
            </a:pPr>
            <a:endParaRPr lang="en-US" altLang="en-US" sz="2200" dirty="0">
              <a:latin typeface="Times New Roman" panose="02020603050405020304" pitchFamily="18" charset="0"/>
              <a:cs typeface="Times New Roman" panose="02020603050405020304" pitchFamily="18" charset="0"/>
            </a:endParaRPr>
          </a:p>
          <a:p>
            <a:pPr marL="0" indent="0">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26200390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4642"/>
            <a:ext cx="8692896" cy="5334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112</a:t>
            </a:fld>
            <a:endParaRPr lang="en-US"/>
          </a:p>
        </p:txBody>
      </p:sp>
      <p:sp>
        <p:nvSpPr>
          <p:cNvPr id="4" name="Content Placeholder 3"/>
          <p:cNvSpPr>
            <a:spLocks noGrp="1"/>
          </p:cNvSpPr>
          <p:nvPr>
            <p:ph sz="quarter" idx="1"/>
          </p:nvPr>
        </p:nvSpPr>
        <p:spPr>
          <a:xfrm>
            <a:off x="146304" y="685800"/>
            <a:ext cx="8845296" cy="5981700"/>
          </a:xfrm>
        </p:spPr>
        <p:txBody>
          <a:bodyPr>
            <a:normAutofit/>
          </a:bodyPr>
          <a:lstStyle/>
          <a:p>
            <a:pPr algn="just">
              <a:lnSpc>
                <a:spcPct val="150000"/>
              </a:lnSpc>
              <a:buFont typeface="Wingdings" panose="05000000000000000000" pitchFamily="2" charset="2"/>
              <a:buChar char="Ø"/>
            </a:pPr>
            <a:r>
              <a:rPr lang="en-US" altLang="en-US" sz="2200" b="1" dirty="0">
                <a:solidFill>
                  <a:srgbClr val="0070C0"/>
                </a:solidFill>
                <a:latin typeface="Times New Roman" panose="02020603050405020304" pitchFamily="18" charset="0"/>
                <a:cs typeface="Times New Roman" panose="02020603050405020304" pitchFamily="18" charset="0"/>
              </a:rPr>
              <a:t>Cu</a:t>
            </a:r>
            <a:r>
              <a:rPr lang="en-US" altLang="en-US" sz="2200" b="1" baseline="30000" dirty="0">
                <a:solidFill>
                  <a:srgbClr val="0070C0"/>
                </a:solidFill>
                <a:latin typeface="Times New Roman" panose="02020603050405020304" pitchFamily="18" charset="0"/>
                <a:cs typeface="Times New Roman" panose="02020603050405020304" pitchFamily="18" charset="0"/>
              </a:rPr>
              <a:t>2+</a:t>
            </a:r>
            <a:r>
              <a:rPr lang="en-US" altLang="en-US" sz="2200" b="1" dirty="0">
                <a:solidFill>
                  <a:srgbClr val="0070C0"/>
                </a:solidFill>
                <a:latin typeface="Times New Roman" panose="02020603050405020304" pitchFamily="18" charset="0"/>
                <a:cs typeface="Times New Roman" panose="02020603050405020304" pitchFamily="18" charset="0"/>
              </a:rPr>
              <a:t> + 2e</a:t>
            </a:r>
            <a:r>
              <a:rPr lang="en-US" altLang="en-US" sz="2200" b="1" baseline="30000" dirty="0">
                <a:solidFill>
                  <a:srgbClr val="0070C0"/>
                </a:solidFill>
                <a:latin typeface="Times New Roman" panose="02020603050405020304" pitchFamily="18" charset="0"/>
                <a:cs typeface="Times New Roman" panose="02020603050405020304" pitchFamily="18" charset="0"/>
              </a:rPr>
              <a:t>-</a:t>
            </a:r>
            <a:r>
              <a:rPr lang="en-US" altLang="en-US" sz="2200" b="1" dirty="0">
                <a:solidFill>
                  <a:srgbClr val="0070C0"/>
                </a:solidFill>
                <a:latin typeface="Times New Roman" panose="02020603050405020304" pitchFamily="18" charset="0"/>
                <a:cs typeface="Times New Roman" panose="02020603050405020304" pitchFamily="18" charset="0"/>
              </a:rPr>
              <a:t> →Cu</a:t>
            </a:r>
          </a:p>
          <a:p>
            <a:pPr algn="just">
              <a:lnSpc>
                <a:spcPct val="150000"/>
              </a:lnSpc>
              <a:buFont typeface="Wingdings" panose="05000000000000000000" pitchFamily="2" charset="2"/>
              <a:buChar char="§"/>
            </a:pPr>
            <a:r>
              <a:rPr lang="en-US" altLang="en-US" sz="2200" dirty="0">
                <a:latin typeface="Times New Roman" panose="02020603050405020304" pitchFamily="18" charset="0"/>
                <a:cs typeface="Times New Roman" panose="02020603050405020304" pitchFamily="18" charset="0"/>
              </a:rPr>
              <a:t>Copper( of impure anode) forms copper ions, and these go into solution of electrolyte.</a:t>
            </a:r>
          </a:p>
          <a:p>
            <a:pPr algn="just">
              <a:lnSpc>
                <a:spcPct val="150000"/>
              </a:lnSpc>
              <a:buFont typeface="Wingdings" panose="05000000000000000000" pitchFamily="2" charset="2"/>
              <a:buChar char="Ø"/>
            </a:pPr>
            <a:r>
              <a:rPr lang="en-US" altLang="en-US" sz="2200" b="1" dirty="0">
                <a:solidFill>
                  <a:srgbClr val="0070C0"/>
                </a:solidFill>
                <a:latin typeface="Times New Roman" panose="02020603050405020304" pitchFamily="18" charset="0"/>
                <a:cs typeface="Times New Roman" panose="02020603050405020304" pitchFamily="18" charset="0"/>
              </a:rPr>
              <a:t>Cu→ Cu</a:t>
            </a:r>
            <a:r>
              <a:rPr lang="en-US" altLang="en-US" sz="2200" b="1" baseline="30000" dirty="0">
                <a:solidFill>
                  <a:srgbClr val="0070C0"/>
                </a:solidFill>
                <a:latin typeface="Times New Roman" panose="02020603050405020304" pitchFamily="18" charset="0"/>
                <a:cs typeface="Times New Roman" panose="02020603050405020304" pitchFamily="18" charset="0"/>
              </a:rPr>
              <a:t>2+</a:t>
            </a:r>
            <a:r>
              <a:rPr lang="en-US" altLang="en-US" sz="2200" b="1" dirty="0">
                <a:solidFill>
                  <a:srgbClr val="0070C0"/>
                </a:solidFill>
                <a:latin typeface="Times New Roman" panose="02020603050405020304" pitchFamily="18" charset="0"/>
                <a:cs typeface="Times New Roman" panose="02020603050405020304" pitchFamily="18" charset="0"/>
              </a:rPr>
              <a:t> + 2e</a:t>
            </a:r>
            <a:r>
              <a:rPr lang="en-US" altLang="en-US" sz="2200" b="1" baseline="30000" dirty="0">
                <a:solidFill>
                  <a:srgbClr val="0070C0"/>
                </a:solidFill>
                <a:latin typeface="Times New Roman" panose="02020603050405020304" pitchFamily="18" charset="0"/>
                <a:cs typeface="Times New Roman" panose="02020603050405020304" pitchFamily="18" charset="0"/>
              </a:rPr>
              <a:t>-</a:t>
            </a:r>
            <a:endParaRPr lang="en-US" altLang="en-US" sz="2200" b="1" dirty="0">
              <a:solidFill>
                <a:srgbClr val="0070C0"/>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
            </a:pPr>
            <a:r>
              <a:rPr lang="en-US" altLang="en-US" sz="2200" dirty="0">
                <a:solidFill>
                  <a:srgbClr val="7030A0"/>
                </a:solidFill>
                <a:latin typeface="Times New Roman" panose="02020603050405020304" pitchFamily="18" charset="0"/>
                <a:cs typeface="Times New Roman" panose="02020603050405020304" pitchFamily="18" charset="0"/>
              </a:rPr>
              <a:t>Thus the net result is transfer of pure copper from anode to the cathode. </a:t>
            </a:r>
          </a:p>
          <a:p>
            <a:pPr algn="just">
              <a:lnSpc>
                <a:spcPct val="150000"/>
              </a:lnSpc>
              <a:buFont typeface="Wingdings" panose="05000000000000000000" pitchFamily="2" charset="2"/>
              <a:buChar char="§"/>
            </a:pPr>
            <a:r>
              <a:rPr lang="en-US" altLang="en-US" sz="2200" dirty="0">
                <a:latin typeface="Times New Roman" panose="02020603050405020304" pitchFamily="18" charset="0"/>
                <a:cs typeface="Times New Roman" panose="02020603050405020304" pitchFamily="18" charset="0"/>
              </a:rPr>
              <a:t>Impurities like zinc, iron, etc., go into solution; while </a:t>
            </a:r>
            <a:r>
              <a:rPr lang="en-US" altLang="en-US" sz="2200" b="1" dirty="0">
                <a:solidFill>
                  <a:srgbClr val="FF0000"/>
                </a:solidFill>
                <a:latin typeface="Times New Roman" panose="02020603050405020304" pitchFamily="18" charset="0"/>
                <a:cs typeface="Times New Roman" panose="02020603050405020304" pitchFamily="18" charset="0"/>
              </a:rPr>
              <a:t>noble impurities like silver, gold, etc., are left behind as anode mud. </a:t>
            </a:r>
          </a:p>
          <a:p>
            <a:pPr algn="just">
              <a:lnSpc>
                <a:spcPct val="150000"/>
              </a:lnSpc>
              <a:buFont typeface="Wingdings" panose="05000000000000000000" pitchFamily="2" charset="2"/>
              <a:buChar char="§"/>
            </a:pPr>
            <a:r>
              <a:rPr lang="en-US" altLang="en-US" sz="2200" b="1" dirty="0">
                <a:solidFill>
                  <a:srgbClr val="0070C0"/>
                </a:solidFill>
                <a:latin typeface="Times New Roman" panose="02020603050405020304" pitchFamily="18" charset="0"/>
                <a:cs typeface="Times New Roman" panose="02020603050405020304" pitchFamily="18" charset="0"/>
              </a:rPr>
              <a:t>Copper is refined to 99.98% pure copper by electrolytic refining.</a:t>
            </a:r>
          </a:p>
          <a:p>
            <a:pPr marL="0" indent="0">
              <a:buNone/>
            </a:pPr>
            <a:endParaRPr lang="en-US" sz="2200" dirty="0"/>
          </a:p>
        </p:txBody>
      </p:sp>
    </p:spTree>
    <p:extLst>
      <p:ext uri="{BB962C8B-B14F-4D97-AF65-F5344CB8AC3E}">
        <p14:creationId xmlns="" xmlns:p14="http://schemas.microsoft.com/office/powerpoint/2010/main" val="158248644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382000" cy="6096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113</a:t>
            </a:fld>
            <a:endParaRPr lang="en-US"/>
          </a:p>
        </p:txBody>
      </p:sp>
      <p:sp>
        <p:nvSpPr>
          <p:cNvPr id="5" name="Rectangle 2"/>
          <p:cNvSpPr>
            <a:spLocks noGrp="1"/>
          </p:cNvSpPr>
          <p:nvPr>
            <p:ph sz="quarter" idx="1"/>
          </p:nvPr>
        </p:nvSpPr>
        <p:spPr>
          <a:xfrm>
            <a:off x="146050" y="762000"/>
            <a:ext cx="8942388" cy="5905500"/>
          </a:xfrm>
        </p:spPr>
        <p:txBody>
          <a:bodyPr/>
          <a:lstStyle/>
          <a:p>
            <a:pPr lvl="1"/>
            <a:r>
              <a:rPr lang="en-US" altLang="en-US" dirty="0" smtClean="0">
                <a:solidFill>
                  <a:srgbClr val="0070C0"/>
                </a:solidFill>
                <a:latin typeface="Times New Roman" panose="02020603050405020304" pitchFamily="18" charset="0"/>
                <a:cs typeface="Times New Roman" panose="02020603050405020304" pitchFamily="18" charset="0"/>
              </a:rPr>
              <a:t>Electrolysis </a:t>
            </a:r>
            <a:r>
              <a:rPr lang="en-US" altLang="en-US" dirty="0" smtClean="0">
                <a:latin typeface="Times New Roman" panose="02020603050405020304" pitchFamily="18" charset="0"/>
                <a:cs typeface="Times New Roman" panose="02020603050405020304" pitchFamily="18" charset="0"/>
              </a:rPr>
              <a:t>– an important technique</a:t>
            </a:r>
          </a:p>
          <a:p>
            <a:pPr lvl="2"/>
            <a:r>
              <a:rPr lang="en-US" altLang="en-US" sz="2800" dirty="0" smtClean="0">
                <a:latin typeface="Times New Roman" panose="02020603050405020304" pitchFamily="18" charset="0"/>
                <a:cs typeface="Times New Roman" panose="02020603050405020304" pitchFamily="18" charset="0"/>
              </a:rPr>
              <a:t>Example for copper purification</a:t>
            </a:r>
          </a:p>
          <a:p>
            <a:pPr marL="594360" lvl="2" indent="0">
              <a:buNone/>
            </a:pPr>
            <a:endParaRPr lang="en-US" altLang="en-US" sz="2800" dirty="0" smtClean="0"/>
          </a:p>
        </p:txBody>
      </p:sp>
      <p:pic>
        <p:nvPicPr>
          <p:cNvPr id="6"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38200" y="1828800"/>
            <a:ext cx="6705600" cy="464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05589986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152400"/>
            <a:ext cx="8540496" cy="533400"/>
          </a:xfrm>
        </p:spPr>
        <p:txBody>
          <a:bodyPr>
            <a:noAutofit/>
          </a:bodyPr>
          <a:lstStyle/>
          <a:p>
            <a:r>
              <a:rPr lang="en-US" altLang="en-US" sz="2800" b="1" dirty="0" smtClean="0">
                <a:solidFill>
                  <a:srgbClr val="7030A0"/>
                </a:solidFill>
                <a:latin typeface="Tahoma" panose="020B0604030504040204" pitchFamily="34" charset="0"/>
                <a:cs typeface="Tahoma" panose="020B0604030504040204" pitchFamily="34" charset="0"/>
              </a:rPr>
              <a:t>    Extraction </a:t>
            </a:r>
            <a:r>
              <a:rPr lang="en-US" altLang="en-US" sz="2800" b="1" dirty="0">
                <a:solidFill>
                  <a:srgbClr val="7030A0"/>
                </a:solidFill>
                <a:latin typeface="Tahoma" panose="020B0604030504040204" pitchFamily="34" charset="0"/>
                <a:cs typeface="Tahoma" panose="020B0604030504040204" pitchFamily="34" charset="0"/>
              </a:rPr>
              <a:t>of Iron and Copper</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156F46CE-25D5-4E6D-8809-A4F5B18A920A}" type="slidenum">
              <a:rPr lang="en-US" smtClean="0"/>
              <a:pPr/>
              <a:t>114</a:t>
            </a:fld>
            <a:endParaRPr lang="en-US"/>
          </a:p>
        </p:txBody>
      </p:sp>
      <p:sp>
        <p:nvSpPr>
          <p:cNvPr id="4" name="Content Placeholder 3"/>
          <p:cNvSpPr>
            <a:spLocks noGrp="1"/>
          </p:cNvSpPr>
          <p:nvPr>
            <p:ph sz="quarter" idx="1"/>
          </p:nvPr>
        </p:nvSpPr>
        <p:spPr>
          <a:xfrm>
            <a:off x="146304" y="685800"/>
            <a:ext cx="8997696" cy="5981700"/>
          </a:xfrm>
        </p:spPr>
        <p:txBody>
          <a:bodyPr>
            <a:normAutofit lnSpcReduction="10000"/>
          </a:bodyPr>
          <a:lstStyle/>
          <a:p>
            <a:pPr algn="just">
              <a:lnSpc>
                <a:spcPct val="150000"/>
              </a:lnSpc>
              <a:buFont typeface="Wingdings" panose="05000000000000000000" pitchFamily="2" charset="2"/>
              <a:buChar char="v"/>
            </a:pPr>
            <a:r>
              <a:rPr lang="en-US" altLang="en-US" sz="2800" b="1" dirty="0" smtClean="0">
                <a:solidFill>
                  <a:srgbClr val="0070C0"/>
                </a:solidFill>
                <a:latin typeface="Tahoma" panose="020B0604030504040204" pitchFamily="34" charset="0"/>
                <a:cs typeface="Tahoma" panose="020B0604030504040204" pitchFamily="34" charset="0"/>
              </a:rPr>
              <a:t> </a:t>
            </a:r>
            <a:r>
              <a:rPr lang="en-US" altLang="en-US" sz="2800" b="1" dirty="0">
                <a:solidFill>
                  <a:srgbClr val="FF0000"/>
                </a:solidFill>
                <a:latin typeface="Times New Roman" panose="02020603050405020304" pitchFamily="18" charset="0"/>
                <a:cs typeface="Times New Roman" panose="02020603050405020304" pitchFamily="18" charset="0"/>
              </a:rPr>
              <a:t>Occurrence, use and manufacturing of iron</a:t>
            </a:r>
            <a:endParaRPr lang="en-US" altLang="en-US" sz="2800" dirty="0">
              <a:solidFill>
                <a:srgbClr val="FF0000"/>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ü"/>
            </a:pPr>
            <a:r>
              <a:rPr lang="en-US" altLang="en-US" sz="2400" dirty="0">
                <a:latin typeface="Times New Roman" panose="02020603050405020304" pitchFamily="18" charset="0"/>
                <a:cs typeface="Times New Roman" panose="02020603050405020304" pitchFamily="18" charset="0"/>
              </a:rPr>
              <a:t>Iron is one of the </a:t>
            </a:r>
            <a:r>
              <a:rPr lang="en-US" altLang="en-US" sz="2400" b="1" dirty="0">
                <a:solidFill>
                  <a:srgbClr val="002060"/>
                </a:solidFill>
                <a:latin typeface="Times New Roman" panose="02020603050405020304" pitchFamily="18" charset="0"/>
                <a:cs typeface="Times New Roman" panose="02020603050405020304" pitchFamily="18" charset="0"/>
              </a:rPr>
              <a:t>transition elements </a:t>
            </a:r>
            <a:r>
              <a:rPr lang="en-US" altLang="en-US" sz="2400" dirty="0">
                <a:latin typeface="Times New Roman" panose="02020603050405020304" pitchFamily="18" charset="0"/>
                <a:cs typeface="Times New Roman" panose="02020603050405020304" pitchFamily="18" charset="0"/>
              </a:rPr>
              <a:t>of the periodic table. </a:t>
            </a:r>
          </a:p>
          <a:p>
            <a:pPr algn="just">
              <a:lnSpc>
                <a:spcPct val="150000"/>
              </a:lnSpc>
              <a:buFont typeface="Wingdings" panose="05000000000000000000" pitchFamily="2" charset="2"/>
              <a:buChar char="ü"/>
            </a:pPr>
            <a:r>
              <a:rPr lang="en-US" altLang="en-US" sz="2400" dirty="0">
                <a:latin typeface="Times New Roman" panose="02020603050405020304" pitchFamily="18" charset="0"/>
                <a:cs typeface="Times New Roman" panose="02020603050405020304" pitchFamily="18" charset="0"/>
              </a:rPr>
              <a:t>It is the </a:t>
            </a:r>
            <a:r>
              <a:rPr lang="en-US" altLang="en-US" sz="2400" b="1" dirty="0">
                <a:solidFill>
                  <a:srgbClr val="FF0000"/>
                </a:solidFill>
                <a:latin typeface="Times New Roman" panose="02020603050405020304" pitchFamily="18" charset="0"/>
                <a:cs typeface="Times New Roman" panose="02020603050405020304" pitchFamily="18" charset="0"/>
              </a:rPr>
              <a:t>second most abundant metal in Earth’s </a:t>
            </a:r>
            <a:r>
              <a:rPr lang="en-US" altLang="en-US" sz="2400" dirty="0">
                <a:latin typeface="Times New Roman" panose="02020603050405020304" pitchFamily="18" charset="0"/>
                <a:cs typeface="Times New Roman" panose="02020603050405020304" pitchFamily="18" charset="0"/>
              </a:rPr>
              <a:t>crust after aluminum. Fourth most abundant element in the universe</a:t>
            </a:r>
            <a:r>
              <a:rPr lang="en-US" altLang="en-US" sz="2400" dirty="0" smtClean="0">
                <a:latin typeface="Times New Roman" panose="02020603050405020304" pitchFamily="18" charset="0"/>
                <a:cs typeface="Times New Roman" panose="02020603050405020304" pitchFamily="18" charset="0"/>
              </a:rPr>
              <a:t>.</a:t>
            </a:r>
          </a:p>
          <a:p>
            <a:pPr algn="just">
              <a:lnSpc>
                <a:spcPct val="150000"/>
              </a:lnSpc>
              <a:buFont typeface="Wingdings" panose="05000000000000000000" pitchFamily="2" charset="2"/>
              <a:buChar char="v"/>
            </a:pPr>
            <a:r>
              <a:rPr lang="en-US" altLang="en-US" sz="2400" b="1" dirty="0" smtClean="0">
                <a:solidFill>
                  <a:srgbClr val="FF0000"/>
                </a:solidFill>
                <a:latin typeface="Times New Roman" panose="02020603050405020304" pitchFamily="18" charset="0"/>
                <a:cs typeface="Times New Roman" panose="02020603050405020304" pitchFamily="18" charset="0"/>
              </a:rPr>
              <a:t>Properties</a:t>
            </a:r>
          </a:p>
          <a:p>
            <a:pPr algn="just">
              <a:lnSpc>
                <a:spcPct val="150000"/>
              </a:lnSpc>
              <a:buFont typeface="Wingdings" panose="05000000000000000000" pitchFamily="2" charset="2"/>
              <a:buChar char="ü"/>
            </a:pPr>
            <a:r>
              <a:rPr lang="en-US" altLang="en-US" sz="2400" dirty="0">
                <a:latin typeface="Times New Roman" panose="02020603050405020304" pitchFamily="18" charset="0"/>
                <a:cs typeface="Times New Roman" panose="02020603050405020304" pitchFamily="18" charset="0"/>
              </a:rPr>
              <a:t>It is soft, malleable, and ductile</a:t>
            </a:r>
            <a:endParaRPr lang="en-US" altLang="en-US" sz="2400" b="1" dirty="0">
              <a:solidFill>
                <a:srgbClr val="FF0000"/>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Pure iron melts at about 1538</a:t>
            </a:r>
            <a:r>
              <a:rPr lang="en-US" altLang="en-US" sz="2400" baseline="30000" dirty="0">
                <a:latin typeface="Times New Roman" panose="02020603050405020304" pitchFamily="18" charset="0"/>
                <a:cs typeface="Times New Roman" panose="02020603050405020304" pitchFamily="18" charset="0"/>
              </a:rPr>
              <a:t>o</a:t>
            </a:r>
            <a:r>
              <a:rPr lang="en-US" altLang="en-US" sz="2400" dirty="0">
                <a:latin typeface="Times New Roman" panose="02020603050405020304" pitchFamily="18" charset="0"/>
                <a:cs typeface="Times New Roman" panose="02020603050405020304" pitchFamily="18" charset="0"/>
              </a:rPr>
              <a:t>C, boils at 2861</a:t>
            </a:r>
            <a:r>
              <a:rPr lang="en-US" altLang="en-US" sz="2400" baseline="30000" dirty="0">
                <a:latin typeface="Times New Roman" panose="02020603050405020304" pitchFamily="18" charset="0"/>
                <a:cs typeface="Times New Roman" panose="02020603050405020304" pitchFamily="18" charset="0"/>
              </a:rPr>
              <a:t>o</a:t>
            </a:r>
            <a:r>
              <a:rPr lang="en-US" altLang="en-US" sz="2400" dirty="0">
                <a:latin typeface="Times New Roman" panose="02020603050405020304" pitchFamily="18" charset="0"/>
                <a:cs typeface="Times New Roman" panose="02020603050405020304" pitchFamily="18" charset="0"/>
              </a:rPr>
              <a:t>C, and has a specific gravity of 7.87. </a:t>
            </a:r>
          </a:p>
          <a:p>
            <a:pPr algn="just">
              <a:lnSpc>
                <a:spcPct val="150000"/>
              </a:lnSpc>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Iron exists in three different forms: Ordinary, or alpha-iron, gamma-iron and delta-iron</a:t>
            </a:r>
          </a:p>
          <a:p>
            <a:pPr marL="0" indent="0">
              <a:buNone/>
            </a:pPr>
            <a:endParaRPr lang="en-US" dirty="0"/>
          </a:p>
        </p:txBody>
      </p:sp>
    </p:spTree>
    <p:extLst>
      <p:ext uri="{BB962C8B-B14F-4D97-AF65-F5344CB8AC3E}">
        <p14:creationId xmlns="" xmlns:p14="http://schemas.microsoft.com/office/powerpoint/2010/main" val="223650223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228600"/>
            <a:ext cx="8692896" cy="561474"/>
          </a:xfrm>
        </p:spPr>
        <p:txBody>
          <a:bodyPr>
            <a:normAutofit fontScale="90000"/>
          </a:bodyPr>
          <a:lstStyle/>
          <a:p>
            <a:r>
              <a:rPr lang="en-US" b="1" dirty="0" smtClean="0">
                <a:solidFill>
                  <a:srgbClr val="0070C0"/>
                </a:solidFill>
                <a:latin typeface="Times New Roman" pitchFamily="18" charset="0"/>
                <a:cs typeface="Times New Roman" pitchFamily="18" charset="0"/>
              </a:rPr>
              <a:t>                            Cont</a:t>
            </a:r>
            <a:r>
              <a:rPr lang="en-US" b="1" dirty="0">
                <a:solidFill>
                  <a:srgbClr val="0070C0"/>
                </a:solidFill>
                <a:latin typeface="Times New Roman" pitchFamily="18" charset="0"/>
                <a:cs typeface="Times New Roman" pitchFamily="18" charset="0"/>
              </a:rPr>
              <a: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115</a:t>
            </a:fld>
            <a:endParaRPr lang="en-US"/>
          </a:p>
        </p:txBody>
      </p:sp>
      <p:sp>
        <p:nvSpPr>
          <p:cNvPr id="4" name="Content Placeholder 3"/>
          <p:cNvSpPr>
            <a:spLocks noGrp="1"/>
          </p:cNvSpPr>
          <p:nvPr>
            <p:ph sz="quarter" idx="1"/>
          </p:nvPr>
        </p:nvSpPr>
        <p:spPr>
          <a:xfrm>
            <a:off x="146304" y="721895"/>
            <a:ext cx="8997696" cy="5945605"/>
          </a:xfrm>
        </p:spPr>
        <p:txBody>
          <a:bodyPr>
            <a:normAutofit fontScale="92500" lnSpcReduction="10000"/>
          </a:bodyPr>
          <a:lstStyle/>
          <a:p>
            <a:pPr>
              <a:buFont typeface="Wingdings" panose="05000000000000000000" pitchFamily="2" charset="2"/>
              <a:buChar char="v"/>
            </a:pPr>
            <a:r>
              <a:rPr lang="en-US" sz="2400" b="1" dirty="0">
                <a:solidFill>
                  <a:srgbClr val="7030A0"/>
                </a:solidFill>
                <a:latin typeface="Times New Roman" panose="02020603050405020304" pitchFamily="18" charset="0"/>
                <a:cs typeface="Times New Roman" panose="02020603050405020304" pitchFamily="18" charset="0"/>
              </a:rPr>
              <a:t>Occurrence of </a:t>
            </a:r>
            <a:r>
              <a:rPr lang="en-US" sz="2400" b="1" dirty="0" smtClean="0">
                <a:solidFill>
                  <a:srgbClr val="7030A0"/>
                </a:solidFill>
                <a:latin typeface="Times New Roman" panose="02020603050405020304" pitchFamily="18" charset="0"/>
                <a:cs typeface="Times New Roman" panose="02020603050405020304" pitchFamily="18" charset="0"/>
              </a:rPr>
              <a:t>iron</a:t>
            </a:r>
          </a:p>
          <a:p>
            <a:pPr algn="just">
              <a:lnSpc>
                <a:spcPct val="150000"/>
              </a:lnSpc>
              <a:buFont typeface="Wingdings" panose="05000000000000000000" pitchFamily="2" charset="2"/>
              <a:buChar char="§"/>
            </a:pPr>
            <a:r>
              <a:rPr lang="en-US" altLang="en-US" dirty="0">
                <a:latin typeface="Times New Roman" panose="02020603050405020304" pitchFamily="18" charset="0"/>
                <a:cs typeface="Times New Roman" panose="02020603050405020304" pitchFamily="18" charset="0"/>
              </a:rPr>
              <a:t>Metallic iron occurs in the Free State in only a few localities. </a:t>
            </a:r>
          </a:p>
          <a:p>
            <a:pPr algn="just">
              <a:lnSpc>
                <a:spcPct val="150000"/>
              </a:lnSpc>
              <a:buFont typeface="Wingdings" panose="05000000000000000000" pitchFamily="2" charset="2"/>
              <a:buChar char="§"/>
            </a:pPr>
            <a:r>
              <a:rPr lang="en-US" altLang="en-US" dirty="0">
                <a:latin typeface="Times New Roman" panose="02020603050405020304" pitchFamily="18" charset="0"/>
                <a:cs typeface="Times New Roman" panose="02020603050405020304" pitchFamily="18" charset="0"/>
              </a:rPr>
              <a:t>It is found in meteorites, usually </a:t>
            </a:r>
            <a:r>
              <a:rPr lang="en-US" altLang="en-US" dirty="0">
                <a:solidFill>
                  <a:srgbClr val="FF0000"/>
                </a:solidFill>
                <a:latin typeface="Times New Roman" panose="02020603050405020304" pitchFamily="18" charset="0"/>
                <a:cs typeface="Times New Roman" panose="02020603050405020304" pitchFamily="18" charset="0"/>
              </a:rPr>
              <a:t>alloyed with nickel. </a:t>
            </a:r>
          </a:p>
          <a:p>
            <a:pPr algn="just">
              <a:lnSpc>
                <a:spcPct val="150000"/>
              </a:lnSpc>
              <a:buFont typeface="Wingdings" panose="05000000000000000000" pitchFamily="2" charset="2"/>
              <a:buChar char="§"/>
            </a:pPr>
            <a:r>
              <a:rPr lang="en-US" altLang="en-US" b="1" dirty="0">
                <a:solidFill>
                  <a:srgbClr val="0070C0"/>
                </a:solidFill>
                <a:latin typeface="Times New Roman" panose="02020603050405020304" pitchFamily="18" charset="0"/>
                <a:cs typeface="Times New Roman" panose="02020603050405020304" pitchFamily="18" charset="0"/>
              </a:rPr>
              <a:t>The principal ore of iron is:</a:t>
            </a:r>
          </a:p>
          <a:p>
            <a:pPr lvl="1" algn="just">
              <a:lnSpc>
                <a:spcPct val="160000"/>
              </a:lnSpc>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 </a:t>
            </a:r>
            <a:r>
              <a:rPr lang="en-US" altLang="en-US" sz="2600" dirty="0">
                <a:latin typeface="Times New Roman" panose="02020603050405020304" pitchFamily="18" charset="0"/>
                <a:cs typeface="Times New Roman" panose="02020603050405020304" pitchFamily="18" charset="0"/>
              </a:rPr>
              <a:t>hematite(Fe</a:t>
            </a:r>
            <a:r>
              <a:rPr lang="en-US" altLang="en-US" sz="2600" baseline="-25000" dirty="0">
                <a:latin typeface="Times New Roman" panose="02020603050405020304" pitchFamily="18" charset="0"/>
                <a:cs typeface="Times New Roman" panose="02020603050405020304" pitchFamily="18" charset="0"/>
              </a:rPr>
              <a:t>2</a:t>
            </a:r>
            <a:r>
              <a:rPr lang="en-US" altLang="en-US" sz="2600" dirty="0">
                <a:latin typeface="Times New Roman" panose="02020603050405020304" pitchFamily="18" charset="0"/>
                <a:cs typeface="Times New Roman" panose="02020603050405020304" pitchFamily="18" charset="0"/>
              </a:rPr>
              <a:t>O</a:t>
            </a:r>
            <a:r>
              <a:rPr lang="en-US" altLang="en-US" sz="2600" baseline="-25000" dirty="0">
                <a:latin typeface="Times New Roman" panose="02020603050405020304" pitchFamily="18" charset="0"/>
                <a:cs typeface="Times New Roman" panose="02020603050405020304" pitchFamily="18" charset="0"/>
              </a:rPr>
              <a:t>3</a:t>
            </a:r>
            <a:r>
              <a:rPr lang="en-US" altLang="en-US" sz="2600" dirty="0">
                <a:latin typeface="Times New Roman" panose="02020603050405020304" pitchFamily="18" charset="0"/>
                <a:cs typeface="Times New Roman" panose="02020603050405020304" pitchFamily="18" charset="0"/>
              </a:rPr>
              <a:t>),</a:t>
            </a:r>
          </a:p>
          <a:p>
            <a:pPr lvl="1" algn="just">
              <a:lnSpc>
                <a:spcPct val="160000"/>
              </a:lnSpc>
              <a:buFont typeface="Wingdings" panose="05000000000000000000" pitchFamily="2" charset="2"/>
              <a:buChar char="Ø"/>
            </a:pPr>
            <a:r>
              <a:rPr lang="en-US" altLang="en-US" sz="2600" dirty="0">
                <a:latin typeface="Times New Roman" panose="02020603050405020304" pitchFamily="18" charset="0"/>
                <a:cs typeface="Times New Roman" panose="02020603050405020304" pitchFamily="18" charset="0"/>
              </a:rPr>
              <a:t> goethite(</a:t>
            </a:r>
            <a:r>
              <a:rPr lang="en-US" altLang="en-US" sz="2600" dirty="0" err="1">
                <a:latin typeface="Times New Roman" panose="02020603050405020304" pitchFamily="18" charset="0"/>
                <a:cs typeface="Times New Roman" panose="02020603050405020304" pitchFamily="18" charset="0"/>
              </a:rPr>
              <a:t>FeO</a:t>
            </a:r>
            <a:r>
              <a:rPr lang="en-US" altLang="en-US" sz="2600" dirty="0">
                <a:latin typeface="Times New Roman" panose="02020603050405020304" pitchFamily="18" charset="0"/>
                <a:cs typeface="Times New Roman" panose="02020603050405020304" pitchFamily="18" charset="0"/>
              </a:rPr>
              <a:t>(OH)),</a:t>
            </a:r>
          </a:p>
          <a:p>
            <a:pPr lvl="1" algn="just">
              <a:lnSpc>
                <a:spcPct val="160000"/>
              </a:lnSpc>
              <a:buFont typeface="Wingdings" panose="05000000000000000000" pitchFamily="2" charset="2"/>
              <a:buChar char="Ø"/>
            </a:pPr>
            <a:r>
              <a:rPr lang="en-US" altLang="en-US" sz="2600" dirty="0">
                <a:latin typeface="Times New Roman" panose="02020603050405020304" pitchFamily="18" charset="0"/>
                <a:cs typeface="Times New Roman" panose="02020603050405020304" pitchFamily="18" charset="0"/>
              </a:rPr>
              <a:t> magnetite(Fe</a:t>
            </a:r>
            <a:r>
              <a:rPr lang="en-US" altLang="en-US" sz="2600" baseline="-25000" dirty="0">
                <a:latin typeface="Times New Roman" panose="02020603050405020304" pitchFamily="18" charset="0"/>
                <a:cs typeface="Times New Roman" panose="02020603050405020304" pitchFamily="18" charset="0"/>
              </a:rPr>
              <a:t>3</a:t>
            </a:r>
            <a:r>
              <a:rPr lang="en-US" altLang="en-US" sz="2600" dirty="0">
                <a:latin typeface="Times New Roman" panose="02020603050405020304" pitchFamily="18" charset="0"/>
                <a:cs typeface="Times New Roman" panose="02020603050405020304" pitchFamily="18" charset="0"/>
              </a:rPr>
              <a:t>O</a:t>
            </a:r>
            <a:r>
              <a:rPr lang="en-US" altLang="en-US" sz="2600" baseline="-25000" dirty="0">
                <a:latin typeface="Times New Roman" panose="02020603050405020304" pitchFamily="18" charset="0"/>
                <a:cs typeface="Times New Roman" panose="02020603050405020304" pitchFamily="18" charset="0"/>
              </a:rPr>
              <a:t>4</a:t>
            </a:r>
            <a:r>
              <a:rPr lang="en-US" altLang="en-US" sz="2600" dirty="0">
                <a:latin typeface="Times New Roman" panose="02020603050405020304" pitchFamily="18" charset="0"/>
                <a:cs typeface="Times New Roman" panose="02020603050405020304" pitchFamily="18" charset="0"/>
              </a:rPr>
              <a:t>),</a:t>
            </a:r>
          </a:p>
          <a:p>
            <a:pPr lvl="1" algn="just">
              <a:lnSpc>
                <a:spcPct val="160000"/>
              </a:lnSpc>
              <a:buFont typeface="Wingdings" panose="05000000000000000000" pitchFamily="2" charset="2"/>
              <a:buChar char="Ø"/>
            </a:pPr>
            <a:r>
              <a:rPr lang="en-US" altLang="en-US" sz="2600" dirty="0">
                <a:latin typeface="Times New Roman" panose="02020603050405020304" pitchFamily="18" charset="0"/>
                <a:cs typeface="Times New Roman" panose="02020603050405020304" pitchFamily="18" charset="0"/>
              </a:rPr>
              <a:t>siderite(FeCO</a:t>
            </a:r>
            <a:r>
              <a:rPr lang="en-US" altLang="en-US" sz="2600" baseline="-25000" dirty="0">
                <a:latin typeface="Times New Roman" panose="02020603050405020304" pitchFamily="18" charset="0"/>
                <a:cs typeface="Times New Roman" panose="02020603050405020304" pitchFamily="18" charset="0"/>
              </a:rPr>
              <a:t>3</a:t>
            </a:r>
            <a:r>
              <a:rPr lang="en-US" altLang="en-US" sz="2600" dirty="0">
                <a:latin typeface="Times New Roman" panose="02020603050405020304" pitchFamily="18" charset="0"/>
                <a:cs typeface="Times New Roman" panose="02020603050405020304" pitchFamily="18" charset="0"/>
              </a:rPr>
              <a:t>), and </a:t>
            </a:r>
          </a:p>
          <a:p>
            <a:pPr lvl="1" algn="just">
              <a:lnSpc>
                <a:spcPct val="160000"/>
              </a:lnSpc>
              <a:buFont typeface="Wingdings" panose="05000000000000000000" pitchFamily="2" charset="2"/>
              <a:buChar char="Ø"/>
            </a:pPr>
            <a:r>
              <a:rPr lang="en-US" altLang="en-US" sz="2600" dirty="0">
                <a:latin typeface="Times New Roman" panose="02020603050405020304" pitchFamily="18" charset="0"/>
                <a:cs typeface="Times New Roman" panose="02020603050405020304" pitchFamily="18" charset="0"/>
              </a:rPr>
              <a:t>bog iron(limonite)(</a:t>
            </a:r>
            <a:r>
              <a:rPr lang="en-US" altLang="en-US" sz="2600" dirty="0" err="1">
                <a:latin typeface="Times New Roman" panose="02020603050405020304" pitchFamily="18" charset="0"/>
                <a:cs typeface="Times New Roman" panose="02020603050405020304" pitchFamily="18" charset="0"/>
              </a:rPr>
              <a:t>FeO</a:t>
            </a:r>
            <a:r>
              <a:rPr lang="en-US" altLang="en-US" sz="2600" dirty="0">
                <a:latin typeface="Times New Roman" panose="02020603050405020304" pitchFamily="18" charset="0"/>
                <a:cs typeface="Times New Roman" panose="02020603050405020304" pitchFamily="18" charset="0"/>
              </a:rPr>
              <a:t>(OH).nH</a:t>
            </a:r>
            <a:r>
              <a:rPr lang="en-US" altLang="en-US" sz="2600" baseline="-25000" dirty="0">
                <a:latin typeface="Times New Roman" panose="02020603050405020304" pitchFamily="18" charset="0"/>
                <a:cs typeface="Times New Roman" panose="02020603050405020304" pitchFamily="18" charset="0"/>
              </a:rPr>
              <a:t>2</a:t>
            </a:r>
            <a:r>
              <a:rPr lang="en-US" altLang="en-US" sz="2600" dirty="0">
                <a:latin typeface="Times New Roman" panose="02020603050405020304" pitchFamily="18" charset="0"/>
                <a:cs typeface="Times New Roman" panose="02020603050405020304" pitchFamily="18" charset="0"/>
              </a:rPr>
              <a:t>O).</a:t>
            </a:r>
          </a:p>
          <a:p>
            <a:pPr marL="0" indent="0">
              <a:buNone/>
            </a:pPr>
            <a:r>
              <a:rPr lang="en-US" sz="2400" dirty="0">
                <a:solidFill>
                  <a:srgbClr val="7030A0"/>
                </a:solidFill>
                <a:latin typeface="Times New Roman" panose="02020603050405020304" pitchFamily="18" charset="0"/>
                <a:cs typeface="Times New Roman" panose="02020603050405020304" pitchFamily="18" charset="0"/>
              </a:rPr>
              <a:t/>
            </a:r>
            <a:br>
              <a:rPr lang="en-US" sz="2400" dirty="0">
                <a:solidFill>
                  <a:srgbClr val="7030A0"/>
                </a:solidFill>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94697173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152400"/>
            <a:ext cx="8540496" cy="4572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116</a:t>
            </a:fld>
            <a:endParaRPr lang="en-US"/>
          </a:p>
        </p:txBody>
      </p:sp>
      <p:pic>
        <p:nvPicPr>
          <p:cNvPr id="5" name="Content Placeholder 4"/>
          <p:cNvPicPr>
            <a:picLocks noGrp="1" noChangeAspect="1"/>
          </p:cNvPicPr>
          <p:nvPr>
            <p:ph sz="quarter" idx="1"/>
          </p:nvPr>
        </p:nvPicPr>
        <p:blipFill>
          <a:blip r:embed="rId3" cstate="print"/>
          <a:stretch>
            <a:fillRect/>
          </a:stretch>
        </p:blipFill>
        <p:spPr>
          <a:xfrm>
            <a:off x="146304" y="609600"/>
            <a:ext cx="8845296" cy="5892835"/>
          </a:xfrm>
          <a:prstGeom prst="rect">
            <a:avLst/>
          </a:prstGeom>
        </p:spPr>
      </p:pic>
    </p:spTree>
    <p:extLst>
      <p:ext uri="{BB962C8B-B14F-4D97-AF65-F5344CB8AC3E}">
        <p14:creationId xmlns="" xmlns:p14="http://schemas.microsoft.com/office/powerpoint/2010/main" val="317068770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56F46CE-25D5-4E6D-8809-A4F5B18A920A}" type="slidenum">
              <a:rPr lang="en-US" smtClean="0"/>
              <a:pPr/>
              <a:t>117</a:t>
            </a:fld>
            <a:endParaRPr lang="en-US"/>
          </a:p>
        </p:txBody>
      </p:sp>
      <p:pic>
        <p:nvPicPr>
          <p:cNvPr id="5" name="Content Placeholder 4"/>
          <p:cNvPicPr>
            <a:picLocks noGrp="1" noChangeAspect="1"/>
          </p:cNvPicPr>
          <p:nvPr>
            <p:ph sz="quarter" idx="1"/>
          </p:nvPr>
        </p:nvPicPr>
        <p:blipFill>
          <a:blip r:embed="rId3" cstate="print"/>
          <a:stretch>
            <a:fillRect/>
          </a:stretch>
        </p:blipFill>
        <p:spPr>
          <a:xfrm>
            <a:off x="146304" y="685800"/>
            <a:ext cx="8769096" cy="5981700"/>
          </a:xfrm>
          <a:prstGeom prst="rect">
            <a:avLst/>
          </a:prstGeom>
        </p:spPr>
      </p:pic>
      <p:sp>
        <p:nvSpPr>
          <p:cNvPr id="6" name="Title 1"/>
          <p:cNvSpPr>
            <a:spLocks noGrp="1"/>
          </p:cNvSpPr>
          <p:nvPr>
            <p:ph type="title"/>
          </p:nvPr>
        </p:nvSpPr>
        <p:spPr>
          <a:xfrm>
            <a:off x="158336" y="152400"/>
            <a:ext cx="8540496" cy="6858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Tree>
    <p:extLst>
      <p:ext uri="{BB962C8B-B14F-4D97-AF65-F5344CB8AC3E}">
        <p14:creationId xmlns="" xmlns:p14="http://schemas.microsoft.com/office/powerpoint/2010/main" val="291526974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534400" cy="585537"/>
          </a:xfrm>
        </p:spPr>
        <p:txBody>
          <a:bodyPr>
            <a:normAutofit fontScale="90000"/>
          </a:bodyPr>
          <a:lstStyle/>
          <a:p>
            <a:r>
              <a:rPr lang="en-US" b="1" dirty="0" smtClean="0">
                <a:solidFill>
                  <a:srgbClr val="0070C0"/>
                </a:solidFill>
                <a:latin typeface="Times New Roman" pitchFamily="18" charset="0"/>
                <a:cs typeface="Times New Roman" pitchFamily="18" charset="0"/>
              </a:rPr>
              <a:t>                      Cont</a:t>
            </a:r>
            <a:r>
              <a:rPr lang="en-US" b="1" dirty="0">
                <a:solidFill>
                  <a:srgbClr val="0070C0"/>
                </a:solidFill>
                <a:latin typeface="Times New Roman" pitchFamily="18" charset="0"/>
                <a:cs typeface="Times New Roman" pitchFamily="18" charset="0"/>
              </a:rPr>
              <a: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118</a:t>
            </a:fld>
            <a:endParaRPr lang="en-US"/>
          </a:p>
        </p:txBody>
      </p:sp>
      <p:pic>
        <p:nvPicPr>
          <p:cNvPr id="5" name="Picture 3"/>
          <p:cNvPicPr>
            <a:picLocks noGrp="1" noChangeAspect="1" noChangeArrowheads="1"/>
          </p:cNvPicPr>
          <p:nvPr>
            <p:ph sz="quarter" idx="1"/>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4378" y="990600"/>
            <a:ext cx="3457575" cy="5029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631953" y="931863"/>
            <a:ext cx="5175250" cy="5735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815685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0"/>
            <a:ext cx="8769096" cy="762000"/>
          </a:xfrm>
        </p:spPr>
        <p:txBody>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119</a:t>
            </a:fld>
            <a:endParaRPr lang="en-US"/>
          </a:p>
        </p:txBody>
      </p:sp>
      <p:pic>
        <p:nvPicPr>
          <p:cNvPr id="5" name="Picture 2"/>
          <p:cNvPicPr>
            <a:picLocks noGrp="1" noChangeAspect="1" noChangeArrowheads="1"/>
          </p:cNvPicPr>
          <p:nvPr>
            <p:ph sz="quarter" idx="1"/>
          </p:nvPr>
        </p:nvPicPr>
        <p:blipFill>
          <a:blip r:embed="rId3" cstate="print">
            <a:extLst>
              <a:ext uri="{28A0092B-C50C-407E-A947-70E740481C1C}">
                <a14:useLocalDpi xmlns="" xmlns:a14="http://schemas.microsoft.com/office/drawing/2010/main" val="0"/>
              </a:ext>
            </a:extLst>
          </a:blip>
          <a:srcRect/>
          <a:stretch>
            <a:fillRect/>
          </a:stretch>
        </p:blipFill>
        <p:spPr bwMode="auto">
          <a:xfrm>
            <a:off x="174378" y="745958"/>
            <a:ext cx="3238500" cy="3495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28600" y="4191001"/>
            <a:ext cx="3143250" cy="2057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512139" y="762000"/>
            <a:ext cx="5383208" cy="548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870596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2046"/>
            <a:ext cx="8534400" cy="553916"/>
          </a:xfrm>
        </p:spPr>
        <p:txBody>
          <a:bodyPr>
            <a:noAutofit/>
          </a:bodyPr>
          <a:lstStyle/>
          <a:p>
            <a:r>
              <a:rPr lang="en-US" sz="2800" b="1" dirty="0">
                <a:solidFill>
                  <a:srgbClr val="0070C0"/>
                </a:solidFill>
                <a:latin typeface="Times New Roman" pitchFamily="18" charset="0"/>
                <a:cs typeface="Times New Roman" pitchFamily="18" charset="0"/>
              </a:rPr>
              <a:t>                            Cont’.....</a:t>
            </a:r>
            <a:endParaRPr lang="en-US" sz="2800"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12</a:t>
            </a:fld>
            <a:endParaRPr lang="en-US" dirty="0"/>
          </a:p>
        </p:txBody>
      </p:sp>
      <p:sp>
        <p:nvSpPr>
          <p:cNvPr id="4" name="Content Placeholder 3"/>
          <p:cNvSpPr>
            <a:spLocks noGrp="1"/>
          </p:cNvSpPr>
          <p:nvPr>
            <p:ph sz="quarter" idx="1"/>
          </p:nvPr>
        </p:nvSpPr>
        <p:spPr>
          <a:xfrm>
            <a:off x="76200" y="664029"/>
            <a:ext cx="8915400" cy="6172200"/>
          </a:xfrm>
        </p:spPr>
        <p:txBody>
          <a:bodyPr>
            <a:noAutofit/>
          </a:bodyPr>
          <a:lstStyle/>
          <a:p>
            <a:pPr algn="just">
              <a:lnSpc>
                <a:spcPct val="150000"/>
              </a:lnSpc>
              <a:buFont typeface="Wingdings" panose="05000000000000000000" pitchFamily="2" charset="2"/>
              <a:buChar char="v"/>
            </a:pPr>
            <a:r>
              <a:rPr lang="en-US" altLang="en-US" sz="2200" dirty="0">
                <a:latin typeface="Tahoma" panose="020B0604030504040204" pitchFamily="34" charset="0"/>
                <a:cs typeface="Tahoma" panose="020B0604030504040204" pitchFamily="34" charset="0"/>
              </a:rPr>
              <a:t>Mineralogically, silicate minerals are divided according to structure of their silicate anion into the following groups:</a:t>
            </a:r>
          </a:p>
          <a:p>
            <a:pPr lvl="1">
              <a:lnSpc>
                <a:spcPct val="150000"/>
              </a:lnSpc>
              <a:buFont typeface="Wingdings" panose="05000000000000000000" pitchFamily="2" charset="2"/>
              <a:buChar char="§"/>
            </a:pPr>
            <a:r>
              <a:rPr lang="en-US" altLang="en-US" sz="2200" dirty="0" err="1">
                <a:latin typeface="Tahoma" panose="020B0604030504040204" pitchFamily="34" charset="0"/>
                <a:cs typeface="Tahoma" panose="020B0604030504040204" pitchFamily="34" charset="0"/>
              </a:rPr>
              <a:t>Nesosilicates</a:t>
            </a:r>
            <a:r>
              <a:rPr lang="en-US" altLang="en-US" sz="2200" dirty="0">
                <a:latin typeface="Tahoma" panose="020B0604030504040204" pitchFamily="34" charset="0"/>
                <a:cs typeface="Tahoma" panose="020B0604030504040204" pitchFamily="34" charset="0"/>
              </a:rPr>
              <a:t> (lone tetrahedron) - [SiO</a:t>
            </a:r>
            <a:r>
              <a:rPr lang="en-US" altLang="en-US" sz="2200" baseline="-25000" dirty="0">
                <a:latin typeface="Tahoma" panose="020B0604030504040204" pitchFamily="34" charset="0"/>
                <a:cs typeface="Tahoma" panose="020B0604030504040204" pitchFamily="34" charset="0"/>
              </a:rPr>
              <a:t>4</a:t>
            </a:r>
            <a:r>
              <a:rPr lang="en-US" altLang="en-US" sz="2200" dirty="0">
                <a:latin typeface="Tahoma" panose="020B0604030504040204" pitchFamily="34" charset="0"/>
                <a:cs typeface="Tahoma" panose="020B0604030504040204" pitchFamily="34" charset="0"/>
              </a:rPr>
              <a:t>]</a:t>
            </a:r>
            <a:r>
              <a:rPr lang="en-US" altLang="en-US" sz="2200" baseline="30000" dirty="0">
                <a:latin typeface="Tahoma" panose="020B0604030504040204" pitchFamily="34" charset="0"/>
                <a:cs typeface="Tahoma" panose="020B0604030504040204" pitchFamily="34" charset="0"/>
              </a:rPr>
              <a:t>4−</a:t>
            </a:r>
            <a:r>
              <a:rPr lang="en-US" altLang="en-US" sz="2200" dirty="0">
                <a:latin typeface="Tahoma" panose="020B0604030504040204" pitchFamily="34" charset="0"/>
                <a:cs typeface="Tahoma" panose="020B0604030504040204" pitchFamily="34" charset="0"/>
              </a:rPr>
              <a:t>, </a:t>
            </a:r>
            <a:r>
              <a:rPr lang="en-US" altLang="en-US" sz="2200" dirty="0" err="1">
                <a:latin typeface="Tahoma" panose="020B0604030504040204" pitchFamily="34" charset="0"/>
                <a:cs typeface="Tahoma" panose="020B0604030504040204" pitchFamily="34" charset="0"/>
              </a:rPr>
              <a:t>eg</a:t>
            </a:r>
            <a:r>
              <a:rPr lang="en-US" altLang="en-US" sz="2200" dirty="0">
                <a:latin typeface="Tahoma" panose="020B0604030504040204" pitchFamily="34" charset="0"/>
                <a:cs typeface="Tahoma" panose="020B0604030504040204" pitchFamily="34" charset="0"/>
              </a:rPr>
              <a:t> olivine. </a:t>
            </a:r>
          </a:p>
          <a:p>
            <a:pPr lvl="1">
              <a:lnSpc>
                <a:spcPct val="150000"/>
              </a:lnSpc>
              <a:buFont typeface="Wingdings" panose="05000000000000000000" pitchFamily="2" charset="2"/>
              <a:buChar char="§"/>
            </a:pPr>
            <a:r>
              <a:rPr lang="en-US" altLang="en-US" sz="2200" dirty="0" err="1">
                <a:latin typeface="Tahoma" panose="020B0604030504040204" pitchFamily="34" charset="0"/>
                <a:cs typeface="Tahoma" panose="020B0604030504040204" pitchFamily="34" charset="0"/>
              </a:rPr>
              <a:t>Sorosilicates</a:t>
            </a:r>
            <a:r>
              <a:rPr lang="en-US" altLang="en-US" sz="2200" dirty="0">
                <a:latin typeface="Tahoma" panose="020B0604030504040204" pitchFamily="34" charset="0"/>
                <a:cs typeface="Tahoma" panose="020B0604030504040204" pitchFamily="34" charset="0"/>
              </a:rPr>
              <a:t> (double </a:t>
            </a:r>
            <a:r>
              <a:rPr lang="en-US" altLang="en-US" sz="2200" dirty="0" err="1">
                <a:latin typeface="Tahoma" panose="020B0604030504040204" pitchFamily="34" charset="0"/>
                <a:cs typeface="Tahoma" panose="020B0604030504040204" pitchFamily="34" charset="0"/>
              </a:rPr>
              <a:t>tetrahedra</a:t>
            </a:r>
            <a:r>
              <a:rPr lang="en-US" altLang="en-US" sz="2200" dirty="0">
                <a:latin typeface="Tahoma" panose="020B0604030504040204" pitchFamily="34" charset="0"/>
                <a:cs typeface="Tahoma" panose="020B0604030504040204" pitchFamily="34" charset="0"/>
              </a:rPr>
              <a:t>) - [Si</a:t>
            </a:r>
            <a:r>
              <a:rPr lang="en-US" altLang="en-US" sz="2200" baseline="-25000" dirty="0">
                <a:latin typeface="Tahoma" panose="020B0604030504040204" pitchFamily="34" charset="0"/>
                <a:cs typeface="Tahoma" panose="020B0604030504040204" pitchFamily="34" charset="0"/>
              </a:rPr>
              <a:t>2</a:t>
            </a:r>
            <a:r>
              <a:rPr lang="en-US" altLang="en-US" sz="2200" dirty="0">
                <a:latin typeface="Tahoma" panose="020B0604030504040204" pitchFamily="34" charset="0"/>
                <a:cs typeface="Tahoma" panose="020B0604030504040204" pitchFamily="34" charset="0"/>
              </a:rPr>
              <a:t>O</a:t>
            </a:r>
            <a:r>
              <a:rPr lang="en-US" altLang="en-US" sz="2200" baseline="-25000" dirty="0">
                <a:latin typeface="Tahoma" panose="020B0604030504040204" pitchFamily="34" charset="0"/>
                <a:cs typeface="Tahoma" panose="020B0604030504040204" pitchFamily="34" charset="0"/>
              </a:rPr>
              <a:t>7</a:t>
            </a:r>
            <a:r>
              <a:rPr lang="en-US" altLang="en-US" sz="2200" dirty="0">
                <a:latin typeface="Tahoma" panose="020B0604030504040204" pitchFamily="34" charset="0"/>
                <a:cs typeface="Tahoma" panose="020B0604030504040204" pitchFamily="34" charset="0"/>
              </a:rPr>
              <a:t>]</a:t>
            </a:r>
            <a:r>
              <a:rPr lang="en-US" altLang="en-US" sz="2200" baseline="30000" dirty="0">
                <a:latin typeface="Tahoma" panose="020B0604030504040204" pitchFamily="34" charset="0"/>
                <a:cs typeface="Tahoma" panose="020B0604030504040204" pitchFamily="34" charset="0"/>
              </a:rPr>
              <a:t>6−</a:t>
            </a:r>
            <a:r>
              <a:rPr lang="en-US" altLang="en-US" sz="2200" dirty="0">
                <a:latin typeface="Tahoma" panose="020B0604030504040204" pitchFamily="34" charset="0"/>
                <a:cs typeface="Tahoma" panose="020B0604030504040204" pitchFamily="34" charset="0"/>
              </a:rPr>
              <a:t>, </a:t>
            </a:r>
            <a:r>
              <a:rPr lang="en-US" altLang="en-US" sz="2200" dirty="0" err="1">
                <a:latin typeface="Tahoma" panose="020B0604030504040204" pitchFamily="34" charset="0"/>
                <a:cs typeface="Tahoma" panose="020B0604030504040204" pitchFamily="34" charset="0"/>
              </a:rPr>
              <a:t>eg</a:t>
            </a:r>
            <a:r>
              <a:rPr lang="en-US" altLang="en-US" sz="2200" dirty="0">
                <a:latin typeface="Tahoma" panose="020B0604030504040204" pitchFamily="34" charset="0"/>
                <a:cs typeface="Tahoma" panose="020B0604030504040204" pitchFamily="34" charset="0"/>
              </a:rPr>
              <a:t> </a:t>
            </a:r>
            <a:r>
              <a:rPr lang="en-US" altLang="en-US" sz="2200" dirty="0" err="1">
                <a:latin typeface="Tahoma" panose="020B0604030504040204" pitchFamily="34" charset="0"/>
                <a:cs typeface="Tahoma" panose="020B0604030504040204" pitchFamily="34" charset="0"/>
              </a:rPr>
              <a:t>epidote</a:t>
            </a:r>
            <a:r>
              <a:rPr lang="en-US" altLang="en-US" sz="2200" dirty="0">
                <a:latin typeface="Tahoma" panose="020B0604030504040204" pitchFamily="34" charset="0"/>
                <a:cs typeface="Tahoma" panose="020B0604030504040204" pitchFamily="34" charset="0"/>
              </a:rPr>
              <a:t>, </a:t>
            </a:r>
            <a:r>
              <a:rPr lang="en-US" altLang="en-US" sz="2200" dirty="0" err="1">
                <a:latin typeface="Tahoma" panose="020B0604030504040204" pitchFamily="34" charset="0"/>
                <a:cs typeface="Tahoma" panose="020B0604030504040204" pitchFamily="34" charset="0"/>
              </a:rPr>
              <a:t>melilite</a:t>
            </a:r>
            <a:r>
              <a:rPr lang="en-US" altLang="en-US" sz="2200" dirty="0">
                <a:latin typeface="Tahoma" panose="020B0604030504040204" pitchFamily="34" charset="0"/>
                <a:cs typeface="Tahoma" panose="020B0604030504040204" pitchFamily="34" charset="0"/>
              </a:rPr>
              <a:t> group.</a:t>
            </a:r>
          </a:p>
          <a:p>
            <a:pPr lvl="1">
              <a:lnSpc>
                <a:spcPct val="150000"/>
              </a:lnSpc>
              <a:buFont typeface="Wingdings" panose="05000000000000000000" pitchFamily="2" charset="2"/>
              <a:buChar char="§"/>
            </a:pPr>
            <a:r>
              <a:rPr lang="en-US" altLang="en-US" sz="2200" dirty="0" err="1">
                <a:latin typeface="Tahoma" panose="020B0604030504040204" pitchFamily="34" charset="0"/>
                <a:cs typeface="Tahoma" panose="020B0604030504040204" pitchFamily="34" charset="0"/>
              </a:rPr>
              <a:t>Cyclosilicates</a:t>
            </a:r>
            <a:r>
              <a:rPr lang="en-US" altLang="en-US" sz="2200" dirty="0">
                <a:latin typeface="Tahoma" panose="020B0604030504040204" pitchFamily="34" charset="0"/>
                <a:cs typeface="Tahoma" panose="020B0604030504040204" pitchFamily="34" charset="0"/>
              </a:rPr>
              <a:t> (rings) - [Si</a:t>
            </a:r>
            <a:r>
              <a:rPr lang="en-US" altLang="en-US" sz="2200" baseline="-25000" dirty="0">
                <a:latin typeface="Tahoma" panose="020B0604030504040204" pitchFamily="34" charset="0"/>
                <a:cs typeface="Tahoma" panose="020B0604030504040204" pitchFamily="34" charset="0"/>
              </a:rPr>
              <a:t>n</a:t>
            </a:r>
            <a:r>
              <a:rPr lang="en-US" altLang="en-US" sz="2200" dirty="0">
                <a:latin typeface="Tahoma" panose="020B0604030504040204" pitchFamily="34" charset="0"/>
                <a:cs typeface="Tahoma" panose="020B0604030504040204" pitchFamily="34" charset="0"/>
              </a:rPr>
              <a:t>O</a:t>
            </a:r>
            <a:r>
              <a:rPr lang="en-US" altLang="en-US" sz="2200" baseline="-25000" dirty="0">
                <a:latin typeface="Tahoma" panose="020B0604030504040204" pitchFamily="34" charset="0"/>
                <a:cs typeface="Tahoma" panose="020B0604030504040204" pitchFamily="34" charset="0"/>
              </a:rPr>
              <a:t>3n</a:t>
            </a:r>
            <a:r>
              <a:rPr lang="en-US" altLang="en-US" sz="2200" dirty="0">
                <a:latin typeface="Tahoma" panose="020B0604030504040204" pitchFamily="34" charset="0"/>
                <a:cs typeface="Tahoma" panose="020B0604030504040204" pitchFamily="34" charset="0"/>
              </a:rPr>
              <a:t>]</a:t>
            </a:r>
            <a:r>
              <a:rPr lang="en-US" altLang="en-US" sz="2200" baseline="30000" dirty="0">
                <a:latin typeface="Tahoma" panose="020B0604030504040204" pitchFamily="34" charset="0"/>
                <a:cs typeface="Tahoma" panose="020B0604030504040204" pitchFamily="34" charset="0"/>
              </a:rPr>
              <a:t>2n−</a:t>
            </a:r>
            <a:r>
              <a:rPr lang="en-US" altLang="en-US" sz="2200" dirty="0">
                <a:latin typeface="Tahoma" panose="020B0604030504040204" pitchFamily="34" charset="0"/>
                <a:cs typeface="Tahoma" panose="020B0604030504040204" pitchFamily="34" charset="0"/>
              </a:rPr>
              <a:t>, </a:t>
            </a:r>
            <a:r>
              <a:rPr lang="en-US" altLang="en-US" sz="2200" dirty="0" err="1">
                <a:latin typeface="Tahoma" panose="020B0604030504040204" pitchFamily="34" charset="0"/>
                <a:cs typeface="Tahoma" panose="020B0604030504040204" pitchFamily="34" charset="0"/>
              </a:rPr>
              <a:t>eg</a:t>
            </a:r>
            <a:r>
              <a:rPr lang="en-US" altLang="en-US" sz="2200" dirty="0">
                <a:latin typeface="Tahoma" panose="020B0604030504040204" pitchFamily="34" charset="0"/>
                <a:cs typeface="Tahoma" panose="020B0604030504040204" pitchFamily="34" charset="0"/>
              </a:rPr>
              <a:t> tourmaline group. </a:t>
            </a:r>
          </a:p>
          <a:p>
            <a:pPr lvl="1">
              <a:lnSpc>
                <a:spcPct val="150000"/>
              </a:lnSpc>
              <a:buFont typeface="Wingdings" panose="05000000000000000000" pitchFamily="2" charset="2"/>
              <a:buChar char="§"/>
            </a:pPr>
            <a:r>
              <a:rPr lang="en-US" altLang="en-US" sz="2200" dirty="0" err="1">
                <a:latin typeface="Tahoma" panose="020B0604030504040204" pitchFamily="34" charset="0"/>
                <a:cs typeface="Tahoma" panose="020B0604030504040204" pitchFamily="34" charset="0"/>
              </a:rPr>
              <a:t>Inosilicates</a:t>
            </a:r>
            <a:r>
              <a:rPr lang="en-US" altLang="en-US" sz="2200" dirty="0">
                <a:latin typeface="Tahoma" panose="020B0604030504040204" pitchFamily="34" charset="0"/>
                <a:cs typeface="Tahoma" panose="020B0604030504040204" pitchFamily="34" charset="0"/>
              </a:rPr>
              <a:t> (single chain) - [Si</a:t>
            </a:r>
            <a:r>
              <a:rPr lang="en-US" altLang="en-US" sz="2200" baseline="-25000" dirty="0">
                <a:latin typeface="Tahoma" panose="020B0604030504040204" pitchFamily="34" charset="0"/>
                <a:cs typeface="Tahoma" panose="020B0604030504040204" pitchFamily="34" charset="0"/>
              </a:rPr>
              <a:t>n</a:t>
            </a:r>
            <a:r>
              <a:rPr lang="en-US" altLang="en-US" sz="2200" dirty="0">
                <a:latin typeface="Tahoma" panose="020B0604030504040204" pitchFamily="34" charset="0"/>
                <a:cs typeface="Tahoma" panose="020B0604030504040204" pitchFamily="34" charset="0"/>
              </a:rPr>
              <a:t>O</a:t>
            </a:r>
            <a:r>
              <a:rPr lang="en-US" altLang="en-US" sz="2200" baseline="-25000" dirty="0">
                <a:latin typeface="Tahoma" panose="020B0604030504040204" pitchFamily="34" charset="0"/>
                <a:cs typeface="Tahoma" panose="020B0604030504040204" pitchFamily="34" charset="0"/>
              </a:rPr>
              <a:t>3n</a:t>
            </a:r>
            <a:r>
              <a:rPr lang="en-US" altLang="en-US" sz="2200" dirty="0">
                <a:latin typeface="Tahoma" panose="020B0604030504040204" pitchFamily="34" charset="0"/>
                <a:cs typeface="Tahoma" panose="020B0604030504040204" pitchFamily="34" charset="0"/>
              </a:rPr>
              <a:t>]</a:t>
            </a:r>
            <a:r>
              <a:rPr lang="en-US" altLang="en-US" sz="2200" baseline="30000" dirty="0">
                <a:latin typeface="Tahoma" panose="020B0604030504040204" pitchFamily="34" charset="0"/>
                <a:cs typeface="Tahoma" panose="020B0604030504040204" pitchFamily="34" charset="0"/>
              </a:rPr>
              <a:t>2n−</a:t>
            </a:r>
            <a:r>
              <a:rPr lang="en-US" altLang="en-US" sz="2200" dirty="0">
                <a:latin typeface="Tahoma" panose="020B0604030504040204" pitchFamily="34" charset="0"/>
                <a:cs typeface="Tahoma" panose="020B0604030504040204" pitchFamily="34" charset="0"/>
              </a:rPr>
              <a:t>, </a:t>
            </a:r>
            <a:r>
              <a:rPr lang="en-US" altLang="en-US" sz="2200" dirty="0" err="1">
                <a:latin typeface="Tahoma" panose="020B0604030504040204" pitchFamily="34" charset="0"/>
                <a:cs typeface="Tahoma" panose="020B0604030504040204" pitchFamily="34" charset="0"/>
              </a:rPr>
              <a:t>eg</a:t>
            </a:r>
            <a:r>
              <a:rPr lang="en-US" altLang="en-US" sz="2200" dirty="0">
                <a:latin typeface="Tahoma" panose="020B0604030504040204" pitchFamily="34" charset="0"/>
                <a:cs typeface="Tahoma" panose="020B0604030504040204" pitchFamily="34" charset="0"/>
              </a:rPr>
              <a:t> pyroxene group. </a:t>
            </a:r>
          </a:p>
          <a:p>
            <a:pPr lvl="1">
              <a:lnSpc>
                <a:spcPct val="150000"/>
              </a:lnSpc>
              <a:buFont typeface="Wingdings" panose="05000000000000000000" pitchFamily="2" charset="2"/>
              <a:buChar char="§"/>
            </a:pPr>
            <a:r>
              <a:rPr lang="en-US" altLang="en-US" sz="2200" dirty="0" err="1">
                <a:latin typeface="Tahoma" panose="020B0604030504040204" pitchFamily="34" charset="0"/>
                <a:cs typeface="Tahoma" panose="020B0604030504040204" pitchFamily="34" charset="0"/>
              </a:rPr>
              <a:t>Inosilicates</a:t>
            </a:r>
            <a:r>
              <a:rPr lang="en-US" altLang="en-US" sz="2200" dirty="0">
                <a:latin typeface="Tahoma" panose="020B0604030504040204" pitchFamily="34" charset="0"/>
                <a:cs typeface="Tahoma" panose="020B0604030504040204" pitchFamily="34" charset="0"/>
              </a:rPr>
              <a:t>(double chain) - [Si</a:t>
            </a:r>
            <a:r>
              <a:rPr lang="en-US" altLang="en-US" sz="2200" baseline="-25000" dirty="0">
                <a:latin typeface="Tahoma" panose="020B0604030504040204" pitchFamily="34" charset="0"/>
                <a:cs typeface="Tahoma" panose="020B0604030504040204" pitchFamily="34" charset="0"/>
              </a:rPr>
              <a:t>4n</a:t>
            </a:r>
            <a:r>
              <a:rPr lang="en-US" altLang="en-US" sz="2200" dirty="0">
                <a:latin typeface="Tahoma" panose="020B0604030504040204" pitchFamily="34" charset="0"/>
                <a:cs typeface="Tahoma" panose="020B0604030504040204" pitchFamily="34" charset="0"/>
              </a:rPr>
              <a:t>O</a:t>
            </a:r>
            <a:r>
              <a:rPr lang="en-US" altLang="en-US" sz="2200" baseline="-25000" dirty="0">
                <a:latin typeface="Tahoma" panose="020B0604030504040204" pitchFamily="34" charset="0"/>
                <a:cs typeface="Tahoma" panose="020B0604030504040204" pitchFamily="34" charset="0"/>
              </a:rPr>
              <a:t>11n</a:t>
            </a:r>
            <a:r>
              <a:rPr lang="en-US" altLang="en-US" sz="2200" dirty="0">
                <a:latin typeface="Tahoma" panose="020B0604030504040204" pitchFamily="34" charset="0"/>
                <a:cs typeface="Tahoma" panose="020B0604030504040204" pitchFamily="34" charset="0"/>
              </a:rPr>
              <a:t>]</a:t>
            </a:r>
            <a:r>
              <a:rPr lang="en-US" altLang="en-US" sz="2200" baseline="30000" dirty="0">
                <a:latin typeface="Tahoma" panose="020B0604030504040204" pitchFamily="34" charset="0"/>
                <a:cs typeface="Tahoma" panose="020B0604030504040204" pitchFamily="34" charset="0"/>
              </a:rPr>
              <a:t>6n−</a:t>
            </a:r>
            <a:r>
              <a:rPr lang="en-US" altLang="en-US" sz="2200" dirty="0">
                <a:latin typeface="Tahoma" panose="020B0604030504040204" pitchFamily="34" charset="0"/>
                <a:cs typeface="Tahoma" panose="020B0604030504040204" pitchFamily="34" charset="0"/>
              </a:rPr>
              <a:t>, </a:t>
            </a:r>
            <a:r>
              <a:rPr lang="en-US" altLang="en-US" sz="2200" dirty="0" err="1">
                <a:latin typeface="Tahoma" panose="020B0604030504040204" pitchFamily="34" charset="0"/>
                <a:cs typeface="Tahoma" panose="020B0604030504040204" pitchFamily="34" charset="0"/>
              </a:rPr>
              <a:t>eg</a:t>
            </a:r>
            <a:r>
              <a:rPr lang="en-US" altLang="en-US" sz="2200" dirty="0">
                <a:latin typeface="Tahoma" panose="020B0604030504040204" pitchFamily="34" charset="0"/>
                <a:cs typeface="Tahoma" panose="020B0604030504040204" pitchFamily="34" charset="0"/>
              </a:rPr>
              <a:t> amphibole group. </a:t>
            </a:r>
          </a:p>
          <a:p>
            <a:pPr lvl="1">
              <a:lnSpc>
                <a:spcPct val="150000"/>
              </a:lnSpc>
              <a:buFont typeface="Wingdings" panose="05000000000000000000" pitchFamily="2" charset="2"/>
              <a:buChar char="§"/>
            </a:pPr>
            <a:r>
              <a:rPr lang="en-US" altLang="en-US" sz="2200" dirty="0" err="1">
                <a:latin typeface="Tahoma" panose="020B0604030504040204" pitchFamily="34" charset="0"/>
                <a:cs typeface="Tahoma" panose="020B0604030504040204" pitchFamily="34" charset="0"/>
              </a:rPr>
              <a:t>Phyllosilicates</a:t>
            </a:r>
            <a:r>
              <a:rPr lang="en-US" altLang="en-US" sz="2200" dirty="0">
                <a:latin typeface="Tahoma" panose="020B0604030504040204" pitchFamily="34" charset="0"/>
                <a:cs typeface="Tahoma" panose="020B0604030504040204" pitchFamily="34" charset="0"/>
              </a:rPr>
              <a:t> (sheets) - [Si</a:t>
            </a:r>
            <a:r>
              <a:rPr lang="en-US" altLang="en-US" sz="2200" baseline="-25000" dirty="0">
                <a:latin typeface="Tahoma" panose="020B0604030504040204" pitchFamily="34" charset="0"/>
                <a:cs typeface="Tahoma" panose="020B0604030504040204" pitchFamily="34" charset="0"/>
              </a:rPr>
              <a:t>2n</a:t>
            </a:r>
            <a:r>
              <a:rPr lang="en-US" altLang="en-US" sz="2200" dirty="0">
                <a:latin typeface="Tahoma" panose="020B0604030504040204" pitchFamily="34" charset="0"/>
                <a:cs typeface="Tahoma" panose="020B0604030504040204" pitchFamily="34" charset="0"/>
              </a:rPr>
              <a:t>O</a:t>
            </a:r>
            <a:r>
              <a:rPr lang="en-US" altLang="en-US" sz="2200" baseline="-25000" dirty="0">
                <a:latin typeface="Tahoma" panose="020B0604030504040204" pitchFamily="34" charset="0"/>
                <a:cs typeface="Tahoma" panose="020B0604030504040204" pitchFamily="34" charset="0"/>
              </a:rPr>
              <a:t>5n</a:t>
            </a:r>
            <a:r>
              <a:rPr lang="en-US" altLang="en-US" sz="2200" dirty="0">
                <a:latin typeface="Tahoma" panose="020B0604030504040204" pitchFamily="34" charset="0"/>
                <a:cs typeface="Tahoma" panose="020B0604030504040204" pitchFamily="34" charset="0"/>
              </a:rPr>
              <a:t>]</a:t>
            </a:r>
            <a:r>
              <a:rPr lang="en-US" altLang="en-US" sz="2200" baseline="30000" dirty="0">
                <a:latin typeface="Tahoma" panose="020B0604030504040204" pitchFamily="34" charset="0"/>
                <a:cs typeface="Tahoma" panose="020B0604030504040204" pitchFamily="34" charset="0"/>
              </a:rPr>
              <a:t>2n−</a:t>
            </a:r>
            <a:r>
              <a:rPr lang="en-US" altLang="en-US" sz="2200" dirty="0">
                <a:latin typeface="Tahoma" panose="020B0604030504040204" pitchFamily="34" charset="0"/>
                <a:cs typeface="Tahoma" panose="020B0604030504040204" pitchFamily="34" charset="0"/>
              </a:rPr>
              <a:t>, </a:t>
            </a:r>
            <a:r>
              <a:rPr lang="en-US" altLang="en-US" sz="2200" dirty="0" err="1">
                <a:latin typeface="Tahoma" panose="020B0604030504040204" pitchFamily="34" charset="0"/>
                <a:cs typeface="Tahoma" panose="020B0604030504040204" pitchFamily="34" charset="0"/>
              </a:rPr>
              <a:t>eg</a:t>
            </a:r>
            <a:r>
              <a:rPr lang="en-US" altLang="en-US" sz="2200" dirty="0">
                <a:latin typeface="Tahoma" panose="020B0604030504040204" pitchFamily="34" charset="0"/>
                <a:cs typeface="Tahoma" panose="020B0604030504040204" pitchFamily="34" charset="0"/>
              </a:rPr>
              <a:t> micas and clays. </a:t>
            </a:r>
          </a:p>
          <a:p>
            <a:pPr lvl="1">
              <a:lnSpc>
                <a:spcPct val="150000"/>
              </a:lnSpc>
              <a:buFont typeface="Wingdings" panose="05000000000000000000" pitchFamily="2" charset="2"/>
              <a:buChar char="§"/>
            </a:pPr>
            <a:r>
              <a:rPr lang="en-US" altLang="en-US" sz="2200" dirty="0" err="1">
                <a:latin typeface="Tahoma" panose="020B0604030504040204" pitchFamily="34" charset="0"/>
                <a:cs typeface="Tahoma" panose="020B0604030504040204" pitchFamily="34" charset="0"/>
              </a:rPr>
              <a:t>Tectosilicates</a:t>
            </a:r>
            <a:r>
              <a:rPr lang="en-US" altLang="en-US" sz="2200" dirty="0">
                <a:latin typeface="Tahoma" panose="020B0604030504040204" pitchFamily="34" charset="0"/>
                <a:cs typeface="Tahoma" panose="020B0604030504040204" pitchFamily="34" charset="0"/>
              </a:rPr>
              <a:t> (3D framework) - [Al</a:t>
            </a:r>
            <a:r>
              <a:rPr lang="en-US" altLang="en-US" sz="2200" baseline="-25000" dirty="0">
                <a:latin typeface="Tahoma" panose="020B0604030504040204" pitchFamily="34" charset="0"/>
                <a:cs typeface="Tahoma" panose="020B0604030504040204" pitchFamily="34" charset="0"/>
              </a:rPr>
              <a:t>x</a:t>
            </a:r>
            <a:r>
              <a:rPr lang="en-US" altLang="en-US" sz="2200" dirty="0">
                <a:latin typeface="Tahoma" panose="020B0604030504040204" pitchFamily="34" charset="0"/>
                <a:cs typeface="Tahoma" panose="020B0604030504040204" pitchFamily="34" charset="0"/>
              </a:rPr>
              <a:t>Si</a:t>
            </a:r>
            <a:r>
              <a:rPr lang="en-US" altLang="en-US" sz="2200" baseline="-25000" dirty="0">
                <a:latin typeface="Tahoma" panose="020B0604030504040204" pitchFamily="34" charset="0"/>
                <a:cs typeface="Tahoma" panose="020B0604030504040204" pitchFamily="34" charset="0"/>
              </a:rPr>
              <a:t>y</a:t>
            </a:r>
            <a:r>
              <a:rPr lang="en-US" altLang="en-US" sz="2200" dirty="0">
                <a:latin typeface="Tahoma" panose="020B0604030504040204" pitchFamily="34" charset="0"/>
                <a:cs typeface="Tahoma" panose="020B0604030504040204" pitchFamily="34" charset="0"/>
              </a:rPr>
              <a:t>O</a:t>
            </a:r>
            <a:r>
              <a:rPr lang="en-US" altLang="en-US" sz="2200" baseline="-25000" dirty="0">
                <a:latin typeface="Tahoma" panose="020B0604030504040204" pitchFamily="34" charset="0"/>
                <a:cs typeface="Tahoma" panose="020B0604030504040204" pitchFamily="34" charset="0"/>
              </a:rPr>
              <a:t>2(</a:t>
            </a:r>
            <a:r>
              <a:rPr lang="en-US" altLang="en-US" sz="2200" baseline="-25000" dirty="0" err="1">
                <a:latin typeface="Tahoma" panose="020B0604030504040204" pitchFamily="34" charset="0"/>
                <a:cs typeface="Tahoma" panose="020B0604030504040204" pitchFamily="34" charset="0"/>
              </a:rPr>
              <a:t>x+y</a:t>
            </a:r>
            <a:r>
              <a:rPr lang="en-US" altLang="en-US" sz="2200" baseline="-25000" dirty="0">
                <a:latin typeface="Tahoma" panose="020B0604030504040204" pitchFamily="34" charset="0"/>
                <a:cs typeface="Tahoma" panose="020B0604030504040204" pitchFamily="34" charset="0"/>
              </a:rPr>
              <a:t>)</a:t>
            </a:r>
            <a:r>
              <a:rPr lang="en-US" altLang="en-US" sz="2200" dirty="0">
                <a:latin typeface="Tahoma" panose="020B0604030504040204" pitchFamily="34" charset="0"/>
                <a:cs typeface="Tahoma" panose="020B0604030504040204" pitchFamily="34" charset="0"/>
              </a:rPr>
              <a:t>]</a:t>
            </a:r>
            <a:r>
              <a:rPr lang="en-US" altLang="en-US" sz="2200" baseline="30000" dirty="0">
                <a:latin typeface="Tahoma" panose="020B0604030504040204" pitchFamily="34" charset="0"/>
                <a:cs typeface="Tahoma" panose="020B0604030504040204" pitchFamily="34" charset="0"/>
              </a:rPr>
              <a:t>x−</a:t>
            </a:r>
            <a:r>
              <a:rPr lang="en-US" altLang="en-US" sz="2200" dirty="0">
                <a:latin typeface="Tahoma" panose="020B0604030504040204" pitchFamily="34" charset="0"/>
                <a:cs typeface="Tahoma" panose="020B0604030504040204" pitchFamily="34" charset="0"/>
              </a:rPr>
              <a:t>, </a:t>
            </a:r>
            <a:r>
              <a:rPr lang="en-US" altLang="en-US" sz="2200" dirty="0" err="1">
                <a:latin typeface="Tahoma" panose="020B0604030504040204" pitchFamily="34" charset="0"/>
                <a:cs typeface="Tahoma" panose="020B0604030504040204" pitchFamily="34" charset="0"/>
              </a:rPr>
              <a:t>eg</a:t>
            </a:r>
            <a:r>
              <a:rPr lang="en-US" altLang="en-US" sz="2200" dirty="0">
                <a:latin typeface="Tahoma" panose="020B0604030504040204" pitchFamily="34" charset="0"/>
                <a:cs typeface="Tahoma" panose="020B0604030504040204" pitchFamily="34" charset="0"/>
              </a:rPr>
              <a:t> quartz, feldspars, zeolites.</a:t>
            </a:r>
          </a:p>
          <a:p>
            <a:pPr marL="0" indent="0">
              <a:lnSpc>
                <a:spcPct val="150000"/>
              </a:lnSpc>
              <a:buNone/>
            </a:pPr>
            <a:r>
              <a:rPr lang="en-US" sz="2400" b="1" dirty="0">
                <a:latin typeface="Tahoma" pitchFamily="34" charset="0"/>
                <a:cs typeface="Tahoma" pitchFamily="34" charset="0"/>
              </a:rPr>
              <a:t/>
            </a:r>
            <a:br>
              <a:rPr lang="en-US" sz="2400" b="1" dirty="0">
                <a:latin typeface="Tahoma" pitchFamily="34" charset="0"/>
                <a:cs typeface="Tahoma" pitchFamily="34" charset="0"/>
              </a:rPr>
            </a:br>
            <a:endParaRPr lang="en-US" sz="2200" b="1" dirty="0">
              <a:latin typeface="Times New Roman" pitchFamily="18" charset="0"/>
              <a:cs typeface="Times New Roman" pitchFamily="18" charset="0"/>
            </a:endParaRPr>
          </a:p>
          <a:p>
            <a:pPr marL="0" indent="0">
              <a:lnSpc>
                <a:spcPct val="170000"/>
              </a:lnSpc>
              <a:buNone/>
            </a:pPr>
            <a:r>
              <a:rPr lang="en-US" sz="2200" b="1" dirty="0">
                <a:solidFill>
                  <a:srgbClr val="0070C0"/>
                </a:solidFill>
                <a:latin typeface="Times New Roman" pitchFamily="18" charset="0"/>
                <a:cs typeface="Times New Roman" pitchFamily="18" charset="0"/>
              </a:rPr>
              <a:t/>
            </a:r>
            <a:br>
              <a:rPr lang="en-US" sz="2200" b="1" dirty="0">
                <a:solidFill>
                  <a:srgbClr val="0070C0"/>
                </a:solidFill>
                <a:latin typeface="Times New Roman" pitchFamily="18" charset="0"/>
                <a:cs typeface="Times New Roman" pitchFamily="18" charset="0"/>
              </a:rPr>
            </a:br>
            <a:endParaRPr lang="en-US" sz="2200" dirty="0">
              <a:latin typeface="Times New Roman" pitchFamily="18" charset="0"/>
              <a:cs typeface="Times New Roman" pitchFamily="18" charset="0"/>
            </a:endParaRPr>
          </a:p>
          <a:p>
            <a:pPr marL="0" indent="0">
              <a:lnSpc>
                <a:spcPct val="170000"/>
              </a:lnSpc>
              <a:buNone/>
            </a:pPr>
            <a:endParaRPr lang="en-US" sz="2200" dirty="0"/>
          </a:p>
        </p:txBody>
      </p:sp>
    </p:spTree>
    <p:extLst>
      <p:ext uri="{BB962C8B-B14F-4D97-AF65-F5344CB8AC3E}">
        <p14:creationId xmlns="" xmlns:p14="http://schemas.microsoft.com/office/powerpoint/2010/main" val="316244399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152400"/>
            <a:ext cx="8540496" cy="5334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120</a:t>
            </a:fld>
            <a:endParaRPr lang="en-US"/>
          </a:p>
        </p:txBody>
      </p:sp>
      <p:sp>
        <p:nvSpPr>
          <p:cNvPr id="4" name="Content Placeholder 3"/>
          <p:cNvSpPr>
            <a:spLocks noGrp="1"/>
          </p:cNvSpPr>
          <p:nvPr>
            <p:ph sz="quarter" idx="1"/>
          </p:nvPr>
        </p:nvSpPr>
        <p:spPr>
          <a:xfrm>
            <a:off x="32085" y="509337"/>
            <a:ext cx="8959515" cy="6324600"/>
          </a:xfrm>
        </p:spPr>
        <p:txBody>
          <a:bodyPr>
            <a:noAutofit/>
          </a:bodyPr>
          <a:lstStyle/>
          <a:p>
            <a:pPr algn="just">
              <a:lnSpc>
                <a:spcPct val="150000"/>
              </a:lnSpc>
              <a:buFont typeface="Wingdings" panose="05000000000000000000" pitchFamily="2" charset="2"/>
              <a:buChar char="§"/>
            </a:pPr>
            <a:r>
              <a:rPr lang="en-US" altLang="en-US" sz="2200" dirty="0">
                <a:latin typeface="Times New Roman" panose="02020603050405020304" pitchFamily="18" charset="0"/>
                <a:cs typeface="Times New Roman" panose="02020603050405020304" pitchFamily="18" charset="0"/>
              </a:rPr>
              <a:t>Metal produced by the blast furnace is termed as </a:t>
            </a:r>
            <a:r>
              <a:rPr lang="en-US" altLang="en-US" sz="2200" b="1" i="1" dirty="0">
                <a:solidFill>
                  <a:srgbClr val="FF0000"/>
                </a:solidFill>
                <a:latin typeface="Times New Roman" panose="02020603050405020304" pitchFamily="18" charset="0"/>
                <a:cs typeface="Times New Roman" panose="02020603050405020304" pitchFamily="18" charset="0"/>
              </a:rPr>
              <a:t>pig iron</a:t>
            </a:r>
            <a:r>
              <a:rPr lang="en-US" altLang="en-US" sz="2200" b="1" dirty="0">
                <a:solidFill>
                  <a:srgbClr val="FF0000"/>
                </a:solidFill>
                <a:latin typeface="Times New Roman" panose="02020603050405020304" pitchFamily="18" charset="0"/>
                <a:cs typeface="Times New Roman" panose="02020603050405020304" pitchFamily="18" charset="0"/>
              </a:rPr>
              <a:t> </a:t>
            </a:r>
            <a:r>
              <a:rPr lang="en-US" altLang="en-US" sz="2200" dirty="0">
                <a:solidFill>
                  <a:srgbClr val="7030A0"/>
                </a:solidFill>
                <a:latin typeface="Times New Roman" panose="02020603050405020304" pitchFamily="18" charset="0"/>
                <a:cs typeface="Times New Roman" panose="02020603050405020304" pitchFamily="18" charset="0"/>
              </a:rPr>
              <a:t>and contains total of 5 to 10% of C, Si, P and other impurities in varying quantities. </a:t>
            </a:r>
          </a:p>
          <a:p>
            <a:pPr algn="just">
              <a:lnSpc>
                <a:spcPct val="150000"/>
              </a:lnSpc>
              <a:buFont typeface="Wingdings" panose="05000000000000000000" pitchFamily="2" charset="2"/>
              <a:buChar char="§"/>
            </a:pPr>
            <a:r>
              <a:rPr lang="en-US" altLang="en-US" sz="2200" dirty="0">
                <a:latin typeface="Times New Roman" panose="02020603050405020304" pitchFamily="18" charset="0"/>
                <a:cs typeface="Times New Roman" panose="02020603050405020304" pitchFamily="18" charset="0"/>
              </a:rPr>
              <a:t>Typical range of impurities levels are: C(3-4%),Si(0.5-3.5%),</a:t>
            </a:r>
            <a:r>
              <a:rPr lang="en-US" altLang="en-US" sz="2200" dirty="0" err="1">
                <a:latin typeface="Times New Roman" panose="02020603050405020304" pitchFamily="18" charset="0"/>
                <a:cs typeface="Times New Roman" panose="02020603050405020304" pitchFamily="18" charset="0"/>
              </a:rPr>
              <a:t>Mn</a:t>
            </a:r>
            <a:r>
              <a:rPr lang="en-US" altLang="en-US" sz="2200" dirty="0">
                <a:latin typeface="Times New Roman" panose="02020603050405020304" pitchFamily="18" charset="0"/>
                <a:cs typeface="Times New Roman" panose="02020603050405020304" pitchFamily="18" charset="0"/>
              </a:rPr>
              <a:t> (0.5-1%),P(0.05-2%) and S(0.05-0.15</a:t>
            </a:r>
            <a:r>
              <a:rPr lang="en-US" altLang="en-US" sz="2200" dirty="0" smtClean="0">
                <a:latin typeface="Times New Roman" panose="02020603050405020304" pitchFamily="18" charset="0"/>
                <a:cs typeface="Times New Roman" panose="02020603050405020304" pitchFamily="18" charset="0"/>
              </a:rPr>
              <a:t>%).</a:t>
            </a:r>
          </a:p>
          <a:p>
            <a:pPr algn="just">
              <a:lnSpc>
                <a:spcPct val="150000"/>
              </a:lnSpc>
              <a:buFont typeface="Wingdings" panose="05000000000000000000" pitchFamily="2" charset="2"/>
              <a:buChar char="v"/>
            </a:pPr>
            <a:r>
              <a:rPr lang="en-US" sz="2200" b="1" dirty="0">
                <a:solidFill>
                  <a:srgbClr val="7030A0"/>
                </a:solidFill>
                <a:latin typeface="Tahoma" pitchFamily="34" charset="0"/>
                <a:cs typeface="Tahoma" pitchFamily="34" charset="0"/>
              </a:rPr>
              <a:t>Uses of </a:t>
            </a:r>
            <a:r>
              <a:rPr lang="en-US" sz="2200" b="1" dirty="0" smtClean="0">
                <a:solidFill>
                  <a:srgbClr val="7030A0"/>
                </a:solidFill>
                <a:latin typeface="Tahoma" pitchFamily="34" charset="0"/>
                <a:cs typeface="Tahoma" pitchFamily="34" charset="0"/>
              </a:rPr>
              <a:t>iron.</a:t>
            </a:r>
          </a:p>
          <a:p>
            <a:pPr algn="just">
              <a:lnSpc>
                <a:spcPct val="150000"/>
              </a:lnSpc>
              <a:buFont typeface="Wingdings" panose="05000000000000000000" pitchFamily="2" charset="2"/>
              <a:buChar char="ü"/>
            </a:pPr>
            <a:r>
              <a:rPr lang="en-US" altLang="en-US" sz="2200" dirty="0">
                <a:latin typeface="Times New Roman" panose="02020603050405020304" pitchFamily="18" charset="0"/>
                <a:cs typeface="Times New Roman" panose="02020603050405020304" pitchFamily="18" charset="0"/>
              </a:rPr>
              <a:t>Iron is the most widely used of all the metals, accounting for 95% of worldwide metal production. </a:t>
            </a:r>
          </a:p>
          <a:p>
            <a:pPr algn="just">
              <a:lnSpc>
                <a:spcPct val="150000"/>
              </a:lnSpc>
              <a:buFont typeface="Wingdings" panose="05000000000000000000" pitchFamily="2" charset="2"/>
              <a:buChar char="ü"/>
            </a:pPr>
            <a:r>
              <a:rPr lang="en-US" altLang="en-US" sz="2200" dirty="0">
                <a:latin typeface="Times New Roman" panose="02020603050405020304" pitchFamily="18" charset="0"/>
                <a:cs typeface="Times New Roman" panose="02020603050405020304" pitchFamily="18" charset="0"/>
              </a:rPr>
              <a:t>Its low cost and high strength make it indispensable in engineering applications such as the </a:t>
            </a:r>
            <a:r>
              <a:rPr lang="en-US" altLang="en-US" sz="2200" b="1" dirty="0">
                <a:solidFill>
                  <a:srgbClr val="FF0000"/>
                </a:solidFill>
                <a:latin typeface="Times New Roman" panose="02020603050405020304" pitchFamily="18" charset="0"/>
                <a:cs typeface="Times New Roman" panose="02020603050405020304" pitchFamily="18" charset="0"/>
              </a:rPr>
              <a:t>construction of machinery </a:t>
            </a:r>
            <a:r>
              <a:rPr lang="en-US" altLang="en-US" sz="2200" dirty="0">
                <a:latin typeface="Times New Roman" panose="02020603050405020304" pitchFamily="18" charset="0"/>
                <a:cs typeface="Times New Roman" panose="02020603050405020304" pitchFamily="18" charset="0"/>
              </a:rPr>
              <a:t>and </a:t>
            </a:r>
            <a:r>
              <a:rPr lang="en-US" altLang="en-US" sz="2200" b="1" dirty="0">
                <a:solidFill>
                  <a:srgbClr val="7030A0"/>
                </a:solidFill>
                <a:latin typeface="Times New Roman" panose="02020603050405020304" pitchFamily="18" charset="0"/>
                <a:cs typeface="Times New Roman" panose="02020603050405020304" pitchFamily="18" charset="0"/>
              </a:rPr>
              <a:t>machine tools, </a:t>
            </a:r>
            <a:r>
              <a:rPr lang="en-US" altLang="en-US" sz="2200" b="1" dirty="0">
                <a:solidFill>
                  <a:srgbClr val="00B050"/>
                </a:solidFill>
                <a:latin typeface="Times New Roman" panose="02020603050405020304" pitchFamily="18" charset="0"/>
                <a:cs typeface="Times New Roman" panose="02020603050405020304" pitchFamily="18" charset="0"/>
              </a:rPr>
              <a:t>automobiles</a:t>
            </a:r>
            <a:r>
              <a:rPr lang="en-US" altLang="en-US" sz="2200" dirty="0">
                <a:latin typeface="Times New Roman" panose="02020603050405020304" pitchFamily="18" charset="0"/>
                <a:cs typeface="Times New Roman" panose="02020603050405020304" pitchFamily="18" charset="0"/>
              </a:rPr>
              <a:t>, the hulls of large ships, and </a:t>
            </a:r>
            <a:r>
              <a:rPr lang="en-US" altLang="en-US" sz="2200" dirty="0" smtClean="0">
                <a:latin typeface="Times New Roman" panose="02020603050405020304" pitchFamily="18" charset="0"/>
                <a:cs typeface="Times New Roman" panose="02020603050405020304" pitchFamily="18" charset="0"/>
              </a:rPr>
              <a:t>structural components </a:t>
            </a:r>
            <a:r>
              <a:rPr lang="en-US" altLang="en-US" sz="2200" dirty="0">
                <a:latin typeface="Times New Roman" panose="02020603050405020304" pitchFamily="18" charset="0"/>
                <a:cs typeface="Times New Roman" panose="02020603050405020304" pitchFamily="18" charset="0"/>
              </a:rPr>
              <a:t>for buildings. </a:t>
            </a:r>
          </a:p>
          <a:p>
            <a:pPr algn="just">
              <a:lnSpc>
                <a:spcPct val="150000"/>
              </a:lnSpc>
              <a:buFont typeface="Wingdings" panose="05000000000000000000" pitchFamily="2" charset="2"/>
              <a:buChar char="ü"/>
            </a:pPr>
            <a:endParaRPr lang="en-US" sz="2200" b="1" dirty="0" smtClean="0">
              <a:solidFill>
                <a:srgbClr val="7030A0"/>
              </a:solidFill>
              <a:latin typeface="Tahoma" pitchFamily="34" charset="0"/>
              <a:cs typeface="Tahoma" pitchFamily="34" charset="0"/>
            </a:endParaRPr>
          </a:p>
          <a:p>
            <a:pPr marL="0" indent="0" algn="just">
              <a:lnSpc>
                <a:spcPct val="150000"/>
              </a:lnSpc>
              <a:buNone/>
            </a:pPr>
            <a:r>
              <a:rPr lang="en-US" sz="2200" b="1" dirty="0">
                <a:solidFill>
                  <a:srgbClr val="7030A0"/>
                </a:solidFill>
                <a:latin typeface="Tahoma" pitchFamily="34" charset="0"/>
                <a:cs typeface="Tahoma" pitchFamily="34" charset="0"/>
              </a:rPr>
              <a:t/>
            </a:r>
            <a:br>
              <a:rPr lang="en-US" sz="2200" b="1" dirty="0">
                <a:solidFill>
                  <a:srgbClr val="7030A0"/>
                </a:solidFill>
                <a:latin typeface="Tahoma" pitchFamily="34" charset="0"/>
                <a:cs typeface="Tahoma" pitchFamily="34" charset="0"/>
              </a:rPr>
            </a:br>
            <a:endParaRPr lang="en-US" altLang="en-US" sz="2200" dirty="0">
              <a:latin typeface="Times New Roman" panose="02020603050405020304" pitchFamily="18" charset="0"/>
              <a:cs typeface="Times New Roman" panose="02020603050405020304" pitchFamily="18" charset="0"/>
            </a:endParaRPr>
          </a:p>
          <a:p>
            <a:pPr marL="0" indent="0">
              <a:buNone/>
            </a:pPr>
            <a:endParaRPr lang="en-US" sz="2200" dirty="0"/>
          </a:p>
        </p:txBody>
      </p:sp>
    </p:spTree>
    <p:extLst>
      <p:ext uri="{BB962C8B-B14F-4D97-AF65-F5344CB8AC3E}">
        <p14:creationId xmlns="" xmlns:p14="http://schemas.microsoft.com/office/powerpoint/2010/main" val="34441413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325" y="128337"/>
            <a:ext cx="8540496" cy="557463"/>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121</a:t>
            </a:fld>
            <a:endParaRPr lang="en-US"/>
          </a:p>
        </p:txBody>
      </p:sp>
      <p:sp>
        <p:nvSpPr>
          <p:cNvPr id="4" name="Content Placeholder 3"/>
          <p:cNvSpPr>
            <a:spLocks noGrp="1"/>
          </p:cNvSpPr>
          <p:nvPr>
            <p:ph sz="quarter" idx="1"/>
          </p:nvPr>
        </p:nvSpPr>
        <p:spPr>
          <a:xfrm>
            <a:off x="154324" y="685800"/>
            <a:ext cx="8837275" cy="5981700"/>
          </a:xfrm>
        </p:spPr>
        <p:txBody>
          <a:bodyPr>
            <a:normAutofit/>
          </a:bodyPr>
          <a:lstStyle/>
          <a:p>
            <a:pPr>
              <a:buFont typeface="Wingdings" panose="05000000000000000000" pitchFamily="2" charset="2"/>
              <a:buChar char="v"/>
            </a:pPr>
            <a:r>
              <a:rPr lang="en-US" altLang="en-US" sz="2400" dirty="0">
                <a:latin typeface="Times New Roman" panose="02020603050405020304" pitchFamily="18" charset="0"/>
                <a:cs typeface="Times New Roman" panose="02020603050405020304" pitchFamily="18" charset="0"/>
              </a:rPr>
              <a:t>Some of the forms in which iron is produced commercially include</a:t>
            </a:r>
            <a:r>
              <a:rPr lang="en-US" altLang="en-US" sz="2400" dirty="0" smtClean="0">
                <a:latin typeface="Times New Roman" panose="02020603050405020304" pitchFamily="18" charset="0"/>
                <a:cs typeface="Times New Roman" panose="02020603050405020304" pitchFamily="18" charset="0"/>
              </a:rPr>
              <a:t>:</a:t>
            </a:r>
          </a:p>
          <a:p>
            <a:pPr algn="just">
              <a:lnSpc>
                <a:spcPct val="150000"/>
              </a:lnSpc>
              <a:buFont typeface="Wingdings" panose="05000000000000000000" pitchFamily="2" charset="2"/>
              <a:buChar char="§"/>
            </a:pPr>
            <a:r>
              <a:rPr lang="en-US" altLang="en-US" sz="2400" b="1" dirty="0">
                <a:solidFill>
                  <a:srgbClr val="7030A0"/>
                </a:solidFill>
                <a:latin typeface="Times New Roman" panose="02020603050405020304" pitchFamily="18" charset="0"/>
                <a:cs typeface="Times New Roman" panose="02020603050405020304" pitchFamily="18" charset="0"/>
              </a:rPr>
              <a:t>Pig iron</a:t>
            </a:r>
            <a:r>
              <a:rPr lang="en-US" altLang="en-US" sz="2400" dirty="0">
                <a:solidFill>
                  <a:srgbClr val="7030A0"/>
                </a:solidFill>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has 3.5-4.5 % carbon and contains varying amounts contaminants such as sulfur, silicon and phosphorus.</a:t>
            </a:r>
          </a:p>
          <a:p>
            <a:pPr algn="just">
              <a:lnSpc>
                <a:spcPct val="150000"/>
              </a:lnSpc>
              <a:buFont typeface="Wingdings" panose="05000000000000000000" pitchFamily="2" charset="2"/>
              <a:buChar char="§"/>
            </a:pPr>
            <a:r>
              <a:rPr lang="en-US" altLang="en-US" sz="2400" b="1" dirty="0">
                <a:solidFill>
                  <a:srgbClr val="7030A0"/>
                </a:solidFill>
                <a:latin typeface="Times New Roman" panose="02020603050405020304" pitchFamily="18" charset="0"/>
                <a:cs typeface="Times New Roman" panose="02020603050405020304" pitchFamily="18" charset="0"/>
              </a:rPr>
              <a:t>Cast iron</a:t>
            </a:r>
            <a:r>
              <a:rPr lang="en-US" altLang="en-US" sz="2400" dirty="0">
                <a:solidFill>
                  <a:srgbClr val="7030A0"/>
                </a:solidFill>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contains 2-4% carbon, 1-6% silicon, and small amounts of manganese</a:t>
            </a:r>
          </a:p>
          <a:p>
            <a:pPr algn="just">
              <a:lnSpc>
                <a:spcPct val="150000"/>
              </a:lnSpc>
              <a:buFont typeface="Wingdings" panose="05000000000000000000" pitchFamily="2" charset="2"/>
              <a:buChar char="§"/>
            </a:pPr>
            <a:r>
              <a:rPr lang="en-US" altLang="en-US" sz="2400" b="1" dirty="0">
                <a:solidFill>
                  <a:srgbClr val="7030A0"/>
                </a:solidFill>
                <a:latin typeface="Times New Roman" panose="02020603050405020304" pitchFamily="18" charset="0"/>
                <a:cs typeface="Times New Roman" panose="02020603050405020304" pitchFamily="18" charset="0"/>
              </a:rPr>
              <a:t>Wrought iron </a:t>
            </a:r>
            <a:r>
              <a:rPr lang="en-US" altLang="en-US" sz="2400" dirty="0">
                <a:latin typeface="Times New Roman" panose="02020603050405020304" pitchFamily="18" charset="0"/>
                <a:cs typeface="Times New Roman" panose="02020603050405020304" pitchFamily="18" charset="0"/>
              </a:rPr>
              <a:t>contains less than 0.25% carbon. </a:t>
            </a:r>
          </a:p>
          <a:p>
            <a:pPr algn="just">
              <a:lnSpc>
                <a:spcPct val="150000"/>
              </a:lnSpc>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It is a tough, malleable product, but not as fusible as pig iron. Wrought iron is more corrosion resistant than steel</a:t>
            </a:r>
          </a:p>
          <a:p>
            <a:pPr algn="just">
              <a:lnSpc>
                <a:spcPct val="150000"/>
              </a:lnSpc>
              <a:buFont typeface="Wingdings" panose="05000000000000000000" pitchFamily="2" charset="2"/>
              <a:buChar char="§"/>
            </a:pPr>
            <a:r>
              <a:rPr lang="en-US" altLang="en-US" sz="2400" b="1" dirty="0">
                <a:solidFill>
                  <a:srgbClr val="7030A0"/>
                </a:solidFill>
                <a:latin typeface="Times New Roman" panose="02020603050405020304" pitchFamily="18" charset="0"/>
                <a:cs typeface="Times New Roman" panose="02020603050405020304" pitchFamily="18" charset="0"/>
              </a:rPr>
              <a:t>Carbon steel </a:t>
            </a:r>
            <a:r>
              <a:rPr lang="en-US" altLang="en-US" sz="2400" dirty="0">
                <a:latin typeface="Times New Roman" panose="02020603050405020304" pitchFamily="18" charset="0"/>
                <a:cs typeface="Times New Roman" panose="02020603050405020304" pitchFamily="18" charset="0"/>
              </a:rPr>
              <a:t>contains 2.0% carbon or less, with small amounts of manganese, sulfur, phosphorus, and silicon</a:t>
            </a:r>
          </a:p>
          <a:p>
            <a:pPr>
              <a:buFont typeface="Wingdings" panose="05000000000000000000" pitchFamily="2" charset="2"/>
              <a:buChar char="v"/>
            </a:pPr>
            <a:endParaRPr lang="en-US" alt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3939479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76201"/>
            <a:ext cx="8769096" cy="605588"/>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122</a:t>
            </a:fld>
            <a:endParaRPr lang="en-US"/>
          </a:p>
        </p:txBody>
      </p:sp>
      <p:sp>
        <p:nvSpPr>
          <p:cNvPr id="4" name="Content Placeholder 3"/>
          <p:cNvSpPr>
            <a:spLocks noGrp="1"/>
          </p:cNvSpPr>
          <p:nvPr>
            <p:ph sz="quarter" idx="1"/>
          </p:nvPr>
        </p:nvSpPr>
        <p:spPr>
          <a:xfrm>
            <a:off x="112295" y="516355"/>
            <a:ext cx="8955505" cy="6151145"/>
          </a:xfrm>
        </p:spPr>
        <p:txBody>
          <a:bodyPr>
            <a:normAutofit/>
          </a:bodyPr>
          <a:lstStyle/>
          <a:p>
            <a:pPr algn="just">
              <a:lnSpc>
                <a:spcPct val="150000"/>
              </a:lnSpc>
              <a:buFont typeface="Wingdings" panose="05000000000000000000" pitchFamily="2" charset="2"/>
              <a:buChar char="§"/>
            </a:pPr>
            <a:r>
              <a:rPr lang="en-US" altLang="en-US" sz="2400" b="1" dirty="0">
                <a:solidFill>
                  <a:srgbClr val="7030A0"/>
                </a:solidFill>
                <a:latin typeface="Times New Roman" panose="02020603050405020304" pitchFamily="18" charset="0"/>
                <a:cs typeface="Times New Roman" panose="02020603050405020304" pitchFamily="18" charset="0"/>
              </a:rPr>
              <a:t>Alloy steel </a:t>
            </a:r>
            <a:r>
              <a:rPr lang="en-US" altLang="en-US" sz="2400" dirty="0">
                <a:latin typeface="Times New Roman" panose="02020603050405020304" pitchFamily="18" charset="0"/>
                <a:cs typeface="Times New Roman" panose="02020603050405020304" pitchFamily="18" charset="0"/>
              </a:rPr>
              <a:t>contain varying amounts of carbon as well as other metals, such as chromium, vanadium, molybdenum, nickel, tungsten, etc.</a:t>
            </a:r>
          </a:p>
          <a:p>
            <a:pPr algn="just">
              <a:lnSpc>
                <a:spcPct val="150000"/>
              </a:lnSpc>
            </a:pPr>
            <a:r>
              <a:rPr lang="en-US" altLang="en-US" sz="2400" dirty="0">
                <a:latin typeface="Times New Roman" panose="02020603050405020304" pitchFamily="18" charset="0"/>
                <a:cs typeface="Times New Roman" panose="02020603050405020304" pitchFamily="18" charset="0"/>
              </a:rPr>
              <a:t>The main disadvantage of iron and steel is that pure iron, and most of its alloys, suffer badly from rust if not protected in some way. </a:t>
            </a:r>
          </a:p>
          <a:p>
            <a:pPr algn="just">
              <a:lnSpc>
                <a:spcPct val="150000"/>
              </a:lnSpc>
            </a:pPr>
            <a:r>
              <a:rPr lang="en-US" altLang="en-US" sz="2400" dirty="0">
                <a:latin typeface="Times New Roman" panose="02020603050405020304" pitchFamily="18" charset="0"/>
                <a:cs typeface="Times New Roman" panose="02020603050405020304" pitchFamily="18" charset="0"/>
              </a:rPr>
              <a:t>Painting, </a:t>
            </a:r>
            <a:r>
              <a:rPr lang="en-US" altLang="en-US" sz="2400" dirty="0" smtClean="0">
                <a:latin typeface="Times New Roman" panose="02020603050405020304" pitchFamily="18" charset="0"/>
                <a:cs typeface="Times New Roman" panose="02020603050405020304" pitchFamily="18" charset="0"/>
              </a:rPr>
              <a:t>galvanization, passivation, </a:t>
            </a:r>
            <a:r>
              <a:rPr lang="en-US" altLang="en-US" sz="2400" dirty="0">
                <a:latin typeface="Times New Roman" panose="02020603050405020304" pitchFamily="18" charset="0"/>
                <a:cs typeface="Times New Roman" panose="02020603050405020304" pitchFamily="18" charset="0"/>
              </a:rPr>
              <a:t>platic coating and bluing techniques used to protect from rust by excluding and oxygen or by sacrificial protection.</a:t>
            </a:r>
          </a:p>
          <a:p>
            <a:pPr marL="0" indent="0">
              <a:lnSpc>
                <a:spcPct val="150000"/>
              </a:lnSpc>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2222541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76200"/>
            <a:ext cx="8769096" cy="609600"/>
          </a:xfrm>
        </p:spPr>
        <p:txBody>
          <a:bodyPr>
            <a:normAutofit/>
          </a:bodyPr>
          <a:lstStyle/>
          <a:p>
            <a:r>
              <a:rPr lang="en-US" altLang="en-US" sz="2800" b="1" dirty="0">
                <a:solidFill>
                  <a:srgbClr val="7030A0"/>
                </a:solidFill>
                <a:latin typeface="Tahoma" panose="020B0604030504040204" pitchFamily="34" charset="0"/>
                <a:cs typeface="Tahoma" panose="020B0604030504040204" pitchFamily="34" charset="0"/>
              </a:rPr>
              <a:t>Occurrence, use and manufacturing of Copper</a:t>
            </a:r>
            <a:endParaRPr lang="en-US" sz="2800"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123</a:t>
            </a:fld>
            <a:endParaRPr lang="en-US"/>
          </a:p>
        </p:txBody>
      </p:sp>
      <p:sp>
        <p:nvSpPr>
          <p:cNvPr id="4" name="Content Placeholder 3"/>
          <p:cNvSpPr>
            <a:spLocks noGrp="1"/>
          </p:cNvSpPr>
          <p:nvPr>
            <p:ph sz="quarter" idx="1"/>
          </p:nvPr>
        </p:nvSpPr>
        <p:spPr>
          <a:xfrm>
            <a:off x="146304" y="685800"/>
            <a:ext cx="8924464" cy="6051884"/>
          </a:xfrm>
        </p:spPr>
        <p:txBody>
          <a:bodyPr>
            <a:normAutofit/>
          </a:bodyPr>
          <a:lstStyle/>
          <a:p>
            <a:pPr algn="just">
              <a:lnSpc>
                <a:spcPct val="150000"/>
              </a:lnSpc>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Copper is moderately abundant and is the twenty-fifth most abundant element in the earth’s crust. </a:t>
            </a:r>
          </a:p>
          <a:p>
            <a:pPr algn="just">
              <a:lnSpc>
                <a:spcPct val="150000"/>
              </a:lnSpc>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It occurs to the extent of 68ppm by weight. Silver and gold are quite rare. </a:t>
            </a:r>
          </a:p>
          <a:p>
            <a:pPr algn="just">
              <a:lnSpc>
                <a:spcPct val="150000"/>
              </a:lnSpc>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Copper pieces of metal have been found in the earth, but this source is largely exhausted</a:t>
            </a:r>
            <a:r>
              <a:rPr lang="en-US" altLang="en-US" sz="2400" dirty="0" smtClean="0">
                <a:latin typeface="Times New Roman" panose="02020603050405020304" pitchFamily="18" charset="0"/>
                <a:cs typeface="Times New Roman" panose="02020603050405020304" pitchFamily="18" charset="0"/>
              </a:rPr>
              <a:t>.</a:t>
            </a:r>
          </a:p>
          <a:p>
            <a:pPr algn="just">
              <a:lnSpc>
                <a:spcPct val="150000"/>
              </a:lnSpc>
              <a:buFont typeface="Wingdings" panose="05000000000000000000" pitchFamily="2" charset="2"/>
              <a:buChar char="v"/>
            </a:pPr>
            <a:r>
              <a:rPr lang="en-US" altLang="en-US" sz="2400" b="1" dirty="0">
                <a:solidFill>
                  <a:srgbClr val="7030A0"/>
                </a:solidFill>
                <a:latin typeface="Tahoma" panose="020B0604030504040204" pitchFamily="34" charset="0"/>
                <a:cs typeface="Tahoma" panose="020B0604030504040204" pitchFamily="34" charset="0"/>
              </a:rPr>
              <a:t>The most common ore is </a:t>
            </a:r>
            <a:r>
              <a:rPr lang="en-US" altLang="en-US" sz="2400" b="1" dirty="0" err="1">
                <a:solidFill>
                  <a:srgbClr val="7030A0"/>
                </a:solidFill>
                <a:latin typeface="Tahoma" panose="020B0604030504040204" pitchFamily="34" charset="0"/>
                <a:cs typeface="Tahoma" panose="020B0604030504040204" pitchFamily="34" charset="0"/>
              </a:rPr>
              <a:t>chalcopyrites</a:t>
            </a:r>
            <a:r>
              <a:rPr lang="en-US" altLang="en-US" sz="2400" b="1" dirty="0">
                <a:solidFill>
                  <a:srgbClr val="7030A0"/>
                </a:solidFill>
                <a:latin typeface="Tahoma" panose="020B0604030504040204" pitchFamily="34" charset="0"/>
                <a:cs typeface="Tahoma" panose="020B0604030504040204" pitchFamily="34" charset="0"/>
              </a:rPr>
              <a:t> CuFeS</a:t>
            </a:r>
            <a:r>
              <a:rPr lang="en-US" altLang="en-US" sz="2400" b="1" baseline="-25000" dirty="0">
                <a:solidFill>
                  <a:srgbClr val="7030A0"/>
                </a:solidFill>
                <a:latin typeface="Tahoma" panose="020B0604030504040204" pitchFamily="34" charset="0"/>
                <a:cs typeface="Tahoma" panose="020B0604030504040204" pitchFamily="34" charset="0"/>
              </a:rPr>
              <a:t>2</a:t>
            </a:r>
            <a:r>
              <a:rPr lang="en-US" altLang="en-US" sz="2400" b="1" dirty="0">
                <a:solidFill>
                  <a:srgbClr val="7030A0"/>
                </a:solidFill>
                <a:latin typeface="Tahoma" panose="020B0604030504040204" pitchFamily="34" charset="0"/>
                <a:cs typeface="Tahoma" panose="020B0604030504040204" pitchFamily="34" charset="0"/>
              </a:rPr>
              <a:t>. </a:t>
            </a:r>
          </a:p>
          <a:p>
            <a:pPr algn="just">
              <a:lnSpc>
                <a:spcPct val="150000"/>
              </a:lnSpc>
              <a:buFont typeface="Wingdings" panose="05000000000000000000" pitchFamily="2" charset="2"/>
              <a:buChar char="§"/>
            </a:pPr>
            <a:r>
              <a:rPr lang="en-US" altLang="en-US" sz="2400" dirty="0">
                <a:latin typeface="Tahoma" panose="020B0604030504040204" pitchFamily="34" charset="0"/>
                <a:cs typeface="Tahoma" panose="020B0604030504040204" pitchFamily="34" charset="0"/>
              </a:rPr>
              <a:t>This has a metallic luster and is similar in appearance to pyrites FeS</a:t>
            </a:r>
            <a:r>
              <a:rPr lang="en-US" altLang="en-US" sz="2400" baseline="-25000" dirty="0">
                <a:latin typeface="Tahoma" panose="020B0604030504040204" pitchFamily="34" charset="0"/>
                <a:cs typeface="Tahoma" panose="020B0604030504040204" pitchFamily="34" charset="0"/>
              </a:rPr>
              <a:t>2</a:t>
            </a:r>
            <a:r>
              <a:rPr lang="en-US" altLang="en-US" sz="2400" dirty="0">
                <a:latin typeface="Tahoma" panose="020B0604030504040204" pitchFamily="34" charset="0"/>
                <a:cs typeface="Tahoma" panose="020B0604030504040204" pitchFamily="34" charset="0"/>
              </a:rPr>
              <a:t>(fool’s gold) but is </a:t>
            </a:r>
            <a:r>
              <a:rPr lang="en-US" altLang="en-US" sz="2400" b="1" dirty="0">
                <a:solidFill>
                  <a:srgbClr val="00B050"/>
                </a:solidFill>
                <a:latin typeface="Tahoma" panose="020B0604030504040204" pitchFamily="34" charset="0"/>
                <a:cs typeface="Tahoma" panose="020B0604030504040204" pitchFamily="34" charset="0"/>
              </a:rPr>
              <a:t>more copper colored</a:t>
            </a:r>
            <a:endParaRPr lang="en-US" altLang="en-US" sz="2400" b="1" dirty="0">
              <a:solidFill>
                <a:srgbClr val="00B050"/>
              </a:solidFill>
              <a:latin typeface="Times New Roman" panose="02020603050405020304" pitchFamily="18" charset="0"/>
              <a:cs typeface="Times New Roman" panose="02020603050405020304" pitchFamily="18" charset="0"/>
            </a:endParaRPr>
          </a:p>
          <a:p>
            <a:pPr marL="0" indent="0" algn="just">
              <a:lnSpc>
                <a:spcPct val="150000"/>
              </a:lnSpc>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86864519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0"/>
            <a:ext cx="8540496" cy="669758"/>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124</a:t>
            </a:fld>
            <a:endParaRPr lang="en-US"/>
          </a:p>
        </p:txBody>
      </p:sp>
      <p:sp>
        <p:nvSpPr>
          <p:cNvPr id="4" name="Content Placeholder 3"/>
          <p:cNvSpPr>
            <a:spLocks noGrp="1"/>
          </p:cNvSpPr>
          <p:nvPr>
            <p:ph sz="quarter" idx="1"/>
          </p:nvPr>
        </p:nvSpPr>
        <p:spPr>
          <a:xfrm>
            <a:off x="146304" y="669758"/>
            <a:ext cx="8941549" cy="5997742"/>
          </a:xfrm>
        </p:spPr>
        <p:txBody>
          <a:bodyPr>
            <a:normAutofit fontScale="92500" lnSpcReduction="10000"/>
          </a:bodyPr>
          <a:lstStyle/>
          <a:p>
            <a:pPr algn="just">
              <a:buFont typeface="Wingdings" panose="05000000000000000000" pitchFamily="2" charset="2"/>
              <a:buChar char="v"/>
            </a:pPr>
            <a:r>
              <a:rPr lang="en-US" altLang="en-US" sz="2400" b="1" dirty="0">
                <a:solidFill>
                  <a:srgbClr val="7030A0"/>
                </a:solidFill>
                <a:latin typeface="Times New Roman" panose="02020603050405020304" pitchFamily="18" charset="0"/>
                <a:cs typeface="Times New Roman" panose="02020603050405020304" pitchFamily="18" charset="0"/>
              </a:rPr>
              <a:t>Other ores include:</a:t>
            </a:r>
          </a:p>
          <a:p>
            <a:pPr algn="just">
              <a:lnSpc>
                <a:spcPct val="150000"/>
              </a:lnSpc>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 Cu</a:t>
            </a:r>
            <a:r>
              <a:rPr lang="en-US" altLang="en-US" baseline="-25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S( called copper glance or chalcocite; </a:t>
            </a:r>
            <a:r>
              <a:rPr lang="en-US" altLang="en-US" dirty="0" err="1">
                <a:latin typeface="Times New Roman" panose="02020603050405020304" pitchFamily="18" charset="0"/>
                <a:cs typeface="Times New Roman" panose="02020603050405020304" pitchFamily="18" charset="0"/>
              </a:rPr>
              <a:t>darkgrey</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coloured</a:t>
            </a:r>
            <a:r>
              <a:rPr lang="en-US" altLang="en-US" dirty="0">
                <a:latin typeface="Times New Roman" panose="02020603050405020304" pitchFamily="18" charset="0"/>
                <a:cs typeface="Times New Roman" panose="02020603050405020304" pitchFamily="18" charset="0"/>
              </a:rPr>
              <a:t>),</a:t>
            </a:r>
          </a:p>
          <a:p>
            <a:pPr algn="just">
              <a:lnSpc>
                <a:spcPct val="150000"/>
              </a:lnSpc>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 basic copper carbonate CuCO</a:t>
            </a:r>
            <a:r>
              <a:rPr lang="en-US" altLang="en-US" baseline="-25000" dirty="0">
                <a:latin typeface="Times New Roman" panose="02020603050405020304" pitchFamily="18" charset="0"/>
                <a:cs typeface="Times New Roman" panose="02020603050405020304" pitchFamily="18" charset="0"/>
              </a:rPr>
              <a:t>3</a:t>
            </a:r>
            <a:r>
              <a:rPr lang="en-US" altLang="en-US" dirty="0">
                <a:latin typeface="Times New Roman" panose="02020603050405020304" pitchFamily="18" charset="0"/>
                <a:cs typeface="Times New Roman" panose="02020603050405020304" pitchFamily="18" charset="0"/>
              </a:rPr>
              <a:t>.Cu(OH)</a:t>
            </a:r>
            <a:r>
              <a:rPr lang="en-US" altLang="en-US" baseline="-25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 ( which is called malachite and is green), </a:t>
            </a:r>
          </a:p>
          <a:p>
            <a:pPr algn="just">
              <a:lnSpc>
                <a:spcPct val="150000"/>
              </a:lnSpc>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Copper(I) oxide Cu</a:t>
            </a:r>
            <a:r>
              <a:rPr lang="en-US" altLang="en-US" baseline="-25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O(which is called cuprite and is ruby red </a:t>
            </a:r>
            <a:r>
              <a:rPr lang="en-US" altLang="en-US" dirty="0" err="1">
                <a:latin typeface="Times New Roman" panose="02020603050405020304" pitchFamily="18" charset="0"/>
                <a:cs typeface="Times New Roman" panose="02020603050405020304" pitchFamily="18" charset="0"/>
              </a:rPr>
              <a:t>coloured</a:t>
            </a:r>
            <a:r>
              <a:rPr lang="en-US" altLang="en-US" dirty="0">
                <a:latin typeface="Times New Roman" panose="02020603050405020304" pitchFamily="18" charset="0"/>
                <a:cs typeface="Times New Roman" panose="02020603050405020304" pitchFamily="18" charset="0"/>
              </a:rPr>
              <a:t>) and</a:t>
            </a:r>
          </a:p>
          <a:p>
            <a:pPr algn="just">
              <a:lnSpc>
                <a:spcPct val="150000"/>
              </a:lnSpc>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 Cu</a:t>
            </a:r>
            <a:r>
              <a:rPr lang="en-US" altLang="en-US" baseline="-25000" dirty="0">
                <a:latin typeface="Times New Roman" panose="02020603050405020304" pitchFamily="18" charset="0"/>
                <a:cs typeface="Times New Roman" panose="02020603050405020304" pitchFamily="18" charset="0"/>
              </a:rPr>
              <a:t>5</a:t>
            </a:r>
            <a:r>
              <a:rPr lang="en-US" altLang="en-US" dirty="0">
                <a:latin typeface="Times New Roman" panose="02020603050405020304" pitchFamily="18" charset="0"/>
                <a:cs typeface="Times New Roman" panose="02020603050405020304" pitchFamily="18" charset="0"/>
              </a:rPr>
              <a:t>FeS</a:t>
            </a:r>
            <a:r>
              <a:rPr lang="en-US" altLang="en-US" baseline="-25000" dirty="0">
                <a:latin typeface="Times New Roman" panose="02020603050405020304" pitchFamily="18" charset="0"/>
                <a:cs typeface="Times New Roman" panose="02020603050405020304" pitchFamily="18" charset="0"/>
              </a:rPr>
              <a:t>4</a:t>
            </a:r>
            <a:r>
              <a:rPr lang="en-US" altLang="en-US" dirty="0">
                <a:latin typeface="Times New Roman" panose="02020603050405020304" pitchFamily="18" charset="0"/>
                <a:cs typeface="Times New Roman" panose="02020603050405020304" pitchFamily="18" charset="0"/>
              </a:rPr>
              <a:t>( called </a:t>
            </a:r>
            <a:r>
              <a:rPr lang="en-US" altLang="en-US" dirty="0" err="1">
                <a:latin typeface="Times New Roman" panose="02020603050405020304" pitchFamily="18" charset="0"/>
                <a:cs typeface="Times New Roman" panose="02020603050405020304" pitchFamily="18" charset="0"/>
              </a:rPr>
              <a:t>bornite</a:t>
            </a:r>
            <a:r>
              <a:rPr lang="en-US" altLang="en-US" dirty="0">
                <a:latin typeface="Times New Roman" panose="02020603050405020304" pitchFamily="18" charset="0"/>
                <a:cs typeface="Times New Roman" panose="02020603050405020304" pitchFamily="18" charset="0"/>
              </a:rPr>
              <a:t> or ‘peacock ore’ because it has a mixture of iridescent </a:t>
            </a:r>
            <a:r>
              <a:rPr lang="en-US" altLang="en-US" dirty="0" err="1">
                <a:latin typeface="Times New Roman" panose="02020603050405020304" pitchFamily="18" charset="0"/>
                <a:cs typeface="Times New Roman" panose="02020603050405020304" pitchFamily="18" charset="0"/>
              </a:rPr>
              <a:t>colours</a:t>
            </a:r>
            <a:r>
              <a:rPr lang="en-US" altLang="en-US" dirty="0">
                <a:latin typeface="Times New Roman" panose="02020603050405020304" pitchFamily="18" charset="0"/>
                <a:cs typeface="Times New Roman" panose="02020603050405020304" pitchFamily="18" charset="0"/>
              </a:rPr>
              <a:t> like a peacock’s feathers(blue, red, brown and purple)).</a:t>
            </a:r>
          </a:p>
          <a:p>
            <a:pPr algn="just">
              <a:lnSpc>
                <a:spcPct val="150000"/>
              </a:lnSpc>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Turquoise CuAl</a:t>
            </a:r>
            <a:r>
              <a:rPr lang="en-US" altLang="en-US" baseline="-25000" dirty="0">
                <a:latin typeface="Times New Roman" panose="02020603050405020304" pitchFamily="18" charset="0"/>
                <a:cs typeface="Times New Roman" panose="02020603050405020304" pitchFamily="18" charset="0"/>
              </a:rPr>
              <a:t>6</a:t>
            </a:r>
            <a:r>
              <a:rPr lang="en-US" altLang="en-US" dirty="0">
                <a:latin typeface="Times New Roman" panose="02020603050405020304" pitchFamily="18" charset="0"/>
                <a:cs typeface="Times New Roman" panose="02020603050405020304" pitchFamily="18" charset="0"/>
              </a:rPr>
              <a:t>(PO</a:t>
            </a:r>
            <a:r>
              <a:rPr lang="en-US" altLang="en-US" baseline="-25000" dirty="0">
                <a:latin typeface="Times New Roman" panose="02020603050405020304" pitchFamily="18" charset="0"/>
                <a:cs typeface="Times New Roman" panose="02020603050405020304" pitchFamily="18" charset="0"/>
              </a:rPr>
              <a:t>4</a:t>
            </a:r>
            <a:r>
              <a:rPr lang="en-US" altLang="en-US" dirty="0">
                <a:latin typeface="Times New Roman" panose="02020603050405020304" pitchFamily="18" charset="0"/>
                <a:cs typeface="Times New Roman" panose="02020603050405020304" pitchFamily="18" charset="0"/>
              </a:rPr>
              <a:t>)</a:t>
            </a:r>
            <a:r>
              <a:rPr lang="en-US" altLang="en-US" baseline="-25000" dirty="0">
                <a:latin typeface="Times New Roman" panose="02020603050405020304" pitchFamily="18" charset="0"/>
                <a:cs typeface="Times New Roman" panose="02020603050405020304" pitchFamily="18" charset="0"/>
              </a:rPr>
              <a:t>4</a:t>
            </a:r>
            <a:r>
              <a:rPr lang="en-US" altLang="en-US" dirty="0">
                <a:latin typeface="Times New Roman" panose="02020603050405020304" pitchFamily="18" charset="0"/>
                <a:cs typeface="Times New Roman" panose="02020603050405020304" pitchFamily="18" charset="0"/>
              </a:rPr>
              <a:t>(OH)</a:t>
            </a:r>
            <a:r>
              <a:rPr lang="en-US" altLang="en-US" baseline="-25000" dirty="0">
                <a:latin typeface="Times New Roman" panose="02020603050405020304" pitchFamily="18" charset="0"/>
                <a:cs typeface="Times New Roman" panose="02020603050405020304" pitchFamily="18" charset="0"/>
              </a:rPr>
              <a:t>8</a:t>
            </a:r>
            <a:r>
              <a:rPr lang="en-US" altLang="en-US" dirty="0">
                <a:latin typeface="Times New Roman" panose="02020603050405020304" pitchFamily="18" charset="0"/>
                <a:cs typeface="Times New Roman" panose="02020603050405020304" pitchFamily="18" charset="0"/>
              </a:rPr>
              <a:t>.4H</a:t>
            </a:r>
            <a:r>
              <a:rPr lang="en-US" altLang="en-US" baseline="-25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O is a popular gemstone because of its blue </a:t>
            </a:r>
            <a:r>
              <a:rPr lang="en-US" altLang="en-US" dirty="0" err="1">
                <a:latin typeface="Times New Roman" panose="02020603050405020304" pitchFamily="18" charset="0"/>
                <a:cs typeface="Times New Roman" panose="02020603050405020304" pitchFamily="18" charset="0"/>
              </a:rPr>
              <a:t>colour</a:t>
            </a:r>
            <a:r>
              <a:rPr lang="en-US" altLang="en-US" dirty="0">
                <a:latin typeface="Times New Roman" panose="02020603050405020304" pitchFamily="18" charset="0"/>
                <a:cs typeface="Times New Roman" panose="02020603050405020304" pitchFamily="18" charset="0"/>
              </a:rPr>
              <a:t> and delicate veining.</a:t>
            </a:r>
          </a:p>
          <a:p>
            <a:pPr marL="0" indent="0">
              <a:lnSpc>
                <a:spcPct val="150000"/>
              </a:lnSpc>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4612571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152400"/>
            <a:ext cx="8540496" cy="6096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125</a:t>
            </a:fld>
            <a:endParaRPr lang="en-US"/>
          </a:p>
        </p:txBody>
      </p:sp>
      <p:sp>
        <p:nvSpPr>
          <p:cNvPr id="4" name="Content Placeholder 3"/>
          <p:cNvSpPr>
            <a:spLocks noGrp="1"/>
          </p:cNvSpPr>
          <p:nvPr>
            <p:ph sz="quarter" idx="1"/>
          </p:nvPr>
        </p:nvSpPr>
        <p:spPr>
          <a:xfrm>
            <a:off x="146304" y="590550"/>
            <a:ext cx="8997696" cy="6076950"/>
          </a:xfrm>
        </p:spPr>
        <p:txBody>
          <a:bodyPr>
            <a:noAutofit/>
          </a:bodyPr>
          <a:lstStyle/>
          <a:p>
            <a:pPr>
              <a:lnSpc>
                <a:spcPct val="17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Copper is principally extracted from </a:t>
            </a:r>
            <a:r>
              <a:rPr lang="en-US" sz="2400" b="1" dirty="0">
                <a:solidFill>
                  <a:srgbClr val="00B050"/>
                </a:solidFill>
                <a:latin typeface="Times New Roman" panose="02020603050405020304" pitchFamily="18" charset="0"/>
                <a:cs typeface="Times New Roman" panose="02020603050405020304" pitchFamily="18" charset="0"/>
              </a:rPr>
              <a:t>chalcopyrite </a:t>
            </a:r>
            <a:endParaRPr lang="en-US" sz="2400" b="1" dirty="0" smtClean="0">
              <a:solidFill>
                <a:srgbClr val="00B050"/>
              </a:solidFill>
              <a:latin typeface="Times New Roman" panose="02020603050405020304" pitchFamily="18" charset="0"/>
              <a:cs typeface="Times New Roman" panose="02020603050405020304" pitchFamily="18" charset="0"/>
            </a:endParaRPr>
          </a:p>
          <a:p>
            <a:pPr>
              <a:lnSpc>
                <a:spcPct val="17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concentrated ore is then roasted with a limited supply of </a:t>
            </a:r>
            <a:r>
              <a:rPr lang="en-US" sz="2400" dirty="0" smtClean="0">
                <a:latin typeface="Times New Roman" panose="02020603050405020304" pitchFamily="18" charset="0"/>
                <a:cs typeface="Times New Roman" panose="02020603050405020304" pitchFamily="18" charset="0"/>
              </a:rPr>
              <a:t>air (</a:t>
            </a:r>
            <a:r>
              <a:rPr lang="en-US" sz="2400" i="1" dirty="0" smtClean="0">
                <a:latin typeface="Times New Roman" panose="02020603050405020304" pitchFamily="18" charset="0"/>
                <a:cs typeface="Times New Roman" panose="02020603050405020304" pitchFamily="18" charset="0"/>
              </a:rPr>
              <a:t>oxygen</a:t>
            </a:r>
            <a:r>
              <a:rPr lang="en-US" sz="2400" dirty="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a:p>
            <a:pPr>
              <a:lnSpc>
                <a:spcPct val="170000"/>
              </a:lnSpc>
              <a:buFont typeface="Wingdings" panose="05000000000000000000" pitchFamily="2" charset="2"/>
              <a:buChar char="§"/>
            </a:pPr>
            <a:r>
              <a:rPr lang="en-US" altLang="en-US" sz="2400" b="1" dirty="0">
                <a:solidFill>
                  <a:srgbClr val="7030A0"/>
                </a:solidFill>
                <a:latin typeface="Times New Roman" panose="02020603050405020304" pitchFamily="18" charset="0"/>
                <a:cs typeface="Times New Roman" panose="02020603050405020304" pitchFamily="18" charset="0"/>
              </a:rPr>
              <a:t> 2CuFeS</a:t>
            </a:r>
            <a:r>
              <a:rPr lang="en-US" altLang="en-US" sz="2400" b="1" baseline="-25000" dirty="0">
                <a:solidFill>
                  <a:srgbClr val="7030A0"/>
                </a:solidFill>
                <a:latin typeface="Times New Roman" panose="02020603050405020304" pitchFamily="18" charset="0"/>
                <a:cs typeface="Times New Roman" panose="02020603050405020304" pitchFamily="18" charset="0"/>
              </a:rPr>
              <a:t>2</a:t>
            </a:r>
            <a:r>
              <a:rPr lang="en-US" altLang="en-US" sz="2400" b="1" dirty="0">
                <a:solidFill>
                  <a:srgbClr val="7030A0"/>
                </a:solidFill>
                <a:latin typeface="Times New Roman" panose="02020603050405020304" pitchFamily="18" charset="0"/>
                <a:cs typeface="Times New Roman" panose="02020603050405020304" pitchFamily="18" charset="0"/>
              </a:rPr>
              <a:t> + </a:t>
            </a:r>
            <a:r>
              <a:rPr lang="en-US" altLang="en-US" sz="2400" b="1" dirty="0" smtClean="0">
                <a:solidFill>
                  <a:srgbClr val="7030A0"/>
                </a:solidFill>
                <a:latin typeface="Times New Roman" panose="02020603050405020304" pitchFamily="18" charset="0"/>
                <a:cs typeface="Times New Roman" panose="02020603050405020304" pitchFamily="18" charset="0"/>
              </a:rPr>
              <a:t>4O</a:t>
            </a:r>
            <a:r>
              <a:rPr lang="en-US" altLang="en-US" sz="2400" b="1" baseline="-25000" dirty="0" smtClean="0">
                <a:solidFill>
                  <a:srgbClr val="7030A0"/>
                </a:solidFill>
                <a:latin typeface="Times New Roman" panose="02020603050405020304" pitchFamily="18" charset="0"/>
                <a:cs typeface="Times New Roman" panose="02020603050405020304" pitchFamily="18" charset="0"/>
              </a:rPr>
              <a:t>2</a:t>
            </a:r>
            <a:r>
              <a:rPr lang="en-US" altLang="en-US" sz="2400" b="1" dirty="0" smtClean="0">
                <a:solidFill>
                  <a:srgbClr val="7030A0"/>
                </a:solidFill>
                <a:latin typeface="Times New Roman" panose="02020603050405020304" pitchFamily="18" charset="0"/>
                <a:cs typeface="Times New Roman" panose="02020603050405020304" pitchFamily="18" charset="0"/>
              </a:rPr>
              <a:t>→ </a:t>
            </a:r>
            <a:r>
              <a:rPr lang="en-US" altLang="en-US" sz="2400" b="1" dirty="0">
                <a:solidFill>
                  <a:srgbClr val="7030A0"/>
                </a:solidFill>
                <a:latin typeface="Times New Roman" panose="02020603050405020304" pitchFamily="18" charset="0"/>
                <a:cs typeface="Times New Roman" panose="02020603050405020304" pitchFamily="18" charset="0"/>
              </a:rPr>
              <a:t>Cu</a:t>
            </a:r>
            <a:r>
              <a:rPr lang="en-US" altLang="en-US" sz="2400" b="1" baseline="-25000" dirty="0">
                <a:solidFill>
                  <a:srgbClr val="7030A0"/>
                </a:solidFill>
                <a:latin typeface="Times New Roman" panose="02020603050405020304" pitchFamily="18" charset="0"/>
                <a:cs typeface="Times New Roman" panose="02020603050405020304" pitchFamily="18" charset="0"/>
              </a:rPr>
              <a:t>2</a:t>
            </a:r>
            <a:r>
              <a:rPr lang="en-US" altLang="en-US" sz="2400" b="1" dirty="0">
                <a:solidFill>
                  <a:srgbClr val="7030A0"/>
                </a:solidFill>
                <a:latin typeface="Times New Roman" panose="02020603050405020304" pitchFamily="18" charset="0"/>
                <a:cs typeface="Times New Roman" panose="02020603050405020304" pitchFamily="18" charset="0"/>
              </a:rPr>
              <a:t>S + Fe</a:t>
            </a:r>
            <a:r>
              <a:rPr lang="en-US" altLang="en-US" sz="2400" b="1" baseline="-25000" dirty="0">
                <a:solidFill>
                  <a:srgbClr val="7030A0"/>
                </a:solidFill>
                <a:latin typeface="Times New Roman" panose="02020603050405020304" pitchFamily="18" charset="0"/>
                <a:cs typeface="Times New Roman" panose="02020603050405020304" pitchFamily="18" charset="0"/>
              </a:rPr>
              <a:t>2</a:t>
            </a:r>
            <a:r>
              <a:rPr lang="en-US" altLang="en-US" sz="2400" b="1" dirty="0">
                <a:solidFill>
                  <a:srgbClr val="7030A0"/>
                </a:solidFill>
                <a:latin typeface="Times New Roman" panose="02020603050405020304" pitchFamily="18" charset="0"/>
                <a:cs typeface="Times New Roman" panose="02020603050405020304" pitchFamily="18" charset="0"/>
              </a:rPr>
              <a:t>O</a:t>
            </a:r>
            <a:r>
              <a:rPr lang="en-US" altLang="en-US" sz="2400" b="1" baseline="-25000" dirty="0">
                <a:solidFill>
                  <a:srgbClr val="7030A0"/>
                </a:solidFill>
                <a:latin typeface="Times New Roman" panose="02020603050405020304" pitchFamily="18" charset="0"/>
                <a:cs typeface="Times New Roman" panose="02020603050405020304" pitchFamily="18" charset="0"/>
              </a:rPr>
              <a:t>3</a:t>
            </a:r>
            <a:r>
              <a:rPr lang="en-US" altLang="en-US" sz="2400" b="1" dirty="0">
                <a:solidFill>
                  <a:srgbClr val="7030A0"/>
                </a:solidFill>
                <a:latin typeface="Times New Roman" panose="02020603050405020304" pitchFamily="18" charset="0"/>
                <a:cs typeface="Times New Roman" panose="02020603050405020304" pitchFamily="18" charset="0"/>
              </a:rPr>
              <a:t> +</a:t>
            </a:r>
            <a:r>
              <a:rPr lang="en-US" altLang="en-US" sz="2400" b="1" dirty="0" smtClean="0">
                <a:solidFill>
                  <a:srgbClr val="7030A0"/>
                </a:solidFill>
                <a:latin typeface="Times New Roman" panose="02020603050405020304" pitchFamily="18" charset="0"/>
                <a:cs typeface="Times New Roman" panose="02020603050405020304" pitchFamily="18" charset="0"/>
              </a:rPr>
              <a:t>3SO</a:t>
            </a:r>
            <a:r>
              <a:rPr lang="en-US" altLang="en-US" sz="2400" b="1" baseline="-25000" dirty="0" smtClean="0">
                <a:solidFill>
                  <a:srgbClr val="7030A0"/>
                </a:solidFill>
                <a:latin typeface="Times New Roman" panose="02020603050405020304" pitchFamily="18" charset="0"/>
                <a:cs typeface="Times New Roman" panose="02020603050405020304" pitchFamily="18" charset="0"/>
              </a:rPr>
              <a:t>2</a:t>
            </a:r>
            <a:r>
              <a:rPr lang="en-US" altLang="en-US" sz="2400" b="1" dirty="0">
                <a:solidFill>
                  <a:srgbClr val="7030A0"/>
                </a:solidFill>
                <a:latin typeface="Times New Roman" panose="02020603050405020304" pitchFamily="18" charset="0"/>
                <a:cs typeface="Times New Roman" panose="02020603050405020304" pitchFamily="18" charset="0"/>
              </a:rPr>
              <a:t> , </a:t>
            </a:r>
            <a:r>
              <a:rPr lang="en-US" altLang="en-US" sz="2400" b="1" dirty="0" smtClean="0">
                <a:solidFill>
                  <a:srgbClr val="7030A0"/>
                </a:solidFill>
                <a:latin typeface="Times New Roman" panose="02020603050405020304" pitchFamily="18" charset="0"/>
                <a:cs typeface="Times New Roman" panose="02020603050405020304" pitchFamily="18" charset="0"/>
              </a:rPr>
              <a:t>1400-1450</a:t>
            </a:r>
            <a:r>
              <a:rPr lang="en-US" altLang="en-US" sz="2400" b="1" baseline="30000" dirty="0" smtClean="0">
                <a:solidFill>
                  <a:srgbClr val="7030A0"/>
                </a:solidFill>
                <a:latin typeface="Times New Roman" panose="02020603050405020304" pitchFamily="18" charset="0"/>
                <a:cs typeface="Times New Roman" panose="02020603050405020304" pitchFamily="18" charset="0"/>
              </a:rPr>
              <a:t>o</a:t>
            </a:r>
            <a:r>
              <a:rPr lang="en-US" altLang="en-US" sz="2400" b="1" dirty="0" smtClean="0">
                <a:solidFill>
                  <a:srgbClr val="7030A0"/>
                </a:solidFill>
                <a:latin typeface="Times New Roman" panose="02020603050405020304" pitchFamily="18" charset="0"/>
                <a:cs typeface="Times New Roman" panose="02020603050405020304" pitchFamily="18" charset="0"/>
              </a:rPr>
              <a:t>C</a:t>
            </a:r>
          </a:p>
          <a:p>
            <a:pPr>
              <a:lnSpc>
                <a:spcPct val="170000"/>
              </a:lnSpc>
              <a:buFont typeface="Wingdings" panose="05000000000000000000" pitchFamily="2" charset="2"/>
              <a:buChar char="§"/>
            </a:pPr>
            <a:r>
              <a:rPr lang="en-US" sz="2400" dirty="0">
                <a:solidFill>
                  <a:srgbClr val="231F20"/>
                </a:solidFill>
                <a:latin typeface="Times New Roman" panose="02020603050405020304" pitchFamily="18" charset="0"/>
                <a:cs typeface="Times New Roman" panose="02020603050405020304" pitchFamily="18" charset="0"/>
              </a:rPr>
              <a:t>T</a:t>
            </a:r>
            <a:r>
              <a:rPr lang="en-US" sz="2400" dirty="0" smtClean="0">
                <a:solidFill>
                  <a:srgbClr val="231F20"/>
                </a:solidFill>
                <a:latin typeface="Times New Roman" panose="02020603050405020304" pitchFamily="18" charset="0"/>
                <a:cs typeface="Times New Roman" panose="02020603050405020304" pitchFamily="18" charset="0"/>
              </a:rPr>
              <a:t>he </a:t>
            </a:r>
            <a:r>
              <a:rPr lang="en-US" sz="2400" dirty="0">
                <a:solidFill>
                  <a:srgbClr val="231F20"/>
                </a:solidFill>
                <a:latin typeface="Times New Roman" panose="02020603050405020304" pitchFamily="18" charset="0"/>
                <a:cs typeface="Times New Roman" panose="02020603050405020304" pitchFamily="18" charset="0"/>
              </a:rPr>
              <a:t>roasted mixture is smelted by adding limestone and sand to form a molten slag </a:t>
            </a:r>
            <a:r>
              <a:rPr lang="en-US" sz="2400" dirty="0" smtClean="0">
                <a:solidFill>
                  <a:srgbClr val="231F20"/>
                </a:solidFill>
                <a:latin typeface="Times New Roman" panose="02020603050405020304" pitchFamily="18" charset="0"/>
                <a:cs typeface="Times New Roman" panose="02020603050405020304" pitchFamily="18" charset="0"/>
              </a:rPr>
              <a:t>that removes </a:t>
            </a:r>
            <a:r>
              <a:rPr lang="en-US" sz="2400" dirty="0">
                <a:solidFill>
                  <a:srgbClr val="231F20"/>
                </a:solidFill>
                <a:latin typeface="Times New Roman" panose="02020603050405020304" pitchFamily="18" charset="0"/>
                <a:cs typeface="Times New Roman" panose="02020603050405020304" pitchFamily="18" charset="0"/>
              </a:rPr>
              <a:t>many of the</a:t>
            </a:r>
            <a:r>
              <a:rPr lang="en-US" sz="2400" b="1" dirty="0">
                <a:solidFill>
                  <a:srgbClr val="00B050"/>
                </a:solidFill>
                <a:latin typeface="Times New Roman" panose="02020603050405020304" pitchFamily="18" charset="0"/>
                <a:cs typeface="Times New Roman" panose="02020603050405020304" pitchFamily="18" charset="0"/>
              </a:rPr>
              <a:t> </a:t>
            </a:r>
            <a:r>
              <a:rPr lang="en-US" sz="2400" b="1" dirty="0" smtClean="0">
                <a:solidFill>
                  <a:srgbClr val="00B050"/>
                </a:solidFill>
                <a:latin typeface="Times New Roman" panose="02020603050405020304" pitchFamily="18" charset="0"/>
                <a:cs typeface="Times New Roman" panose="02020603050405020304" pitchFamily="18" charset="0"/>
              </a:rPr>
              <a:t>impurities</a:t>
            </a:r>
            <a:r>
              <a:rPr lang="en-US" sz="2400" dirty="0" smtClean="0">
                <a:solidFill>
                  <a:srgbClr val="231F20"/>
                </a:solidFill>
                <a:latin typeface="Times New Roman" panose="02020603050405020304" pitchFamily="18" charset="0"/>
                <a:cs typeface="Times New Roman" panose="02020603050405020304" pitchFamily="18" charset="0"/>
              </a:rPr>
              <a:t>.</a:t>
            </a:r>
          </a:p>
          <a:p>
            <a:pPr>
              <a:lnSpc>
                <a:spcPct val="170000"/>
              </a:lnSpc>
              <a:buFont typeface="Wingdings" panose="05000000000000000000" pitchFamily="2" charset="2"/>
              <a:buChar char="§"/>
            </a:pPr>
            <a:r>
              <a:rPr lang="en-US" sz="2400" dirty="0">
                <a:solidFill>
                  <a:srgbClr val="231F20"/>
                </a:solidFill>
                <a:latin typeface="Times New Roman" panose="02020603050405020304" pitchFamily="18" charset="0"/>
                <a:cs typeface="Times New Roman" panose="02020603050405020304" pitchFamily="18" charset="0"/>
              </a:rPr>
              <a:t>FeO present in the roasted mixture can also be </a:t>
            </a:r>
            <a:r>
              <a:rPr lang="en-US" sz="2400" dirty="0" smtClean="0">
                <a:solidFill>
                  <a:srgbClr val="231F20"/>
                </a:solidFill>
                <a:latin typeface="Times New Roman" panose="02020603050405020304" pitchFamily="18" charset="0"/>
                <a:cs typeface="Times New Roman" panose="02020603050405020304" pitchFamily="18" charset="0"/>
              </a:rPr>
              <a:t>removed as </a:t>
            </a:r>
            <a:r>
              <a:rPr lang="en-US" sz="2400" dirty="0">
                <a:solidFill>
                  <a:srgbClr val="231F20"/>
                </a:solidFill>
                <a:latin typeface="Times New Roman" panose="02020603050405020304" pitchFamily="18" charset="0"/>
                <a:cs typeface="Times New Roman" panose="02020603050405020304" pitchFamily="18" charset="0"/>
              </a:rPr>
              <a:t>slag in the form of iron silicate (FeSiO</a:t>
            </a:r>
            <a:r>
              <a:rPr lang="en-US" sz="2400" baseline="-25000" dirty="0">
                <a:solidFill>
                  <a:srgbClr val="231F20"/>
                </a:solidFill>
                <a:latin typeface="Times New Roman" panose="02020603050405020304" pitchFamily="18" charset="0"/>
                <a:cs typeface="Times New Roman" panose="02020603050405020304" pitchFamily="18" charset="0"/>
              </a:rPr>
              <a:t>3</a:t>
            </a:r>
            <a:r>
              <a:rPr lang="en-US" sz="2400" dirty="0">
                <a:solidFill>
                  <a:srgbClr val="231F20"/>
                </a:solidFill>
                <a:latin typeface="Times New Roman" panose="02020603050405020304" pitchFamily="18" charset="0"/>
                <a:cs typeface="Times New Roman" panose="02020603050405020304" pitchFamily="18" charset="0"/>
              </a:rPr>
              <a:t>), and silica in the form of </a:t>
            </a:r>
            <a:r>
              <a:rPr lang="en-US" sz="2400" dirty="0" smtClean="0">
                <a:solidFill>
                  <a:srgbClr val="231F20"/>
                </a:solidFill>
                <a:latin typeface="Times New Roman" panose="02020603050405020304" pitchFamily="18" charset="0"/>
                <a:cs typeface="Times New Roman" panose="02020603050405020304" pitchFamily="18" charset="0"/>
              </a:rPr>
              <a:t>calcium silicate </a:t>
            </a:r>
            <a:r>
              <a:rPr lang="en-US" sz="2400" dirty="0">
                <a:solidFill>
                  <a:srgbClr val="231F20"/>
                </a:solidFill>
                <a:latin typeface="Times New Roman" panose="02020603050405020304" pitchFamily="18" charset="0"/>
                <a:cs typeface="Times New Roman" panose="02020603050405020304" pitchFamily="18" charset="0"/>
              </a:rPr>
              <a:t>(CaSiO</a:t>
            </a:r>
            <a:r>
              <a:rPr lang="en-US" sz="2400" baseline="-25000" dirty="0">
                <a:solidFill>
                  <a:srgbClr val="231F20"/>
                </a:solidFill>
                <a:latin typeface="Times New Roman" panose="02020603050405020304" pitchFamily="18" charset="0"/>
                <a:cs typeface="Times New Roman" panose="02020603050405020304" pitchFamily="18" charset="0"/>
              </a:rPr>
              <a:t>3</a:t>
            </a:r>
            <a:r>
              <a:rPr lang="en-US" sz="2400" dirty="0">
                <a:solidFill>
                  <a:srgbClr val="231F20"/>
                </a:solidFill>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a:lnSpc>
                <a:spcPct val="170000"/>
              </a:lnSpc>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0" indent="0">
              <a:lnSpc>
                <a:spcPct val="170000"/>
              </a:lnSpc>
              <a:buNone/>
            </a:pP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8" name="Rectangle 2"/>
          <p:cNvSpPr>
            <a:spLocks noChangeArrowheads="1"/>
          </p:cNvSpPr>
          <p:nvPr/>
        </p:nvSpPr>
        <p:spPr bwMode="auto">
          <a:xfrm>
            <a:off x="2286000" y="3413125"/>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2314074" y="4079558"/>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 xmlns:p14="http://schemas.microsoft.com/office/powerpoint/2010/main" val="8250103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152400"/>
            <a:ext cx="8769096" cy="6858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126</a:t>
            </a:fld>
            <a:endParaRPr lang="en-US"/>
          </a:p>
        </p:txBody>
      </p:sp>
      <p:sp>
        <p:nvSpPr>
          <p:cNvPr id="4" name="Content Placeholder 3"/>
          <p:cNvSpPr>
            <a:spLocks noGrp="1"/>
          </p:cNvSpPr>
          <p:nvPr>
            <p:ph sz="quarter" idx="1"/>
          </p:nvPr>
        </p:nvSpPr>
        <p:spPr>
          <a:xfrm>
            <a:off x="146304" y="685800"/>
            <a:ext cx="8921496" cy="6172200"/>
          </a:xfrm>
        </p:spPr>
        <p:txBody>
          <a:bodyPr>
            <a:noAutofit/>
          </a:bodyPr>
          <a:lstStyle/>
          <a:p>
            <a:pPr marL="0" indent="0">
              <a:buNone/>
            </a:pPr>
            <a:endParaRPr lang="en-US" sz="2200" dirty="0" smtClean="0"/>
          </a:p>
          <a:p>
            <a:pPr marL="0" indent="0">
              <a:buNone/>
            </a:pPr>
            <a:endParaRPr lang="en-US" sz="2200" dirty="0"/>
          </a:p>
          <a:p>
            <a:pPr marL="0" indent="0">
              <a:buNone/>
            </a:pPr>
            <a:endParaRPr lang="en-US" sz="2200" dirty="0"/>
          </a:p>
          <a:p>
            <a:pPr algn="just">
              <a:lnSpc>
                <a:spcPct val="150000"/>
              </a:lnSpc>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The </a:t>
            </a:r>
            <a:r>
              <a:rPr lang="en-US" sz="2200" b="1" dirty="0" smtClean="0">
                <a:solidFill>
                  <a:srgbClr val="00B050"/>
                </a:solidFill>
                <a:latin typeface="Times New Roman" panose="02020603050405020304" pitchFamily="18" charset="0"/>
                <a:cs typeface="Times New Roman" panose="02020603050405020304" pitchFamily="18" charset="0"/>
              </a:rPr>
              <a:t>Cu</a:t>
            </a:r>
            <a:r>
              <a:rPr lang="en-US" sz="2200" b="1" baseline="-25000" dirty="0" smtClean="0">
                <a:solidFill>
                  <a:srgbClr val="00B050"/>
                </a:solidFill>
                <a:latin typeface="Times New Roman" panose="02020603050405020304" pitchFamily="18" charset="0"/>
                <a:cs typeface="Times New Roman" panose="02020603050405020304" pitchFamily="18" charset="0"/>
              </a:rPr>
              <a:t>2</a:t>
            </a:r>
            <a:r>
              <a:rPr lang="en-US" sz="2200" b="1" dirty="0" smtClean="0">
                <a:solidFill>
                  <a:srgbClr val="00B050"/>
                </a:solidFill>
                <a:latin typeface="Times New Roman" panose="02020603050405020304" pitchFamily="18" charset="0"/>
                <a:cs typeface="Times New Roman" panose="02020603050405020304" pitchFamily="18" charset="0"/>
              </a:rPr>
              <a:t>S </a:t>
            </a:r>
            <a:r>
              <a:rPr lang="en-US" sz="2200" dirty="0">
                <a:latin typeface="Times New Roman" panose="02020603050405020304" pitchFamily="18" charset="0"/>
                <a:cs typeface="Times New Roman" panose="02020603050405020304" pitchFamily="18" charset="0"/>
              </a:rPr>
              <a:t>obtained by roasting chalcopyrite is then </a:t>
            </a:r>
            <a:r>
              <a:rPr lang="en-US" sz="2200" b="1" dirty="0">
                <a:solidFill>
                  <a:srgbClr val="00B050"/>
                </a:solidFill>
                <a:latin typeface="Times New Roman" panose="02020603050405020304" pitchFamily="18" charset="0"/>
                <a:cs typeface="Times New Roman" panose="02020603050405020304" pitchFamily="18" charset="0"/>
              </a:rPr>
              <a:t>reduced by </a:t>
            </a:r>
            <a:r>
              <a:rPr lang="en-US" sz="2200" b="1" dirty="0" smtClean="0">
                <a:solidFill>
                  <a:srgbClr val="00B050"/>
                </a:solidFill>
                <a:latin typeface="Times New Roman" panose="02020603050405020304" pitchFamily="18" charset="0"/>
                <a:cs typeface="Times New Roman" panose="02020603050405020304" pitchFamily="18" charset="0"/>
              </a:rPr>
              <a:t>heating it </a:t>
            </a:r>
            <a:r>
              <a:rPr lang="en-US" sz="2200" b="1" dirty="0">
                <a:solidFill>
                  <a:srgbClr val="00B050"/>
                </a:solidFill>
                <a:latin typeface="Times New Roman" panose="02020603050405020304" pitchFamily="18" charset="0"/>
                <a:cs typeface="Times New Roman" panose="02020603050405020304" pitchFamily="18" charset="0"/>
              </a:rPr>
              <a:t>in a limited </a:t>
            </a:r>
            <a:r>
              <a:rPr lang="en-US" sz="2200" b="1" dirty="0" smtClean="0">
                <a:solidFill>
                  <a:srgbClr val="00B050"/>
                </a:solidFill>
                <a:latin typeface="Times New Roman" panose="02020603050405020304" pitchFamily="18" charset="0"/>
                <a:cs typeface="Times New Roman" panose="02020603050405020304" pitchFamily="18" charset="0"/>
              </a:rPr>
              <a:t>supply of oxygen.</a:t>
            </a:r>
          </a:p>
          <a:p>
            <a:pPr marL="0" indent="0" algn="just">
              <a:lnSpc>
                <a:spcPct val="150000"/>
              </a:lnSpc>
              <a:buNone/>
            </a:pPr>
            <a:endParaRPr lang="en-US" sz="2200" b="1" dirty="0" smtClean="0">
              <a:solidFill>
                <a:srgbClr val="00B050"/>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copper produced by the above process is called blister copper and it has 98.5 – </a:t>
            </a:r>
            <a:r>
              <a:rPr lang="en-US" sz="2400" dirty="0" smtClean="0">
                <a:latin typeface="Times New Roman" panose="02020603050405020304" pitchFamily="18" charset="0"/>
                <a:cs typeface="Times New Roman" panose="02020603050405020304" pitchFamily="18" charset="0"/>
              </a:rPr>
              <a:t>99</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.5% purity.</a:t>
            </a:r>
          </a:p>
          <a:p>
            <a:pPr algn="just">
              <a:lnSpc>
                <a:spcPct val="150000"/>
              </a:lnSpc>
              <a:buFont typeface="Wingdings" panose="05000000000000000000" pitchFamily="2" charset="2"/>
              <a:buChar char="v"/>
            </a:pPr>
            <a:r>
              <a:rPr lang="en-US" sz="2400" b="1" dirty="0">
                <a:solidFill>
                  <a:srgbClr val="00B050"/>
                </a:solidFill>
                <a:latin typeface="Times New Roman" panose="02020603050405020304" pitchFamily="18" charset="0"/>
                <a:cs typeface="Times New Roman" panose="02020603050405020304" pitchFamily="18" charset="0"/>
              </a:rPr>
              <a:t>Blister copper </a:t>
            </a:r>
            <a:r>
              <a:rPr lang="en-US" sz="2400" dirty="0">
                <a:latin typeface="Times New Roman" panose="02020603050405020304" pitchFamily="18" charset="0"/>
                <a:cs typeface="Times New Roman" panose="02020603050405020304" pitchFamily="18" charset="0"/>
              </a:rPr>
              <a:t>contains iron, silver, gold and sometimes zinc as </a:t>
            </a:r>
            <a:r>
              <a:rPr lang="en-US" sz="2400" dirty="0" smtClean="0">
                <a:latin typeface="Times New Roman" panose="02020603050405020304" pitchFamily="18" charset="0"/>
                <a:cs typeface="Times New Roman" panose="02020603050405020304" pitchFamily="18" charset="0"/>
              </a:rPr>
              <a:t>impurities.</a:t>
            </a:r>
          </a:p>
          <a:p>
            <a:pPr algn="just">
              <a:lnSpc>
                <a:spcPct val="150000"/>
              </a:lnSpc>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 So </a:t>
            </a:r>
            <a:r>
              <a:rPr lang="en-US" sz="2400" dirty="0">
                <a:latin typeface="Times New Roman" panose="02020603050405020304" pitchFamily="18" charset="0"/>
                <a:cs typeface="Times New Roman" panose="02020603050405020304" pitchFamily="18" charset="0"/>
              </a:rPr>
              <a:t>it </a:t>
            </a:r>
            <a:r>
              <a:rPr lang="en-US" sz="2400" dirty="0" smtClean="0">
                <a:latin typeface="Times New Roman" panose="02020603050405020304" pitchFamily="18" charset="0"/>
                <a:cs typeface="Times New Roman" panose="02020603050405020304" pitchFamily="18" charset="0"/>
              </a:rPr>
              <a:t>is refined </a:t>
            </a:r>
            <a:r>
              <a:rPr lang="en-US" sz="2400" dirty="0">
                <a:latin typeface="Times New Roman" panose="02020603050405020304" pitchFamily="18" charset="0"/>
                <a:cs typeface="Times New Roman" panose="02020603050405020304" pitchFamily="18" charset="0"/>
              </a:rPr>
              <a:t>further by </a:t>
            </a:r>
            <a:r>
              <a:rPr lang="en-US" sz="2400" dirty="0" smtClean="0">
                <a:latin typeface="Times New Roman" panose="02020603050405020304" pitchFamily="18" charset="0"/>
                <a:cs typeface="Times New Roman" panose="02020603050405020304" pitchFamily="18" charset="0"/>
              </a:rPr>
              <a:t>electrolysis.</a:t>
            </a:r>
          </a:p>
          <a:p>
            <a:pPr marL="0" indent="0" algn="just">
              <a:lnSpc>
                <a:spcPct val="150000"/>
              </a:lnSpc>
              <a:buNone/>
            </a:pPr>
            <a:r>
              <a:rPr lang="en-US" sz="2400" dirty="0"/>
              <a:t/>
            </a:r>
            <a:br>
              <a:rPr lang="en-US" sz="2400" dirty="0"/>
            </a:br>
            <a:endParaRPr lang="en-US" sz="2400" dirty="0" smtClean="0">
              <a:latin typeface="Times New Roman" panose="02020603050405020304" pitchFamily="18" charset="0"/>
              <a:cs typeface="Times New Roman" panose="02020603050405020304" pitchFamily="18" charset="0"/>
            </a:endParaRPr>
          </a:p>
          <a:p>
            <a:pPr marL="0" indent="0" algn="just">
              <a:lnSpc>
                <a:spcPct val="150000"/>
              </a:lnSpc>
              <a:buNone/>
            </a:pPr>
            <a:r>
              <a:rPr lang="en-US" sz="2200" dirty="0" smtClean="0"/>
              <a:t> </a:t>
            </a:r>
            <a:r>
              <a:rPr lang="en-US" sz="2200" dirty="0"/>
              <a:t/>
            </a:r>
            <a:br>
              <a:rPr lang="en-US" sz="2200" dirty="0"/>
            </a:br>
            <a:endParaRPr lang="en-US" sz="2200" dirty="0">
              <a:latin typeface="Times New Roman" panose="02020603050405020304" pitchFamily="18" charset="0"/>
              <a:cs typeface="Times New Roman" panose="02020603050405020304" pitchFamily="18" charset="0"/>
            </a:endParaRPr>
          </a:p>
          <a:p>
            <a:pPr marL="0" indent="0">
              <a:buNone/>
            </a:pPr>
            <a:endParaRPr lang="en-US" sz="2200" dirty="0"/>
          </a:p>
        </p:txBody>
      </p:sp>
      <p:pic>
        <p:nvPicPr>
          <p:cNvPr id="6" name="Picture 5"/>
          <p:cNvPicPr>
            <a:picLocks noChangeAspect="1"/>
          </p:cNvPicPr>
          <p:nvPr/>
        </p:nvPicPr>
        <p:blipFill>
          <a:blip r:embed="rId3" cstate="print"/>
          <a:stretch>
            <a:fillRect/>
          </a:stretch>
        </p:blipFill>
        <p:spPr>
          <a:xfrm>
            <a:off x="762000" y="1014788"/>
            <a:ext cx="6496050" cy="890212"/>
          </a:xfrm>
          <a:prstGeom prst="rect">
            <a:avLst/>
          </a:prstGeom>
        </p:spPr>
      </p:pic>
      <p:pic>
        <p:nvPicPr>
          <p:cNvPr id="7" name="Picture 6"/>
          <p:cNvPicPr>
            <a:picLocks noChangeAspect="1"/>
          </p:cNvPicPr>
          <p:nvPr/>
        </p:nvPicPr>
        <p:blipFill>
          <a:blip r:embed="rId4" cstate="print"/>
          <a:stretch>
            <a:fillRect/>
          </a:stretch>
        </p:blipFill>
        <p:spPr>
          <a:xfrm>
            <a:off x="374904" y="3068241"/>
            <a:ext cx="5810250" cy="492918"/>
          </a:xfrm>
          <a:prstGeom prst="rect">
            <a:avLst/>
          </a:prstGeom>
        </p:spPr>
      </p:pic>
    </p:spTree>
    <p:extLst>
      <p:ext uri="{BB962C8B-B14F-4D97-AF65-F5344CB8AC3E}">
        <p14:creationId xmlns="" xmlns:p14="http://schemas.microsoft.com/office/powerpoint/2010/main" val="238818040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862" y="0"/>
            <a:ext cx="8785138" cy="762000"/>
          </a:xfrm>
        </p:spPr>
        <p:txBody>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127</a:t>
            </a:fld>
            <a:endParaRPr lang="en-US"/>
          </a:p>
        </p:txBody>
      </p:sp>
      <p:sp>
        <p:nvSpPr>
          <p:cNvPr id="4" name="Content Placeholder 3"/>
          <p:cNvSpPr>
            <a:spLocks noGrp="1"/>
          </p:cNvSpPr>
          <p:nvPr>
            <p:ph sz="quarter" idx="1"/>
          </p:nvPr>
        </p:nvSpPr>
        <p:spPr>
          <a:xfrm>
            <a:off x="146304" y="609600"/>
            <a:ext cx="8921496" cy="6057900"/>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a:buFont typeface="Wingdings" panose="05000000000000000000" pitchFamily="2" charset="2"/>
              <a:buChar char="v"/>
            </a:pPr>
            <a:endParaRPr lang="en-US" dirty="0" smtClean="0"/>
          </a:p>
          <a:p>
            <a:pPr>
              <a:buFont typeface="Wingdings" panose="05000000000000000000" pitchFamily="2" charset="2"/>
              <a:buChar char="v"/>
            </a:pPr>
            <a:r>
              <a:rPr lang="en-US" dirty="0" smtClean="0">
                <a:solidFill>
                  <a:srgbClr val="00B050"/>
                </a:solidFill>
                <a:latin typeface="Times New Roman" panose="02020603050405020304" pitchFamily="18" charset="0"/>
                <a:cs typeface="Times New Roman" panose="02020603050405020304" pitchFamily="18" charset="0"/>
              </a:rPr>
              <a:t>Copper </a:t>
            </a:r>
            <a:r>
              <a:rPr lang="en-US" dirty="0">
                <a:solidFill>
                  <a:srgbClr val="00B050"/>
                </a:solidFill>
                <a:latin typeface="Times New Roman" panose="02020603050405020304" pitchFamily="18" charset="0"/>
                <a:cs typeface="Times New Roman" panose="02020603050405020304" pitchFamily="18" charset="0"/>
              </a:rPr>
              <a:t>obtained by </a:t>
            </a:r>
            <a:r>
              <a:rPr lang="en-US" dirty="0" smtClean="0">
                <a:solidFill>
                  <a:srgbClr val="00B050"/>
                </a:solidFill>
                <a:latin typeface="Times New Roman" panose="02020603050405020304" pitchFamily="18" charset="0"/>
                <a:cs typeface="Times New Roman" panose="02020603050405020304" pitchFamily="18" charset="0"/>
              </a:rPr>
              <a:t>electrolytic refining </a:t>
            </a:r>
            <a:r>
              <a:rPr lang="en-US" dirty="0">
                <a:solidFill>
                  <a:srgbClr val="00B050"/>
                </a:solidFill>
                <a:latin typeface="Times New Roman" panose="02020603050405020304" pitchFamily="18" charset="0"/>
                <a:cs typeface="Times New Roman" panose="02020603050405020304" pitchFamily="18" charset="0"/>
              </a:rPr>
              <a:t>is </a:t>
            </a:r>
            <a:r>
              <a:rPr lang="en-US" b="1" dirty="0">
                <a:solidFill>
                  <a:srgbClr val="00B050"/>
                </a:solidFill>
                <a:latin typeface="Times New Roman" panose="02020603050405020304" pitchFamily="18" charset="0"/>
                <a:cs typeface="Times New Roman" panose="02020603050405020304" pitchFamily="18" charset="0"/>
              </a:rPr>
              <a:t>99.99% </a:t>
            </a:r>
            <a:br>
              <a:rPr lang="en-US" b="1" dirty="0">
                <a:solidFill>
                  <a:srgbClr val="00B050"/>
                </a:solidFill>
                <a:latin typeface="Times New Roman" panose="02020603050405020304" pitchFamily="18" charset="0"/>
                <a:cs typeface="Times New Roman" panose="02020603050405020304" pitchFamily="18" charset="0"/>
              </a:rPr>
            </a:br>
            <a:endParaRPr lang="en-US" b="1" dirty="0">
              <a:solidFill>
                <a:srgbClr val="00B050"/>
              </a:solidFill>
              <a:latin typeface="Times New Roman" panose="02020603050405020304" pitchFamily="18" charset="0"/>
              <a:cs typeface="Times New Roman" panose="02020603050405020304" pitchFamily="18" charset="0"/>
            </a:endParaRPr>
          </a:p>
        </p:txBody>
      </p:sp>
      <p:pic>
        <p:nvPicPr>
          <p:cNvPr id="6" name="Content Placeholder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58862" y="790074"/>
            <a:ext cx="8480338" cy="4467726"/>
          </a:xfrm>
          <a:prstGeom prst="rect">
            <a:avLst/>
          </a:prstGeom>
        </p:spPr>
      </p:pic>
    </p:spTree>
    <p:extLst>
      <p:ext uri="{BB962C8B-B14F-4D97-AF65-F5344CB8AC3E}">
        <p14:creationId xmlns="" xmlns:p14="http://schemas.microsoft.com/office/powerpoint/2010/main" val="9766806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557" y="152400"/>
            <a:ext cx="8596643" cy="6096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128</a:t>
            </a:fld>
            <a:endParaRPr lang="en-US"/>
          </a:p>
        </p:txBody>
      </p:sp>
      <p:sp>
        <p:nvSpPr>
          <p:cNvPr id="4" name="Content Placeholder 3"/>
          <p:cNvSpPr>
            <a:spLocks noGrp="1"/>
          </p:cNvSpPr>
          <p:nvPr>
            <p:ph sz="quarter" idx="1"/>
          </p:nvPr>
        </p:nvSpPr>
        <p:spPr>
          <a:xfrm>
            <a:off x="146304" y="762000"/>
            <a:ext cx="8845296" cy="5905500"/>
          </a:xfrm>
        </p:spPr>
        <p:txBody>
          <a:bodyPr/>
          <a:lstStyle/>
          <a:p>
            <a:pPr>
              <a:buFont typeface="Wingdings" panose="05000000000000000000" pitchFamily="2" charset="2"/>
              <a:buChar char="v"/>
            </a:pPr>
            <a:r>
              <a:rPr lang="en-US" b="1" dirty="0" smtClean="0">
                <a:solidFill>
                  <a:srgbClr val="7030A0"/>
                </a:solidFill>
                <a:latin typeface="Times New Roman" panose="02020603050405020304" pitchFamily="18" charset="0"/>
                <a:cs typeface="Times New Roman" panose="02020603050405020304" pitchFamily="18" charset="0"/>
              </a:rPr>
              <a:t>Uses of Copper</a:t>
            </a:r>
          </a:p>
          <a:p>
            <a:pPr>
              <a:lnSpc>
                <a:spcPct val="150000"/>
              </a:lnSpc>
            </a:pPr>
            <a:r>
              <a:rPr lang="en-US" sz="2400" b="1" dirty="0">
                <a:solidFill>
                  <a:srgbClr val="FF0000"/>
                </a:solidFill>
                <a:latin typeface="Times New Roman" panose="02020603050405020304" pitchFamily="18" charset="0"/>
                <a:cs typeface="Times New Roman" panose="02020603050405020304" pitchFamily="18" charset="0"/>
              </a:rPr>
              <a:t>Kitchen Sink</a:t>
            </a:r>
            <a:r>
              <a:rPr lang="en-US" sz="2400" dirty="0">
                <a:latin typeface="Times New Roman" panose="02020603050405020304" pitchFamily="18" charset="0"/>
                <a:cs typeface="Times New Roman" panose="02020603050405020304" pitchFamily="18" charset="0"/>
              </a:rPr>
              <a:t>. – Copper is a good choice for kitchen sink because it is generally resistant to corrosion and it has anti-microbial properties</a:t>
            </a:r>
          </a:p>
          <a:p>
            <a:pPr>
              <a:lnSpc>
                <a:spcPct val="150000"/>
              </a:lnSpc>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algn="just">
              <a:lnSpc>
                <a:spcPct val="150000"/>
              </a:lnSpc>
            </a:pPr>
            <a:r>
              <a:rPr lang="en-US" sz="2400" dirty="0" smtClean="0">
                <a:latin typeface="Times New Roman" panose="02020603050405020304" pitchFamily="18" charset="0"/>
                <a:cs typeface="Times New Roman" panose="02020603050405020304" pitchFamily="18" charset="0"/>
              </a:rPr>
              <a:t>60</a:t>
            </a:r>
            <a:r>
              <a:rPr lang="en-US" sz="2400" dirty="0">
                <a:latin typeface="Times New Roman" panose="02020603050405020304" pitchFamily="18" charset="0"/>
                <a:cs typeface="Times New Roman" panose="02020603050405020304" pitchFamily="18" charset="0"/>
              </a:rPr>
              <a:t>% of copper is used for </a:t>
            </a:r>
            <a:r>
              <a:rPr lang="en-US" sz="2400" b="1" dirty="0">
                <a:solidFill>
                  <a:srgbClr val="FF0000"/>
                </a:solidFill>
                <a:latin typeface="Times New Roman" panose="02020603050405020304" pitchFamily="18" charset="0"/>
                <a:cs typeface="Times New Roman" panose="02020603050405020304" pitchFamily="18" charset="0"/>
              </a:rPr>
              <a:t>electrical wires </a:t>
            </a:r>
            <a:r>
              <a:rPr lang="en-US" sz="2400" dirty="0">
                <a:latin typeface="Times New Roman" panose="02020603050405020304" pitchFamily="18" charset="0"/>
                <a:cs typeface="Times New Roman" panose="02020603050405020304" pitchFamily="18" charset="0"/>
              </a:rPr>
              <a:t>and </a:t>
            </a:r>
            <a:r>
              <a:rPr lang="en-US" sz="2400" b="1" dirty="0">
                <a:solidFill>
                  <a:srgbClr val="FF0000"/>
                </a:solidFill>
                <a:latin typeface="Times New Roman" panose="02020603050405020304" pitchFamily="18" charset="0"/>
                <a:cs typeface="Times New Roman" panose="02020603050405020304" pitchFamily="18" charset="0"/>
              </a:rPr>
              <a:t>cables, </a:t>
            </a:r>
            <a:r>
              <a:rPr lang="en-US" sz="2400" dirty="0">
                <a:latin typeface="Times New Roman" panose="02020603050405020304" pitchFamily="18" charset="0"/>
                <a:cs typeface="Times New Roman" panose="02020603050405020304" pitchFamily="18" charset="0"/>
              </a:rPr>
              <a:t>20% for plumbing and roofing, 15% for industrial equipment</a:t>
            </a: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123022" y="2362200"/>
            <a:ext cx="3515777" cy="2581107"/>
          </a:xfrm>
          <a:prstGeom prst="rect">
            <a:avLst/>
          </a:prstGeom>
        </p:spPr>
      </p:pic>
    </p:spTree>
    <p:extLst>
      <p:ext uri="{BB962C8B-B14F-4D97-AF65-F5344CB8AC3E}">
        <p14:creationId xmlns="" xmlns:p14="http://schemas.microsoft.com/office/powerpoint/2010/main" val="117360482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336" y="228600"/>
            <a:ext cx="8540496" cy="6858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129</a:t>
            </a:fld>
            <a:endParaRPr lang="en-US"/>
          </a:p>
        </p:txBody>
      </p:sp>
      <p:pic>
        <p:nvPicPr>
          <p:cNvPr id="1026" name="Picture 2" descr="../Screen%20Shot%202016-12-05%20at%2013.01.43.png"/>
          <p:cNvPicPr>
            <a:picLocks noGrp="1" noChangeAspect="1" noChangeArrowheads="1"/>
          </p:cNvPicPr>
          <p:nvPr>
            <p:ph sz="quarter" idx="1"/>
          </p:nvPr>
        </p:nvPicPr>
        <p:blipFill>
          <a:blip r:embed="rId3" cstate="print">
            <a:extLst>
              <a:ext uri="{28A0092B-C50C-407E-A947-70E740481C1C}">
                <a14:useLocalDpi xmlns="" xmlns:a14="http://schemas.microsoft.com/office/drawing/2010/main" val="0"/>
              </a:ext>
            </a:extLst>
          </a:blip>
          <a:srcRect/>
          <a:stretch>
            <a:fillRect/>
          </a:stretch>
        </p:blipFill>
        <p:spPr bwMode="auto">
          <a:xfrm>
            <a:off x="390946" y="1066800"/>
            <a:ext cx="8540496" cy="534803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446579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534400" cy="533400"/>
          </a:xfrm>
        </p:spPr>
        <p:txBody>
          <a:bodyPr>
            <a:noAutofit/>
          </a:bodyPr>
          <a:lstStyle/>
          <a:p>
            <a:r>
              <a:rPr lang="en-US" sz="3200" b="1" dirty="0">
                <a:solidFill>
                  <a:srgbClr val="FF0000"/>
                </a:solidFill>
                <a:latin typeface="Times New Roman" panose="02020603050405020304" pitchFamily="18" charset="0"/>
                <a:cs typeface="Times New Roman" panose="02020603050405020304" pitchFamily="18" charset="0"/>
              </a:rPr>
              <a:t>            </a:t>
            </a:r>
            <a:r>
              <a:rPr lang="en-US" sz="3200" dirty="0">
                <a:solidFill>
                  <a:srgbClr val="FF0000"/>
                </a:solidFill>
                <a:latin typeface="Times New Roman" panose="02020603050405020304" pitchFamily="18" charset="0"/>
                <a:cs typeface="Times New Roman" panose="02020603050405020304" pitchFamily="18" charset="0"/>
              </a:rPr>
              <a:t>Health Effects of Crystalline Silica</a:t>
            </a:r>
          </a:p>
        </p:txBody>
      </p:sp>
      <p:sp>
        <p:nvSpPr>
          <p:cNvPr id="3" name="Slide Number Placeholder 2"/>
          <p:cNvSpPr>
            <a:spLocks noGrp="1"/>
          </p:cNvSpPr>
          <p:nvPr>
            <p:ph type="sldNum" sz="quarter" idx="12"/>
          </p:nvPr>
        </p:nvSpPr>
        <p:spPr/>
        <p:txBody>
          <a:bodyPr/>
          <a:lstStyle/>
          <a:p>
            <a:fld id="{156F46CE-25D5-4E6D-8809-A4F5B18A920A}" type="slidenum">
              <a:rPr lang="en-US" smtClean="0"/>
              <a:pPr/>
              <a:t>13</a:t>
            </a:fld>
            <a:endParaRPr lang="en-US" dirty="0"/>
          </a:p>
        </p:txBody>
      </p:sp>
      <p:sp>
        <p:nvSpPr>
          <p:cNvPr id="4" name="Content Placeholder 3"/>
          <p:cNvSpPr>
            <a:spLocks noGrp="1"/>
          </p:cNvSpPr>
          <p:nvPr>
            <p:ph sz="quarter" idx="1"/>
          </p:nvPr>
        </p:nvSpPr>
        <p:spPr>
          <a:xfrm>
            <a:off x="439321" y="265847"/>
            <a:ext cx="8552279" cy="6020653"/>
          </a:xfrm>
        </p:spPr>
        <p:txBody>
          <a:bodyPr>
            <a:noAutofit/>
          </a:bodyPr>
          <a:lstStyle/>
          <a:p>
            <a:pPr marL="0" indent="0" algn="just">
              <a:lnSpc>
                <a:spcPct val="150000"/>
              </a:lnSpc>
              <a:buNone/>
            </a:pPr>
            <a:endParaRPr lang="en-US" sz="2200" b="1" dirty="0">
              <a:solidFill>
                <a:srgbClr val="FF0000"/>
              </a:solidFill>
              <a:latin typeface="Times New Roman" pitchFamily="18" charset="0"/>
              <a:cs typeface="Times New Roman" pitchFamily="18" charset="0"/>
            </a:endParaRPr>
          </a:p>
          <a:p>
            <a:pPr algn="just">
              <a:lnSpc>
                <a:spcPct val="150000"/>
              </a:lnSpc>
              <a:buFont typeface="Wingdings" pitchFamily="2" charset="2"/>
              <a:buChar char="ü"/>
            </a:pPr>
            <a:endParaRPr lang="en-US" sz="2400" b="1" dirty="0">
              <a:solidFill>
                <a:srgbClr val="002060"/>
              </a:solidFill>
              <a:latin typeface="Times New Roman" pitchFamily="18" charset="0"/>
              <a:cs typeface="Times New Roman" pitchFamily="18" charset="0"/>
            </a:endParaRPr>
          </a:p>
          <a:p>
            <a:pPr marL="0" indent="0" algn="just">
              <a:lnSpc>
                <a:spcPct val="170000"/>
              </a:lnSpc>
              <a:buNone/>
            </a:pPr>
            <a:endParaRPr lang="en-US" sz="2400" dirty="0"/>
          </a:p>
          <a:p>
            <a:pPr marL="0" indent="0" algn="just">
              <a:lnSpc>
                <a:spcPct val="170000"/>
              </a:lnSpc>
              <a:buNone/>
            </a:pPr>
            <a:r>
              <a:rPr lang="en-US" sz="2400" dirty="0">
                <a:latin typeface="Times New Roman" pitchFamily="18" charset="0"/>
                <a:cs typeface="Times New Roman" pitchFamily="18" charset="0"/>
              </a:rPr>
              <a:t> </a:t>
            </a:r>
            <a:br>
              <a:rPr lang="en-US" sz="2400" dirty="0">
                <a:latin typeface="Times New Roman" pitchFamily="18" charset="0"/>
                <a:cs typeface="Times New Roman" pitchFamily="18" charset="0"/>
              </a:rPr>
            </a:br>
            <a:endParaRPr lang="en-US" sz="2400" dirty="0">
              <a:latin typeface="Times New Roman" pitchFamily="18" charset="0"/>
              <a:cs typeface="Times New Roman" pitchFamily="18" charset="0"/>
            </a:endParaRPr>
          </a:p>
          <a:p>
            <a:pPr marL="0" indent="0" algn="just">
              <a:lnSpc>
                <a:spcPct val="170000"/>
              </a:lnSpc>
              <a:buNone/>
            </a:pPr>
            <a:r>
              <a:rPr lang="en-US" sz="2400" dirty="0">
                <a:latin typeface="Times New Roman" pitchFamily="18" charset="0"/>
                <a:cs typeface="Times New Roman" pitchFamily="18" charset="0"/>
              </a:rPr>
              <a:t> </a:t>
            </a:r>
            <a:br>
              <a:rPr lang="en-US" sz="2400" dirty="0">
                <a:latin typeface="Times New Roman" pitchFamily="18" charset="0"/>
                <a:cs typeface="Times New Roman" pitchFamily="18" charset="0"/>
              </a:rPr>
            </a:br>
            <a:r>
              <a:rPr lang="en-US" sz="2400" dirty="0">
                <a:latin typeface="Times New Roman" pitchFamily="18" charset="0"/>
                <a:cs typeface="Times New Roman" pitchFamily="18" charset="0"/>
              </a:rPr>
              <a:t> </a:t>
            </a:r>
          </a:p>
        </p:txBody>
      </p:sp>
      <p:pic>
        <p:nvPicPr>
          <p:cNvPr id="5" name="Picture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46304" y="533400"/>
            <a:ext cx="8845296" cy="6134100"/>
          </a:xfrm>
          <a:prstGeom prst="rect">
            <a:avLst/>
          </a:prstGeom>
        </p:spPr>
      </p:pic>
    </p:spTree>
    <p:extLst>
      <p:ext uri="{BB962C8B-B14F-4D97-AF65-F5344CB8AC3E}">
        <p14:creationId xmlns="" xmlns:p14="http://schemas.microsoft.com/office/powerpoint/2010/main" val="36413782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65EA42-1A1B-4D03-8E6F-20969EF00564}"/>
              </a:ext>
            </a:extLst>
          </p:cNvPr>
          <p:cNvSpPr>
            <a:spLocks noGrp="1"/>
          </p:cNvSpPr>
          <p:nvPr>
            <p:ph type="title"/>
          </p:nvPr>
        </p:nvSpPr>
        <p:spPr>
          <a:xfrm>
            <a:off x="146304" y="190500"/>
            <a:ext cx="8769096" cy="457200"/>
          </a:xfrm>
        </p:spPr>
        <p:txBody>
          <a:bodyPr>
            <a:normAutofit fontScale="90000"/>
          </a:bodyPr>
          <a:lstStyle/>
          <a:p>
            <a:r>
              <a:rPr lang="en-US" altLang="en-US" sz="3100" b="1" dirty="0">
                <a:solidFill>
                  <a:srgbClr val="7030A0"/>
                </a:solidFill>
                <a:latin typeface="Tahoma" panose="020B0604030504040204" pitchFamily="34" charset="0"/>
                <a:cs typeface="Tahoma" panose="020B0604030504040204" pitchFamily="34" charset="0"/>
              </a:rPr>
              <a:t>                              Ceramics</a:t>
            </a:r>
            <a:r>
              <a:rPr lang="en-US" sz="3100" b="1" dirty="0">
                <a:solidFill>
                  <a:srgbClr val="0070C0"/>
                </a:solidFill>
                <a:latin typeface="Times New Roman" pitchFamily="18" charset="0"/>
                <a:cs typeface="Times New Roman" pitchFamily="18" charset="0"/>
              </a:rPr>
              <a:t>  </a:t>
            </a:r>
            <a:r>
              <a:rPr lang="en-US" sz="2800" b="1" dirty="0">
                <a:solidFill>
                  <a:srgbClr val="0070C0"/>
                </a:solidFill>
                <a:latin typeface="Times New Roman" pitchFamily="18" charset="0"/>
                <a:cs typeface="Times New Roman" pitchFamily="18" charset="0"/>
              </a:rPr>
              <a:t>        </a:t>
            </a:r>
            <a:endParaRPr lang="en-US" sz="2800" dirty="0"/>
          </a:p>
        </p:txBody>
      </p:sp>
      <p:sp>
        <p:nvSpPr>
          <p:cNvPr id="3" name="Slide Number Placeholder 2">
            <a:extLst>
              <a:ext uri="{FF2B5EF4-FFF2-40B4-BE49-F238E27FC236}">
                <a16:creationId xmlns="" xmlns:a16="http://schemas.microsoft.com/office/drawing/2014/main" id="{9F7CAB09-3AA2-4469-B123-C8DB9BD6019D}"/>
              </a:ext>
            </a:extLst>
          </p:cNvPr>
          <p:cNvSpPr>
            <a:spLocks noGrp="1"/>
          </p:cNvSpPr>
          <p:nvPr>
            <p:ph type="sldNum" sz="quarter" idx="12"/>
          </p:nvPr>
        </p:nvSpPr>
        <p:spPr/>
        <p:txBody>
          <a:bodyPr/>
          <a:lstStyle/>
          <a:p>
            <a:fld id="{156F46CE-25D5-4E6D-8809-A4F5B18A920A}" type="slidenum">
              <a:rPr lang="en-US" smtClean="0"/>
              <a:pPr/>
              <a:t>14</a:t>
            </a:fld>
            <a:endParaRPr lang="en-US"/>
          </a:p>
        </p:txBody>
      </p:sp>
      <p:sp>
        <p:nvSpPr>
          <p:cNvPr id="4" name="Content Placeholder 3">
            <a:extLst>
              <a:ext uri="{FF2B5EF4-FFF2-40B4-BE49-F238E27FC236}">
                <a16:creationId xmlns="" xmlns:a16="http://schemas.microsoft.com/office/drawing/2014/main" id="{50CFA094-827E-412E-A435-C9FE08EA4EC8}"/>
              </a:ext>
            </a:extLst>
          </p:cNvPr>
          <p:cNvSpPr>
            <a:spLocks noGrp="1"/>
          </p:cNvSpPr>
          <p:nvPr>
            <p:ph sz="quarter" idx="1"/>
          </p:nvPr>
        </p:nvSpPr>
        <p:spPr>
          <a:xfrm>
            <a:off x="152400" y="609600"/>
            <a:ext cx="8991600" cy="6057900"/>
          </a:xfrm>
        </p:spPr>
        <p:txBody>
          <a:bodyPr>
            <a:noAutofit/>
          </a:bodyPr>
          <a:lstStyle/>
          <a:p>
            <a:pPr algn="just">
              <a:buFont typeface="Arial" charset="0"/>
              <a:buNone/>
            </a:pPr>
            <a:endParaRPr lang="en-US" sz="2200" dirty="0">
              <a:latin typeface="Tahoma" pitchFamily="34" charset="0"/>
              <a:cs typeface="Tahoma" pitchFamily="34" charset="0"/>
            </a:endParaRPr>
          </a:p>
          <a:p>
            <a:pPr marL="0" indent="0">
              <a:buNone/>
            </a:pPr>
            <a:r>
              <a:rPr lang="en-US" sz="2200" dirty="0">
                <a:solidFill>
                  <a:srgbClr val="0070C0"/>
                </a:solidFill>
                <a:latin typeface="Tahoma" pitchFamily="34" charset="0"/>
                <a:cs typeface="Tahoma" pitchFamily="34" charset="0"/>
              </a:rPr>
              <a:t/>
            </a:r>
            <a:br>
              <a:rPr lang="en-US" sz="2200" dirty="0">
                <a:solidFill>
                  <a:srgbClr val="0070C0"/>
                </a:solidFill>
                <a:latin typeface="Tahoma" pitchFamily="34" charset="0"/>
                <a:cs typeface="Tahoma" pitchFamily="34" charset="0"/>
              </a:rPr>
            </a:br>
            <a:endParaRPr lang="en-US" sz="2200" b="1" dirty="0">
              <a:solidFill>
                <a:srgbClr val="FF000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 xmlns:p14="http://schemas.microsoft.com/office/powerpoint/2010/main" val="30939589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190500"/>
            <a:ext cx="8540496" cy="457200"/>
          </a:xfrm>
        </p:spPr>
        <p:txBody>
          <a:bodyPr>
            <a:normAutofit fontScale="90000"/>
          </a:bodyPr>
          <a:lstStyle/>
          <a:p>
            <a:r>
              <a:rPr lang="en-US" b="1" dirty="0">
                <a:solidFill>
                  <a:srgbClr val="0070C0"/>
                </a:solidFill>
                <a:latin typeface="Times New Roman" pitchFamily="18" charset="0"/>
                <a:cs typeface="Times New Roman" pitchFamily="18" charset="0"/>
              </a:rPr>
              <a:t>                                               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15</a:t>
            </a:fld>
            <a:endParaRPr lang="en-US"/>
          </a:p>
        </p:txBody>
      </p:sp>
      <p:sp>
        <p:nvSpPr>
          <p:cNvPr id="4" name="Content Placeholder 3"/>
          <p:cNvSpPr>
            <a:spLocks noGrp="1"/>
          </p:cNvSpPr>
          <p:nvPr>
            <p:ph sz="quarter" idx="1"/>
          </p:nvPr>
        </p:nvSpPr>
        <p:spPr>
          <a:xfrm>
            <a:off x="146304" y="647700"/>
            <a:ext cx="8851392" cy="6019800"/>
          </a:xfrm>
        </p:spPr>
        <p:txBody>
          <a:bodyPr>
            <a:normAutofit/>
          </a:bodyPr>
          <a:lstStyle/>
          <a:p>
            <a:pPr algn="just">
              <a:lnSpc>
                <a:spcPct val="150000"/>
              </a:lnSpc>
              <a:buFont typeface="Wingdings" panose="05000000000000000000" pitchFamily="2" charset="2"/>
              <a:buChar char="Ø"/>
            </a:pPr>
            <a:r>
              <a:rPr lang="en-US" altLang="en-US" sz="2300" dirty="0">
                <a:latin typeface="Times New Roman" panose="02020603050405020304" pitchFamily="18" charset="0"/>
                <a:cs typeface="Times New Roman" panose="02020603050405020304" pitchFamily="18" charset="0"/>
              </a:rPr>
              <a:t>Ceramics are defined as a </a:t>
            </a:r>
            <a:r>
              <a:rPr lang="en-US" altLang="en-US" sz="2300" b="1" dirty="0">
                <a:solidFill>
                  <a:srgbClr val="FF0000"/>
                </a:solidFill>
                <a:latin typeface="Times New Roman" panose="02020603050405020304" pitchFamily="18" charset="0"/>
                <a:cs typeface="Times New Roman" panose="02020603050405020304" pitchFamily="18" charset="0"/>
              </a:rPr>
              <a:t>class of inorganic</a:t>
            </a:r>
            <a:r>
              <a:rPr lang="en-US" altLang="en-US" sz="2300" dirty="0">
                <a:latin typeface="Times New Roman" panose="02020603050405020304" pitchFamily="18" charset="0"/>
                <a:cs typeface="Times New Roman" panose="02020603050405020304" pitchFamily="18" charset="0"/>
              </a:rPr>
              <a:t>, </a:t>
            </a:r>
            <a:r>
              <a:rPr lang="en-US" altLang="en-US" sz="2300" b="1" dirty="0">
                <a:solidFill>
                  <a:srgbClr val="0070C0"/>
                </a:solidFill>
                <a:latin typeface="Times New Roman" panose="02020603050405020304" pitchFamily="18" charset="0"/>
                <a:cs typeface="Times New Roman" panose="02020603050405020304" pitchFamily="18" charset="0"/>
              </a:rPr>
              <a:t>nonmetallic solids </a:t>
            </a:r>
            <a:r>
              <a:rPr lang="en-US" altLang="en-US" sz="2300" dirty="0">
                <a:latin typeface="Times New Roman" panose="02020603050405020304" pitchFamily="18" charset="0"/>
                <a:cs typeface="Times New Roman" panose="02020603050405020304" pitchFamily="18" charset="0"/>
              </a:rPr>
              <a:t>that are subjected to </a:t>
            </a:r>
            <a:r>
              <a:rPr lang="en-US" altLang="en-US" sz="2300" b="1" dirty="0">
                <a:solidFill>
                  <a:srgbClr val="0070C0"/>
                </a:solidFill>
                <a:latin typeface="Times New Roman" panose="02020603050405020304" pitchFamily="18" charset="0"/>
                <a:cs typeface="Times New Roman" panose="02020603050405020304" pitchFamily="18" charset="0"/>
              </a:rPr>
              <a:t>high temperature in manufacture </a:t>
            </a:r>
            <a:r>
              <a:rPr lang="en-US" altLang="en-US" sz="2300" dirty="0">
                <a:latin typeface="Times New Roman" panose="02020603050405020304" pitchFamily="18" charset="0"/>
                <a:cs typeface="Times New Roman" panose="02020603050405020304" pitchFamily="18" charset="0"/>
              </a:rPr>
              <a:t>and/or use. </a:t>
            </a:r>
          </a:p>
          <a:p>
            <a:pPr algn="just">
              <a:lnSpc>
                <a:spcPct val="150000"/>
              </a:lnSpc>
              <a:buFont typeface="Wingdings" panose="05000000000000000000" pitchFamily="2" charset="2"/>
              <a:buChar char="Ø"/>
            </a:pPr>
            <a:r>
              <a:rPr lang="en-US" altLang="en-US" sz="2300" dirty="0">
                <a:latin typeface="Times New Roman" panose="02020603050405020304" pitchFamily="18" charset="0"/>
                <a:cs typeface="Times New Roman" panose="02020603050405020304" pitchFamily="18" charset="0"/>
              </a:rPr>
              <a:t>Ceramics are any articles of </a:t>
            </a:r>
            <a:r>
              <a:rPr lang="en-US" altLang="en-US" sz="2300" b="1" dirty="0">
                <a:solidFill>
                  <a:srgbClr val="7030A0"/>
                </a:solidFill>
                <a:latin typeface="Times New Roman" panose="02020603050405020304" pitchFamily="18" charset="0"/>
                <a:cs typeface="Times New Roman" panose="02020603050405020304" pitchFamily="18" charset="0"/>
              </a:rPr>
              <a:t>pottery or clay products</a:t>
            </a:r>
            <a:r>
              <a:rPr lang="en-US" altLang="en-US" sz="2300" dirty="0">
                <a:latin typeface="Times New Roman" panose="02020603050405020304" pitchFamily="18" charset="0"/>
                <a:cs typeface="Times New Roman" panose="02020603050405020304" pitchFamily="18" charset="0"/>
              </a:rPr>
              <a:t> and manufacture of articles of plastic (</a:t>
            </a:r>
            <a:r>
              <a:rPr lang="en-US" altLang="en-US" sz="2300" b="1" dirty="0">
                <a:solidFill>
                  <a:srgbClr val="7030A0"/>
                </a:solidFill>
                <a:latin typeface="Times New Roman" panose="02020603050405020304" pitchFamily="18" charset="0"/>
                <a:cs typeface="Times New Roman" panose="02020603050405020304" pitchFamily="18" charset="0"/>
              </a:rPr>
              <a:t>easily shaped or molded</a:t>
            </a:r>
            <a:r>
              <a:rPr lang="en-US" altLang="en-US" sz="2300" dirty="0">
                <a:latin typeface="Times New Roman" panose="02020603050405020304" pitchFamily="18" charset="0"/>
                <a:cs typeface="Times New Roman" panose="02020603050405020304" pitchFamily="18" charset="0"/>
              </a:rPr>
              <a:t>) raw materials.</a:t>
            </a:r>
          </a:p>
          <a:p>
            <a:pPr algn="just">
              <a:lnSpc>
                <a:spcPct val="150000"/>
              </a:lnSpc>
              <a:buFont typeface="Wingdings" panose="05000000000000000000" pitchFamily="2" charset="2"/>
              <a:buChar char="Ø"/>
            </a:pPr>
            <a:r>
              <a:rPr lang="en-US" altLang="en-US" sz="2300" dirty="0">
                <a:latin typeface="Times New Roman" panose="02020603050405020304" pitchFamily="18" charset="0"/>
                <a:cs typeface="Times New Roman" panose="02020603050405020304" pitchFamily="18" charset="0"/>
              </a:rPr>
              <a:t>The most common ceramics are composed of </a:t>
            </a:r>
            <a:r>
              <a:rPr lang="en-US" altLang="en-US" sz="2300" b="1" dirty="0">
                <a:solidFill>
                  <a:srgbClr val="00B0F0"/>
                </a:solidFill>
                <a:latin typeface="Times New Roman" panose="02020603050405020304" pitchFamily="18" charset="0"/>
                <a:cs typeface="Times New Roman" panose="02020603050405020304" pitchFamily="18" charset="0"/>
              </a:rPr>
              <a:t>crystalline oxides, carbides, and nitrides material. </a:t>
            </a:r>
          </a:p>
          <a:p>
            <a:pPr algn="just">
              <a:lnSpc>
                <a:spcPct val="150000"/>
              </a:lnSpc>
              <a:buFont typeface="Wingdings" panose="05000000000000000000" pitchFamily="2" charset="2"/>
              <a:buChar char="Ø"/>
            </a:pPr>
            <a:r>
              <a:rPr lang="en-US" altLang="en-US" sz="2300" dirty="0">
                <a:latin typeface="Times New Roman" panose="02020603050405020304" pitchFamily="18" charset="0"/>
                <a:cs typeface="Times New Roman" panose="02020603050405020304" pitchFamily="18" charset="0"/>
              </a:rPr>
              <a:t>Ceramic materials are </a:t>
            </a:r>
            <a:r>
              <a:rPr lang="en-US" altLang="en-US" sz="2300" b="1" dirty="0">
                <a:solidFill>
                  <a:srgbClr val="FF0000"/>
                </a:solidFill>
                <a:latin typeface="Times New Roman" panose="02020603050405020304" pitchFamily="18" charset="0"/>
                <a:cs typeface="Times New Roman" panose="02020603050405020304" pitchFamily="18" charset="0"/>
              </a:rPr>
              <a:t>brittle</a:t>
            </a:r>
            <a:r>
              <a:rPr lang="en-US" altLang="en-US" sz="2300" dirty="0">
                <a:latin typeface="Times New Roman" panose="02020603050405020304" pitchFamily="18" charset="0"/>
                <a:cs typeface="Times New Roman" panose="02020603050405020304" pitchFamily="18" charset="0"/>
              </a:rPr>
              <a:t> , </a:t>
            </a:r>
            <a:r>
              <a:rPr lang="en-US" altLang="en-US" sz="2300" b="1" dirty="0">
                <a:solidFill>
                  <a:srgbClr val="FF0000"/>
                </a:solidFill>
                <a:latin typeface="Times New Roman" panose="02020603050405020304" pitchFamily="18" charset="0"/>
                <a:cs typeface="Times New Roman" panose="02020603050405020304" pitchFamily="18" charset="0"/>
              </a:rPr>
              <a:t>hard,</a:t>
            </a:r>
            <a:r>
              <a:rPr lang="en-US" altLang="en-US" sz="2300" dirty="0">
                <a:latin typeface="Times New Roman" panose="02020603050405020304" pitchFamily="18" charset="0"/>
                <a:cs typeface="Times New Roman" panose="02020603050405020304" pitchFamily="18" charset="0"/>
              </a:rPr>
              <a:t> </a:t>
            </a:r>
            <a:r>
              <a:rPr lang="en-US" altLang="en-US" sz="2300" b="1" dirty="0">
                <a:solidFill>
                  <a:srgbClr val="FF0000"/>
                </a:solidFill>
                <a:latin typeface="Times New Roman" panose="02020603050405020304" pitchFamily="18" charset="0"/>
                <a:cs typeface="Times New Roman" panose="02020603050405020304" pitchFamily="18" charset="0"/>
              </a:rPr>
              <a:t>strong in compression</a:t>
            </a:r>
            <a:r>
              <a:rPr lang="en-US" altLang="en-US" sz="2300" dirty="0">
                <a:latin typeface="Times New Roman" panose="02020603050405020304" pitchFamily="18" charset="0"/>
                <a:cs typeface="Times New Roman" panose="02020603050405020304" pitchFamily="18" charset="0"/>
              </a:rPr>
              <a:t>, weak in shearing and tension.</a:t>
            </a:r>
          </a:p>
          <a:p>
            <a:pPr algn="just">
              <a:lnSpc>
                <a:spcPct val="150000"/>
              </a:lnSpc>
              <a:buFont typeface="Wingdings" panose="05000000000000000000" pitchFamily="2" charset="2"/>
              <a:buChar char="Ø"/>
            </a:pPr>
            <a:r>
              <a:rPr lang="en-US" altLang="en-US" sz="2300" dirty="0">
                <a:latin typeface="Times New Roman" panose="02020603050405020304" pitchFamily="18" charset="0"/>
                <a:cs typeface="Times New Roman" panose="02020603050405020304" pitchFamily="18" charset="0"/>
              </a:rPr>
              <a:t>Ceramic processing generally involves </a:t>
            </a:r>
            <a:r>
              <a:rPr lang="en-US" altLang="en-US" sz="2300" b="1" dirty="0">
                <a:solidFill>
                  <a:srgbClr val="002060"/>
                </a:solidFill>
                <a:latin typeface="Times New Roman" panose="02020603050405020304" pitchFamily="18" charset="0"/>
                <a:cs typeface="Times New Roman" panose="02020603050405020304" pitchFamily="18" charset="0"/>
              </a:rPr>
              <a:t>high temperatures</a:t>
            </a:r>
            <a:r>
              <a:rPr lang="en-US" altLang="en-US" sz="2300" dirty="0">
                <a:latin typeface="Times New Roman" panose="02020603050405020304" pitchFamily="18" charset="0"/>
                <a:cs typeface="Times New Roman" panose="02020603050405020304" pitchFamily="18" charset="0"/>
              </a:rPr>
              <a:t>, and the resulting materials are </a:t>
            </a:r>
            <a:r>
              <a:rPr lang="en-US" altLang="en-US" sz="2300" b="1" dirty="0">
                <a:solidFill>
                  <a:srgbClr val="FF0000"/>
                </a:solidFill>
                <a:latin typeface="Times New Roman" panose="02020603050405020304" pitchFamily="18" charset="0"/>
                <a:cs typeface="Times New Roman" panose="02020603050405020304" pitchFamily="18" charset="0"/>
              </a:rPr>
              <a:t>heat resistant or refractory</a:t>
            </a:r>
            <a:r>
              <a:rPr lang="en-US" altLang="en-US" sz="2300" dirty="0">
                <a:latin typeface="Times New Roman" panose="02020603050405020304" pitchFamily="18" charset="0"/>
                <a:cs typeface="Times New Roman" panose="02020603050405020304" pitchFamily="18" charset="0"/>
              </a:rPr>
              <a:t>.</a:t>
            </a:r>
          </a:p>
          <a:p>
            <a:pPr marL="320040" lvl="1" indent="0" algn="just">
              <a:lnSpc>
                <a:spcPct val="150000"/>
              </a:lnSpc>
              <a:buNone/>
            </a:pPr>
            <a:endParaRPr lang="en-US" sz="2200" dirty="0">
              <a:latin typeface="Times New Roman" pitchFamily="18" charset="0"/>
              <a:cs typeface="Times New Roman" pitchFamily="18" charset="0"/>
            </a:endParaRPr>
          </a:p>
          <a:p>
            <a:endParaRPr lang="en-US" dirty="0"/>
          </a:p>
        </p:txBody>
      </p:sp>
    </p:spTree>
    <p:extLst>
      <p:ext uri="{BB962C8B-B14F-4D97-AF65-F5344CB8AC3E}">
        <p14:creationId xmlns="" xmlns:p14="http://schemas.microsoft.com/office/powerpoint/2010/main" val="28265028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610600" cy="533400"/>
          </a:xfrm>
        </p:spPr>
        <p:txBody>
          <a:bodyPr>
            <a:normAutofit fontScale="90000"/>
          </a:bodyPr>
          <a:lstStyle/>
          <a:p>
            <a:r>
              <a:rPr lang="en-US" dirty="0"/>
              <a:t>		</a:t>
            </a:r>
            <a:br>
              <a:rPr lang="en-US" dirty="0"/>
            </a:br>
            <a:r>
              <a:rPr lang="en-US" dirty="0"/>
              <a:t/>
            </a:r>
            <a:br>
              <a:rPr lang="en-US" dirty="0"/>
            </a:br>
            <a:r>
              <a:rPr lang="en-US" dirty="0"/>
              <a:t/>
            </a:r>
            <a:br>
              <a:rPr lang="en-US" dirty="0"/>
            </a:br>
            <a:r>
              <a:rPr lang="en-US" sz="2700" b="1" dirty="0">
                <a:solidFill>
                  <a:srgbClr val="0070C0"/>
                </a:solidFill>
                <a:latin typeface="Times New Roman" pitchFamily="18" charset="0"/>
                <a:cs typeface="Times New Roman" pitchFamily="18" charset="0"/>
              </a:rPr>
              <a:t/>
            </a:r>
            <a:br>
              <a:rPr lang="en-US" sz="2700" b="1" dirty="0">
                <a:solidFill>
                  <a:srgbClr val="0070C0"/>
                </a:solidFill>
                <a:latin typeface="Times New Roman" pitchFamily="18" charset="0"/>
                <a:cs typeface="Times New Roman" pitchFamily="18" charset="0"/>
              </a:rPr>
            </a:br>
            <a:r>
              <a:rPr lang="en-US" dirty="0"/>
              <a:t>	                                   </a:t>
            </a:r>
            <a:r>
              <a:rPr lang="en-US" b="1" dirty="0">
                <a:solidFill>
                  <a:srgbClr val="0070C0"/>
                </a:solidFill>
                <a:latin typeface="Times New Roman" pitchFamily="18" charset="0"/>
                <a:cs typeface="Times New Roman" pitchFamily="18" charset="0"/>
              </a:rPr>
              <a:t>Cont’.....</a:t>
            </a:r>
            <a:r>
              <a:rPr lang="en-US" b="1" dirty="0">
                <a:solidFill>
                  <a:srgbClr val="FF0000"/>
                </a:solidFill>
                <a:latin typeface="Times New Roman" panose="02020603050405020304" pitchFamily="18" charset="0"/>
                <a:cs typeface="Times New Roman" panose="02020603050405020304" pitchFamily="18" charset="0"/>
              </a:rPr>
              <a:t> </a:t>
            </a:r>
            <a:r>
              <a:rPr lang="en-US" dirty="0"/>
              <a:t>	</a:t>
            </a:r>
          </a:p>
        </p:txBody>
      </p:sp>
      <p:sp>
        <p:nvSpPr>
          <p:cNvPr id="3" name="Slide Number Placeholder 2"/>
          <p:cNvSpPr>
            <a:spLocks noGrp="1"/>
          </p:cNvSpPr>
          <p:nvPr>
            <p:ph type="sldNum" sz="quarter" idx="12"/>
          </p:nvPr>
        </p:nvSpPr>
        <p:spPr/>
        <p:txBody>
          <a:bodyPr/>
          <a:lstStyle/>
          <a:p>
            <a:fld id="{156F46CE-25D5-4E6D-8809-A4F5B18A920A}" type="slidenum">
              <a:rPr lang="en-US" smtClean="0"/>
              <a:pPr/>
              <a:t>16</a:t>
            </a:fld>
            <a:endParaRPr lang="en-US"/>
          </a:p>
        </p:txBody>
      </p:sp>
      <p:sp>
        <p:nvSpPr>
          <p:cNvPr id="4" name="Content Placeholder 3"/>
          <p:cNvSpPr>
            <a:spLocks noGrp="1"/>
          </p:cNvSpPr>
          <p:nvPr>
            <p:ph sz="quarter" idx="1"/>
          </p:nvPr>
        </p:nvSpPr>
        <p:spPr>
          <a:xfrm>
            <a:off x="146304" y="685800"/>
            <a:ext cx="8851392" cy="6019800"/>
          </a:xfrm>
        </p:spPr>
        <p:txBody>
          <a:bodyPr>
            <a:noAutofit/>
          </a:bodyPr>
          <a:lstStyle/>
          <a:p>
            <a:pPr algn="just">
              <a:lnSpc>
                <a:spcPct val="150000"/>
              </a:lnSpc>
              <a:buFont typeface="Wingdings" panose="05000000000000000000" pitchFamily="2" charset="2"/>
              <a:buChar char="§"/>
            </a:pPr>
            <a:r>
              <a:rPr lang="en-US" altLang="en-US" sz="2300" b="1" dirty="0">
                <a:solidFill>
                  <a:srgbClr val="7030A0"/>
                </a:solidFill>
                <a:latin typeface="Times New Roman" panose="02020603050405020304" pitchFamily="18" charset="0"/>
                <a:cs typeface="Times New Roman" panose="02020603050405020304" pitchFamily="18" charset="0"/>
              </a:rPr>
              <a:t>Basic raw materials</a:t>
            </a:r>
            <a:r>
              <a:rPr lang="en-US" altLang="en-US" sz="2300" dirty="0">
                <a:latin typeface="Times New Roman" panose="02020603050405020304" pitchFamily="18" charset="0"/>
                <a:cs typeface="Times New Roman" panose="02020603050405020304" pitchFamily="18" charset="0"/>
              </a:rPr>
              <a:t>: - The three main raw materials used in making the classic ceramic products are </a:t>
            </a:r>
            <a:r>
              <a:rPr lang="en-US" altLang="en-US" sz="2300" b="1" dirty="0">
                <a:solidFill>
                  <a:srgbClr val="7030A0"/>
                </a:solidFill>
                <a:latin typeface="Times New Roman" panose="02020603050405020304" pitchFamily="18" charset="0"/>
                <a:cs typeface="Times New Roman" panose="02020603050405020304" pitchFamily="18" charset="0"/>
              </a:rPr>
              <a:t>Clay, </a:t>
            </a:r>
            <a:r>
              <a:rPr lang="en-US" altLang="en-US" sz="2300" b="1" dirty="0">
                <a:solidFill>
                  <a:srgbClr val="0070C0"/>
                </a:solidFill>
                <a:latin typeface="Times New Roman" panose="02020603050405020304" pitchFamily="18" charset="0"/>
                <a:cs typeface="Times New Roman" panose="02020603050405020304" pitchFamily="18" charset="0"/>
              </a:rPr>
              <a:t>feldspar</a:t>
            </a:r>
            <a:r>
              <a:rPr lang="en-US" altLang="en-US" sz="2300" dirty="0">
                <a:latin typeface="Times New Roman" panose="02020603050405020304" pitchFamily="18" charset="0"/>
                <a:cs typeface="Times New Roman" panose="02020603050405020304" pitchFamily="18" charset="0"/>
              </a:rPr>
              <a:t>, and </a:t>
            </a:r>
            <a:r>
              <a:rPr lang="en-US" altLang="en-US" sz="2300" b="1" dirty="0">
                <a:solidFill>
                  <a:srgbClr val="0070C0"/>
                </a:solidFill>
                <a:latin typeface="Times New Roman" panose="02020603050405020304" pitchFamily="18" charset="0"/>
                <a:cs typeface="Times New Roman" panose="02020603050405020304" pitchFamily="18" charset="0"/>
              </a:rPr>
              <a:t>sand.</a:t>
            </a:r>
          </a:p>
          <a:p>
            <a:pPr algn="just">
              <a:lnSpc>
                <a:spcPct val="150000"/>
              </a:lnSpc>
              <a:buFont typeface="Wingdings" panose="05000000000000000000" pitchFamily="2" charset="2"/>
              <a:buChar char="§"/>
            </a:pPr>
            <a:endParaRPr lang="en-US" altLang="en-US" sz="2300" b="1" dirty="0">
              <a:solidFill>
                <a:srgbClr val="0070C0"/>
              </a:solidFill>
              <a:latin typeface="Times New Roman" panose="02020603050405020304" pitchFamily="18" charset="0"/>
              <a:cs typeface="Times New Roman" panose="02020603050405020304" pitchFamily="18" charset="0"/>
            </a:endParaRPr>
          </a:p>
          <a:p>
            <a:pPr marL="0" indent="0" algn="just">
              <a:lnSpc>
                <a:spcPct val="150000"/>
              </a:lnSpc>
              <a:buNone/>
            </a:pPr>
            <a:r>
              <a:rPr lang="en-US" altLang="en-US" sz="2300" b="1" dirty="0">
                <a:solidFill>
                  <a:srgbClr val="0070C0"/>
                </a:solidFill>
                <a:latin typeface="Times New Roman" panose="02020603050405020304" pitchFamily="18" charset="0"/>
                <a:cs typeface="Times New Roman" panose="02020603050405020304" pitchFamily="18" charset="0"/>
              </a:rPr>
              <a:t>                                                                                </a:t>
            </a:r>
          </a:p>
          <a:p>
            <a:pPr algn="just">
              <a:lnSpc>
                <a:spcPct val="150000"/>
              </a:lnSpc>
            </a:pPr>
            <a:endParaRPr lang="en-US" altLang="en-US" sz="2300" dirty="0">
              <a:latin typeface="Times New Roman" panose="02020603050405020304" pitchFamily="18" charset="0"/>
              <a:cs typeface="Times New Roman" panose="02020603050405020304" pitchFamily="18" charset="0"/>
            </a:endParaRPr>
          </a:p>
          <a:p>
            <a:pPr algn="just">
              <a:lnSpc>
                <a:spcPct val="150000"/>
              </a:lnSpc>
            </a:pPr>
            <a:r>
              <a:rPr lang="en-US" altLang="en-US" sz="2300" b="1" dirty="0">
                <a:solidFill>
                  <a:srgbClr val="FF0000"/>
                </a:solidFill>
                <a:latin typeface="Times New Roman" panose="02020603050405020304" pitchFamily="18" charset="0"/>
                <a:cs typeface="Times New Roman" panose="02020603050405020304" pitchFamily="18" charset="0"/>
              </a:rPr>
              <a:t>Clays </a:t>
            </a:r>
            <a:r>
              <a:rPr lang="en-US" altLang="en-US" sz="2300" dirty="0">
                <a:latin typeface="Times New Roman" panose="02020603050405020304" pitchFamily="18" charset="0"/>
                <a:cs typeface="Times New Roman" panose="02020603050405020304" pitchFamily="18" charset="0"/>
              </a:rPr>
              <a:t>are product of decomposition mineral </a:t>
            </a:r>
            <a:r>
              <a:rPr lang="en-US" altLang="en-US" sz="2300" b="1" dirty="0">
                <a:solidFill>
                  <a:srgbClr val="FF0000"/>
                </a:solidFill>
                <a:latin typeface="Times New Roman" panose="02020603050405020304" pitchFamily="18" charset="0"/>
                <a:cs typeface="Times New Roman" panose="02020603050405020304" pitchFamily="18" charset="0"/>
              </a:rPr>
              <a:t>feldspar</a:t>
            </a:r>
            <a:r>
              <a:rPr lang="en-US" altLang="en-US" sz="2300" dirty="0">
                <a:latin typeface="Times New Roman" panose="02020603050405020304" pitchFamily="18" charset="0"/>
                <a:cs typeface="Times New Roman" panose="02020603050405020304" pitchFamily="18" charset="0"/>
              </a:rPr>
              <a:t>, and is more or less impure hydrated </a:t>
            </a:r>
            <a:r>
              <a:rPr lang="en-US" altLang="en-US" sz="2300" b="1" dirty="0">
                <a:solidFill>
                  <a:srgbClr val="FF0000"/>
                </a:solidFill>
                <a:latin typeface="Times New Roman" panose="02020603050405020304" pitchFamily="18" charset="0"/>
                <a:cs typeface="Times New Roman" panose="02020603050405020304" pitchFamily="18" charset="0"/>
              </a:rPr>
              <a:t>aluminum silicates </a:t>
            </a:r>
            <a:r>
              <a:rPr lang="en-US" altLang="en-US" sz="2300" dirty="0">
                <a:latin typeface="Times New Roman" panose="02020603050405020304" pitchFamily="18" charset="0"/>
                <a:cs typeface="Times New Roman" panose="02020603050405020304" pitchFamily="18" charset="0"/>
              </a:rPr>
              <a:t>that have resulted from the weathering of igneous rocks in which feldspar was a not worthy original mineral.</a:t>
            </a:r>
          </a:p>
          <a:p>
            <a:pPr algn="just">
              <a:lnSpc>
                <a:spcPct val="150000"/>
              </a:lnSpc>
            </a:pPr>
            <a:r>
              <a:rPr lang="en-US" altLang="en-US" sz="2200" dirty="0">
                <a:latin typeface="Times New Roman" panose="02020603050405020304" pitchFamily="18" charset="0"/>
                <a:cs typeface="Times New Roman" panose="02020603050405020304" pitchFamily="18" charset="0"/>
              </a:rPr>
              <a:t>The reaction may be expressed as:</a:t>
            </a:r>
          </a:p>
          <a:p>
            <a:pPr algn="just">
              <a:lnSpc>
                <a:spcPct val="150000"/>
              </a:lnSpc>
            </a:pPr>
            <a:endParaRPr lang="en-US" altLang="en-US" sz="2300" dirty="0">
              <a:latin typeface="Times New Roman" panose="02020603050405020304" pitchFamily="18" charset="0"/>
              <a:cs typeface="Times New Roman" panose="02020603050405020304" pitchFamily="18" charset="0"/>
            </a:endParaRPr>
          </a:p>
          <a:p>
            <a:pPr algn="just">
              <a:lnSpc>
                <a:spcPct val="150000"/>
              </a:lnSpc>
            </a:pPr>
            <a:endParaRPr lang="en-US" altLang="en-US" sz="2300" dirty="0">
              <a:latin typeface="Times New Roman" panose="02020603050405020304" pitchFamily="18" charset="0"/>
              <a:cs typeface="Times New Roman" panose="02020603050405020304" pitchFamily="18" charset="0"/>
            </a:endParaRPr>
          </a:p>
          <a:p>
            <a:pPr algn="just">
              <a:lnSpc>
                <a:spcPct val="150000"/>
              </a:lnSpc>
              <a:buFont typeface="Arial" charset="0"/>
              <a:buNone/>
            </a:pPr>
            <a:endParaRPr lang="en-US" sz="2300" dirty="0">
              <a:latin typeface="Times New Roman" pitchFamily="18" charset="0"/>
              <a:cs typeface="Times New Roman" pitchFamily="18" charset="0"/>
            </a:endParaRPr>
          </a:p>
          <a:p>
            <a:pPr>
              <a:lnSpc>
                <a:spcPct val="150000"/>
              </a:lnSpc>
              <a:buFont typeface="Wingdings" pitchFamily="2" charset="2"/>
              <a:buChar char="Ø"/>
            </a:pPr>
            <a:endParaRPr lang="en-US" sz="2200" dirty="0">
              <a:latin typeface="Times New Roman" pitchFamily="18" charset="0"/>
              <a:cs typeface="Times New Roman" pitchFamily="18" charset="0"/>
            </a:endParaRPr>
          </a:p>
          <a:p>
            <a:pPr marL="0" indent="0">
              <a:buNone/>
            </a:pPr>
            <a:endParaRPr lang="en-US" sz="2400" dirty="0">
              <a:latin typeface="Times New Roman" pitchFamily="18" charset="0"/>
              <a:cs typeface="Times New Roman" pitchFamily="18" charset="0"/>
            </a:endParaRP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7143" y="1752599"/>
            <a:ext cx="2132463" cy="1828800"/>
          </a:xfrm>
          <a:prstGeom prst="rect">
            <a:avLst/>
          </a:prstGeom>
        </p:spPr>
      </p:pic>
      <p:sp>
        <p:nvSpPr>
          <p:cNvPr id="6" name="Rectangle 5"/>
          <p:cNvSpPr/>
          <p:nvPr/>
        </p:nvSpPr>
        <p:spPr>
          <a:xfrm>
            <a:off x="371492" y="1836509"/>
            <a:ext cx="768096" cy="304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latin typeface="Times New Roman" panose="02020603050405020304" pitchFamily="18" charset="0"/>
                <a:cs typeface="Times New Roman" panose="02020603050405020304" pitchFamily="18" charset="0"/>
              </a:rPr>
              <a:t>Sand</a:t>
            </a:r>
          </a:p>
        </p:txBody>
      </p:sp>
      <p:pic>
        <p:nvPicPr>
          <p:cNvPr id="7" name="Picture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324600" y="1676399"/>
            <a:ext cx="2702257" cy="1981201"/>
          </a:xfrm>
          <a:prstGeom prst="rect">
            <a:avLst/>
          </a:prstGeom>
        </p:spPr>
      </p:pic>
      <p:pic>
        <p:nvPicPr>
          <p:cNvPr id="10" name="Picture 9"/>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667000" y="1727326"/>
            <a:ext cx="3276600" cy="1930274"/>
          </a:xfrm>
          <a:prstGeom prst="rect">
            <a:avLst/>
          </a:prstGeom>
        </p:spPr>
      </p:pic>
      <p:sp>
        <p:nvSpPr>
          <p:cNvPr id="11" name="Rectangle 10"/>
          <p:cNvSpPr/>
          <p:nvPr/>
        </p:nvSpPr>
        <p:spPr>
          <a:xfrm>
            <a:off x="2743200" y="1752599"/>
            <a:ext cx="1371600" cy="30480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en-US" sz="2000" b="1" dirty="0">
                <a:solidFill>
                  <a:srgbClr val="0070C0"/>
                </a:solidFill>
                <a:latin typeface="Times New Roman" panose="02020603050405020304" pitchFamily="18" charset="0"/>
                <a:cs typeface="Times New Roman" panose="02020603050405020304" pitchFamily="18" charset="0"/>
              </a:rPr>
              <a:t>feldspar</a:t>
            </a:r>
            <a:endParaRPr lang="en-US" sz="2000" b="1" dirty="0"/>
          </a:p>
        </p:txBody>
      </p:sp>
    </p:spTree>
    <p:extLst>
      <p:ext uri="{BB962C8B-B14F-4D97-AF65-F5344CB8AC3E}">
        <p14:creationId xmlns="" xmlns:p14="http://schemas.microsoft.com/office/powerpoint/2010/main" val="25761064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685800"/>
          </a:xfrm>
        </p:spPr>
        <p:txBody>
          <a:bodyPr>
            <a:normAutofit fontScale="90000"/>
          </a:bodyPr>
          <a:lstStyle/>
          <a:p>
            <a:pPr>
              <a:lnSpc>
                <a:spcPct val="150000"/>
              </a:lnSpc>
            </a:pPr>
            <a:r>
              <a:rPr lang="en-US" sz="2400" b="1" dirty="0">
                <a:solidFill>
                  <a:srgbClr val="0070C0"/>
                </a:solidFill>
                <a:latin typeface="Times New Roman" pitchFamily="18" charset="0"/>
                <a:cs typeface="Times New Roman" pitchFamily="18" charset="0"/>
              </a:rPr>
              <a:t>                                                                               </a:t>
            </a:r>
            <a:r>
              <a:rPr lang="en-US" sz="2800" b="1" dirty="0">
                <a:solidFill>
                  <a:srgbClr val="0070C0"/>
                </a:solidFill>
                <a:latin typeface="Times New Roman" pitchFamily="18" charset="0"/>
                <a:cs typeface="Times New Roman" pitchFamily="18" charset="0"/>
              </a:rPr>
              <a:t>Cont’.....</a:t>
            </a:r>
            <a:r>
              <a:rPr lang="en-US" sz="2800" b="1" dirty="0">
                <a:solidFill>
                  <a:srgbClr val="FF0000"/>
                </a:solidFill>
                <a:latin typeface="Times New Roman" panose="02020603050405020304" pitchFamily="18" charset="0"/>
                <a:cs typeface="Times New Roman" panose="02020603050405020304" pitchFamily="18" charset="0"/>
              </a:rPr>
              <a:t> </a:t>
            </a:r>
            <a:r>
              <a:rPr lang="en-US" sz="2800" dirty="0">
                <a:latin typeface="Times New Roman" pitchFamily="18" charset="0"/>
                <a:cs typeface="Times New Roman" pitchFamily="18" charset="0"/>
              </a:rPr>
              <a:t>	</a:t>
            </a:r>
          </a:p>
        </p:txBody>
      </p:sp>
      <p:sp>
        <p:nvSpPr>
          <p:cNvPr id="3" name="Slide Number Placeholder 2"/>
          <p:cNvSpPr>
            <a:spLocks noGrp="1"/>
          </p:cNvSpPr>
          <p:nvPr>
            <p:ph type="sldNum" sz="quarter" idx="12"/>
          </p:nvPr>
        </p:nvSpPr>
        <p:spPr/>
        <p:txBody>
          <a:bodyPr/>
          <a:lstStyle/>
          <a:p>
            <a:fld id="{156F46CE-25D5-4E6D-8809-A4F5B18A920A}" type="slidenum">
              <a:rPr lang="en-US" smtClean="0"/>
              <a:pPr/>
              <a:t>17</a:t>
            </a:fld>
            <a:endParaRPr lang="en-US"/>
          </a:p>
        </p:txBody>
      </p:sp>
      <p:sp>
        <p:nvSpPr>
          <p:cNvPr id="4" name="Content Placeholder 3"/>
          <p:cNvSpPr>
            <a:spLocks noGrp="1"/>
          </p:cNvSpPr>
          <p:nvPr>
            <p:ph sz="quarter" idx="1"/>
          </p:nvPr>
        </p:nvSpPr>
        <p:spPr>
          <a:xfrm>
            <a:off x="152400" y="762000"/>
            <a:ext cx="8839200" cy="5943600"/>
          </a:xfrm>
        </p:spPr>
        <p:txBody>
          <a:bodyPr>
            <a:noAutofit/>
          </a:bodyPr>
          <a:lstStyle/>
          <a:p>
            <a:pPr marL="0" indent="0" algn="just">
              <a:lnSpc>
                <a:spcPct val="160000"/>
              </a:lnSpc>
              <a:buNone/>
            </a:pPr>
            <a:endParaRPr lang="en-IE" sz="2200" dirty="0">
              <a:latin typeface="Times New Roman" pitchFamily="18" charset="0"/>
              <a:cs typeface="Times New Roman" pitchFamily="18" charset="0"/>
            </a:endParaRPr>
          </a:p>
          <a:p>
            <a:pPr algn="just">
              <a:lnSpc>
                <a:spcPct val="150000"/>
              </a:lnSpc>
              <a:buFont typeface="Wingdings" panose="05000000000000000000" pitchFamily="2" charset="2"/>
              <a:buChar char="Ø"/>
            </a:pPr>
            <a:r>
              <a:rPr lang="en-US" altLang="en-US" sz="2400" b="1" dirty="0">
                <a:latin typeface="Times New Roman" panose="02020603050405020304" pitchFamily="18" charset="0"/>
                <a:cs typeface="Times New Roman" panose="02020603050405020304" pitchFamily="18" charset="0"/>
              </a:rPr>
              <a:t>Feldspar</a:t>
            </a:r>
            <a:r>
              <a:rPr lang="en-US" altLang="en-US" sz="2400" dirty="0">
                <a:latin typeface="Times New Roman" panose="02020603050405020304" pitchFamily="18" charset="0"/>
                <a:cs typeface="Times New Roman" panose="02020603050405020304" pitchFamily="18" charset="0"/>
              </a:rPr>
              <a:t> is the most abundant mineral found in crystalline rocks, commonest of which are </a:t>
            </a:r>
            <a:r>
              <a:rPr lang="en-US" altLang="en-US" sz="2400" b="1" dirty="0">
                <a:latin typeface="Times New Roman" panose="02020603050405020304" pitchFamily="18" charset="0"/>
                <a:cs typeface="Times New Roman" panose="02020603050405020304" pitchFamily="18" charset="0"/>
              </a:rPr>
              <a:t>granite and genesis</a:t>
            </a:r>
          </a:p>
          <a:p>
            <a:pPr marL="0" indent="0" algn="just">
              <a:lnSpc>
                <a:spcPct val="150000"/>
              </a:lnSpc>
              <a:buNone/>
            </a:pPr>
            <a:endParaRPr lang="en-US" altLang="en-US" sz="2400" b="1" dirty="0">
              <a:latin typeface="Times New Roman" panose="02020603050405020304" pitchFamily="18" charset="0"/>
              <a:cs typeface="Times New Roman" panose="02020603050405020304" pitchFamily="18" charset="0"/>
            </a:endParaRPr>
          </a:p>
          <a:p>
            <a:pPr marL="0" indent="0" algn="just">
              <a:lnSpc>
                <a:spcPct val="160000"/>
              </a:lnSpc>
              <a:buNone/>
            </a:pPr>
            <a:endParaRPr lang="en-IE" sz="2200" dirty="0">
              <a:latin typeface="Times New Roman" pitchFamily="18" charset="0"/>
              <a:cs typeface="Times New Roman" pitchFamily="18" charset="0"/>
            </a:endParaRPr>
          </a:p>
          <a:p>
            <a:pPr marL="0" indent="0" algn="just">
              <a:lnSpc>
                <a:spcPct val="160000"/>
              </a:lnSpc>
              <a:buNone/>
            </a:pPr>
            <a:endParaRPr lang="en-US" sz="2200" dirty="0">
              <a:latin typeface="Times New Roman" pitchFamily="18" charset="0"/>
              <a:cs typeface="Times New Roman" pitchFamily="18" charset="0"/>
            </a:endParaRPr>
          </a:p>
          <a:p>
            <a:pPr marL="0" indent="0">
              <a:lnSpc>
                <a:spcPct val="150000"/>
              </a:lnSpc>
              <a:buNone/>
            </a:pPr>
            <a:endParaRPr lang="en-US" sz="2200" dirty="0">
              <a:latin typeface="Times New Roman" pitchFamily="18" charset="0"/>
              <a:cs typeface="Times New Roman" pitchFamily="18" charset="0"/>
            </a:endParaRPr>
          </a:p>
          <a:p>
            <a:pPr marL="0" indent="0">
              <a:lnSpc>
                <a:spcPct val="150000"/>
              </a:lnSpc>
              <a:buNone/>
            </a:pPr>
            <a:endParaRPr lang="en-US" sz="2200" dirty="0">
              <a:latin typeface="Times New Roman" pitchFamily="18" charset="0"/>
              <a:cs typeface="Times New Roman" pitchFamily="18" charset="0"/>
            </a:endParaRPr>
          </a:p>
          <a:p>
            <a:pPr marL="0" indent="0">
              <a:lnSpc>
                <a:spcPct val="150000"/>
              </a:lnSpc>
              <a:buNone/>
            </a:pPr>
            <a:r>
              <a:rPr lang="en-US" sz="2200" dirty="0">
                <a:latin typeface="Times New Roman" pitchFamily="18" charset="0"/>
                <a:cs typeface="Times New Roman" pitchFamily="18" charset="0"/>
              </a:rPr>
              <a:t> </a:t>
            </a:r>
            <a:br>
              <a:rPr lang="en-US" sz="2200" dirty="0">
                <a:latin typeface="Times New Roman" pitchFamily="18" charset="0"/>
                <a:cs typeface="Times New Roman" pitchFamily="18" charset="0"/>
              </a:rPr>
            </a:br>
            <a:endParaRPr lang="en-US" sz="2200" dirty="0">
              <a:latin typeface="Times New Roman" pitchFamily="18" charset="0"/>
              <a:cs typeface="Times New Roman" pitchFamily="18" charset="0"/>
            </a:endParaRPr>
          </a:p>
        </p:txBody>
      </p:sp>
      <p:pic>
        <p:nvPicPr>
          <p:cNvPr id="6" name="Picture 5"/>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74904" y="762000"/>
            <a:ext cx="7905750" cy="609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AutoShape 2" descr="C:\Users\user\Downloads\ceramics-19-320.webp"/>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C:\Users\user\Downloads\ceramics-19-320.webp"/>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C:\Users\user\Downloads\ceramics-19-320.webp"/>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C:\Users\user\Downloads\ceramics-19-320.webp"/>
          <p:cNvSpPr>
            <a:spLocks noChangeAspect="1" noChangeArrowheads="1"/>
          </p:cNvSpPr>
          <p:nvPr/>
        </p:nvSpPr>
        <p:spPr bwMode="auto">
          <a:xfrm>
            <a:off x="612775" y="3127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0" descr="የclay images ምስል ውጤት&quot;"/>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28600" y="2503487"/>
            <a:ext cx="3310962" cy="1611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8" descr="የfeldspar images ምስል ውጤት&quot;"/>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577093" y="2503487"/>
            <a:ext cx="2349447" cy="191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2" descr="የsand images ምስል ውጤት&quot;"/>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926540" y="2550686"/>
            <a:ext cx="2590800" cy="194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4" descr="የceramic images ምስል ውጤት&quot;"/>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07975" y="4103227"/>
            <a:ext cx="4111625" cy="25200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6" descr="የclay  potery images ምስል ውጤት"/>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6629400" y="4600409"/>
            <a:ext cx="2081949" cy="20670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2"/>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4832351" y="4600410"/>
            <a:ext cx="2178049" cy="21051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7476910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904" y="76200"/>
            <a:ext cx="8464296" cy="609600"/>
          </a:xfrm>
        </p:spPr>
        <p:txBody>
          <a:bodyPr>
            <a:normAutofit/>
          </a:bodyPr>
          <a:lstStyle/>
          <a:p>
            <a:r>
              <a:rPr lang="en-US" sz="2800" b="1" dirty="0">
                <a:solidFill>
                  <a:srgbClr val="0070C0"/>
                </a:solidFill>
                <a:latin typeface="Times New Roman" pitchFamily="18" charset="0"/>
                <a:cs typeface="Times New Roman" pitchFamily="18" charset="0"/>
              </a:rPr>
              <a:t>                                                                          Cont’.....</a:t>
            </a:r>
            <a:endParaRPr lang="en-US" sz="2800"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18</a:t>
            </a:fld>
            <a:endParaRPr lang="en-US"/>
          </a:p>
        </p:txBody>
      </p:sp>
      <p:sp>
        <p:nvSpPr>
          <p:cNvPr id="4" name="Content Placeholder 3"/>
          <p:cNvSpPr>
            <a:spLocks noGrp="1"/>
          </p:cNvSpPr>
          <p:nvPr>
            <p:ph sz="quarter" idx="1"/>
          </p:nvPr>
        </p:nvSpPr>
        <p:spPr>
          <a:xfrm>
            <a:off x="146304" y="685800"/>
            <a:ext cx="8845296" cy="5981700"/>
          </a:xfrm>
        </p:spPr>
        <p:txBody>
          <a:bodyPr>
            <a:normAutofit/>
          </a:bodyPr>
          <a:lstStyle/>
          <a:p>
            <a:pPr algn="just">
              <a:lnSpc>
                <a:spcPct val="150000"/>
              </a:lnSpc>
              <a:buFont typeface="Wingdings" panose="05000000000000000000" pitchFamily="2" charset="2"/>
              <a:buChar char="v"/>
            </a:pPr>
            <a:r>
              <a:rPr lang="en-US" altLang="en-US" sz="2400" dirty="0">
                <a:latin typeface="Times New Roman" panose="02020603050405020304" pitchFamily="18" charset="0"/>
                <a:cs typeface="Times New Roman" panose="02020603050405020304" pitchFamily="18" charset="0"/>
              </a:rPr>
              <a:t>There are a number of mineral species called </a:t>
            </a:r>
            <a:r>
              <a:rPr lang="en-US" altLang="en-US" sz="2400" b="1" dirty="0">
                <a:solidFill>
                  <a:srgbClr val="FF0000"/>
                </a:solidFill>
                <a:latin typeface="Times New Roman" panose="02020603050405020304" pitchFamily="18" charset="0"/>
                <a:cs typeface="Times New Roman" panose="02020603050405020304" pitchFamily="18" charset="0"/>
              </a:rPr>
              <a:t>clay minerals</a:t>
            </a:r>
            <a:r>
              <a:rPr lang="en-US" altLang="en-US" sz="2400" dirty="0">
                <a:latin typeface="Times New Roman" panose="02020603050405020304" pitchFamily="18" charset="0"/>
                <a:cs typeface="Times New Roman" panose="02020603050405020304" pitchFamily="18" charset="0"/>
              </a:rPr>
              <a:t>, but the most important are:</a:t>
            </a:r>
          </a:p>
          <a:p>
            <a:pPr lvl="1" algn="just">
              <a:lnSpc>
                <a:spcPct val="150000"/>
              </a:lnSpc>
              <a:buFont typeface="Wingdings" panose="05000000000000000000" pitchFamily="2" charset="2"/>
              <a:buChar char="v"/>
            </a:pPr>
            <a:r>
              <a:rPr lang="en-US" altLang="en-US" dirty="0" err="1">
                <a:latin typeface="Tahoma" panose="020B0604030504040204" pitchFamily="34" charset="0"/>
                <a:cs typeface="Tahoma" panose="020B0604030504040204" pitchFamily="34" charset="0"/>
              </a:rPr>
              <a:t>Kaolite</a:t>
            </a:r>
            <a:r>
              <a:rPr lang="en-US" altLang="en-US" dirty="0">
                <a:latin typeface="Tahoma" panose="020B0604030504040204" pitchFamily="34" charset="0"/>
                <a:cs typeface="Tahoma" panose="020B0604030504040204" pitchFamily="34" charset="0"/>
              </a:rPr>
              <a:t>(</a:t>
            </a:r>
            <a:r>
              <a:rPr lang="es-CR" altLang="en-US" dirty="0">
                <a:latin typeface="Tahoma" panose="020B0604030504040204" pitchFamily="34" charset="0"/>
                <a:cs typeface="Tahoma" panose="020B0604030504040204" pitchFamily="34" charset="0"/>
              </a:rPr>
              <a:t>Al</a:t>
            </a:r>
            <a:r>
              <a:rPr lang="es-CR" altLang="en-US" baseline="-25000" dirty="0">
                <a:latin typeface="Tahoma" panose="020B0604030504040204" pitchFamily="34" charset="0"/>
                <a:cs typeface="Tahoma" panose="020B0604030504040204" pitchFamily="34" charset="0"/>
              </a:rPr>
              <a:t>2</a:t>
            </a:r>
            <a:r>
              <a:rPr lang="es-CR" altLang="en-US" dirty="0">
                <a:latin typeface="Tahoma" panose="020B0604030504040204" pitchFamily="34" charset="0"/>
                <a:cs typeface="Tahoma" panose="020B0604030504040204" pitchFamily="34" charset="0"/>
              </a:rPr>
              <a:t>O</a:t>
            </a:r>
            <a:r>
              <a:rPr lang="es-CR" altLang="en-US" baseline="-25000" dirty="0">
                <a:latin typeface="Tahoma" panose="020B0604030504040204" pitchFamily="34" charset="0"/>
                <a:cs typeface="Tahoma" panose="020B0604030504040204" pitchFamily="34" charset="0"/>
              </a:rPr>
              <a:t>3</a:t>
            </a:r>
            <a:r>
              <a:rPr lang="es-CR" altLang="en-US" dirty="0">
                <a:latin typeface="Tahoma" panose="020B0604030504040204" pitchFamily="34" charset="0"/>
                <a:cs typeface="Tahoma" panose="020B0604030504040204" pitchFamily="34" charset="0"/>
              </a:rPr>
              <a:t>.2SiO</a:t>
            </a:r>
            <a:r>
              <a:rPr lang="es-CR" altLang="en-US" baseline="-25000" dirty="0">
                <a:latin typeface="Tahoma" panose="020B0604030504040204" pitchFamily="34" charset="0"/>
                <a:cs typeface="Tahoma" panose="020B0604030504040204" pitchFamily="34" charset="0"/>
              </a:rPr>
              <a:t>2</a:t>
            </a:r>
            <a:r>
              <a:rPr lang="es-CR" altLang="en-US" dirty="0">
                <a:latin typeface="Tahoma" panose="020B0604030504040204" pitchFamily="34" charset="0"/>
                <a:cs typeface="Tahoma" panose="020B0604030504040204" pitchFamily="34" charset="0"/>
              </a:rPr>
              <a:t> .2H</a:t>
            </a:r>
            <a:r>
              <a:rPr lang="es-CR" altLang="en-US" baseline="-25000" dirty="0">
                <a:latin typeface="Tahoma" panose="020B0604030504040204" pitchFamily="34" charset="0"/>
                <a:cs typeface="Tahoma" panose="020B0604030504040204" pitchFamily="34" charset="0"/>
              </a:rPr>
              <a:t>2</a:t>
            </a:r>
            <a:r>
              <a:rPr lang="es-CR" altLang="en-US" dirty="0">
                <a:latin typeface="Tahoma" panose="020B0604030504040204" pitchFamily="34" charset="0"/>
                <a:cs typeface="Tahoma" panose="020B0604030504040204" pitchFamily="34" charset="0"/>
              </a:rPr>
              <a:t>O);</a:t>
            </a:r>
            <a:endParaRPr lang="en-US" altLang="en-US" b="1" dirty="0">
              <a:latin typeface="Tahoma" panose="020B0604030504040204" pitchFamily="34" charset="0"/>
              <a:cs typeface="Tahoma" panose="020B0604030504040204" pitchFamily="34" charset="0"/>
            </a:endParaRPr>
          </a:p>
          <a:p>
            <a:pPr lvl="1" algn="just">
              <a:lnSpc>
                <a:spcPct val="150000"/>
              </a:lnSpc>
              <a:buFont typeface="Wingdings" panose="05000000000000000000" pitchFamily="2" charset="2"/>
              <a:buChar char="v"/>
            </a:pPr>
            <a:r>
              <a:rPr lang="es-CR" altLang="en-US" dirty="0" err="1">
                <a:latin typeface="Tahoma" panose="020B0604030504040204" pitchFamily="34" charset="0"/>
                <a:cs typeface="Tahoma" panose="020B0604030504040204" pitchFamily="34" charset="0"/>
              </a:rPr>
              <a:t>Montmorillonite</a:t>
            </a:r>
            <a:r>
              <a:rPr lang="es-CR" altLang="en-US" dirty="0">
                <a:latin typeface="Tahoma" panose="020B0604030504040204" pitchFamily="34" charset="0"/>
                <a:cs typeface="Tahoma" panose="020B0604030504040204" pitchFamily="34" charset="0"/>
              </a:rPr>
              <a:t>((</a:t>
            </a:r>
            <a:r>
              <a:rPr lang="es-CR" altLang="en-US" dirty="0" err="1">
                <a:latin typeface="Tahoma" panose="020B0604030504040204" pitchFamily="34" charset="0"/>
                <a:cs typeface="Tahoma" panose="020B0604030504040204" pitchFamily="34" charset="0"/>
              </a:rPr>
              <a:t>Mg.Ca</a:t>
            </a:r>
            <a:r>
              <a:rPr lang="es-CR" altLang="en-US" dirty="0">
                <a:latin typeface="Tahoma" panose="020B0604030504040204" pitchFamily="34" charset="0"/>
                <a:cs typeface="Tahoma" panose="020B0604030504040204" pitchFamily="34" charset="0"/>
              </a:rPr>
              <a:t>)O, Al</a:t>
            </a:r>
            <a:r>
              <a:rPr lang="es-CR" altLang="en-US" baseline="-25000" dirty="0">
                <a:latin typeface="Tahoma" panose="020B0604030504040204" pitchFamily="34" charset="0"/>
                <a:cs typeface="Tahoma" panose="020B0604030504040204" pitchFamily="34" charset="0"/>
              </a:rPr>
              <a:t>2</a:t>
            </a:r>
            <a:r>
              <a:rPr lang="es-CR" altLang="en-US" dirty="0">
                <a:latin typeface="Tahoma" panose="020B0604030504040204" pitchFamily="34" charset="0"/>
                <a:cs typeface="Tahoma" panose="020B0604030504040204" pitchFamily="34" charset="0"/>
              </a:rPr>
              <a:t>O</a:t>
            </a:r>
            <a:r>
              <a:rPr lang="es-CR" altLang="en-US" baseline="-25000" dirty="0">
                <a:latin typeface="Tahoma" panose="020B0604030504040204" pitchFamily="34" charset="0"/>
                <a:cs typeface="Tahoma" panose="020B0604030504040204" pitchFamily="34" charset="0"/>
              </a:rPr>
              <a:t>3</a:t>
            </a:r>
            <a:r>
              <a:rPr lang="es-CR" altLang="en-US" dirty="0">
                <a:latin typeface="Tahoma" panose="020B0604030504040204" pitchFamily="34" charset="0"/>
                <a:cs typeface="Tahoma" panose="020B0604030504040204" pitchFamily="34" charset="0"/>
              </a:rPr>
              <a:t>.5SiO</a:t>
            </a:r>
            <a:r>
              <a:rPr lang="es-CR" altLang="en-US" baseline="-25000" dirty="0">
                <a:latin typeface="Tahoma" panose="020B0604030504040204" pitchFamily="34" charset="0"/>
                <a:cs typeface="Tahoma" panose="020B0604030504040204" pitchFamily="34" charset="0"/>
              </a:rPr>
              <a:t>2</a:t>
            </a:r>
            <a:r>
              <a:rPr lang="es-CR" altLang="en-US" dirty="0">
                <a:latin typeface="Tahoma" panose="020B0604030504040204" pitchFamily="34" charset="0"/>
                <a:cs typeface="Tahoma" panose="020B0604030504040204" pitchFamily="34" charset="0"/>
              </a:rPr>
              <a:t> .nH</a:t>
            </a:r>
            <a:r>
              <a:rPr lang="es-CR" altLang="en-US" baseline="-25000" dirty="0">
                <a:latin typeface="Tahoma" panose="020B0604030504040204" pitchFamily="34" charset="0"/>
                <a:cs typeface="Tahoma" panose="020B0604030504040204" pitchFamily="34" charset="0"/>
              </a:rPr>
              <a:t>2</a:t>
            </a:r>
            <a:r>
              <a:rPr lang="es-CR" altLang="en-US" dirty="0">
                <a:latin typeface="Tahoma" panose="020B0604030504040204" pitchFamily="34" charset="0"/>
                <a:cs typeface="Tahoma" panose="020B0604030504040204" pitchFamily="34" charset="0"/>
              </a:rPr>
              <a:t>O); and </a:t>
            </a:r>
            <a:endParaRPr lang="en-US" altLang="en-US" b="1" dirty="0">
              <a:latin typeface="Tahoma" panose="020B0604030504040204" pitchFamily="34" charset="0"/>
              <a:cs typeface="Tahoma" panose="020B0604030504040204" pitchFamily="34" charset="0"/>
            </a:endParaRPr>
          </a:p>
          <a:p>
            <a:pPr lvl="1" algn="just">
              <a:lnSpc>
                <a:spcPct val="150000"/>
              </a:lnSpc>
              <a:buFont typeface="Wingdings" panose="05000000000000000000" pitchFamily="2" charset="2"/>
              <a:buChar char="v"/>
            </a:pPr>
            <a:r>
              <a:rPr lang="es-CR" altLang="en-US" dirty="0" err="1">
                <a:latin typeface="Tahoma" panose="020B0604030504040204" pitchFamily="34" charset="0"/>
                <a:cs typeface="Tahoma" panose="020B0604030504040204" pitchFamily="34" charset="0"/>
              </a:rPr>
              <a:t>Illite</a:t>
            </a:r>
            <a:r>
              <a:rPr lang="es-CR" altLang="en-US" dirty="0">
                <a:latin typeface="Tahoma" panose="020B0604030504040204" pitchFamily="34" charset="0"/>
                <a:cs typeface="Tahoma" panose="020B0604030504040204" pitchFamily="34" charset="0"/>
              </a:rPr>
              <a:t>(K</a:t>
            </a:r>
            <a:r>
              <a:rPr lang="es-CR" altLang="en-US" baseline="-25000" dirty="0">
                <a:latin typeface="Tahoma" panose="020B0604030504040204" pitchFamily="34" charset="0"/>
                <a:cs typeface="Tahoma" panose="020B0604030504040204" pitchFamily="34" charset="0"/>
              </a:rPr>
              <a:t>2</a:t>
            </a:r>
            <a:r>
              <a:rPr lang="es-CR" altLang="en-US" dirty="0">
                <a:latin typeface="Tahoma" panose="020B0604030504040204" pitchFamily="34" charset="0"/>
                <a:cs typeface="Tahoma" panose="020B0604030504040204" pitchFamily="34" charset="0"/>
              </a:rPr>
              <a:t>O, </a:t>
            </a:r>
            <a:r>
              <a:rPr lang="es-CR" altLang="en-US" dirty="0" err="1">
                <a:latin typeface="Tahoma" panose="020B0604030504040204" pitchFamily="34" charset="0"/>
                <a:cs typeface="Tahoma" panose="020B0604030504040204" pitchFamily="34" charset="0"/>
              </a:rPr>
              <a:t>MgO</a:t>
            </a:r>
            <a:r>
              <a:rPr lang="es-CR" altLang="en-US" dirty="0">
                <a:latin typeface="Tahoma" panose="020B0604030504040204" pitchFamily="34" charset="0"/>
                <a:cs typeface="Tahoma" panose="020B0604030504040204" pitchFamily="34" charset="0"/>
              </a:rPr>
              <a:t>, Al</a:t>
            </a:r>
            <a:r>
              <a:rPr lang="es-CR" altLang="en-US" baseline="-25000" dirty="0">
                <a:latin typeface="Tahoma" panose="020B0604030504040204" pitchFamily="34" charset="0"/>
                <a:cs typeface="Tahoma" panose="020B0604030504040204" pitchFamily="34" charset="0"/>
              </a:rPr>
              <a:t>2</a:t>
            </a:r>
            <a:r>
              <a:rPr lang="es-CR" altLang="en-US" dirty="0">
                <a:latin typeface="Tahoma" panose="020B0604030504040204" pitchFamily="34" charset="0"/>
                <a:cs typeface="Tahoma" panose="020B0604030504040204" pitchFamily="34" charset="0"/>
              </a:rPr>
              <a:t>O</a:t>
            </a:r>
            <a:r>
              <a:rPr lang="es-CR" altLang="en-US" baseline="-25000" dirty="0">
                <a:latin typeface="Tahoma" panose="020B0604030504040204" pitchFamily="34" charset="0"/>
                <a:cs typeface="Tahoma" panose="020B0604030504040204" pitchFamily="34" charset="0"/>
              </a:rPr>
              <a:t>3</a:t>
            </a:r>
            <a:r>
              <a:rPr lang="es-CR" altLang="en-US" dirty="0">
                <a:latin typeface="Tahoma" panose="020B0604030504040204" pitchFamily="34" charset="0"/>
                <a:cs typeface="Tahoma" panose="020B0604030504040204" pitchFamily="34" charset="0"/>
              </a:rPr>
              <a:t>, SiO</a:t>
            </a:r>
            <a:r>
              <a:rPr lang="es-CR" altLang="en-US" baseline="-25000" dirty="0">
                <a:latin typeface="Tahoma" panose="020B0604030504040204" pitchFamily="34" charset="0"/>
                <a:cs typeface="Tahoma" panose="020B0604030504040204" pitchFamily="34" charset="0"/>
              </a:rPr>
              <a:t>2</a:t>
            </a:r>
            <a:r>
              <a:rPr lang="es-CR" altLang="en-US" dirty="0">
                <a:latin typeface="Tahoma" panose="020B0604030504040204" pitchFamily="34" charset="0"/>
                <a:cs typeface="Tahoma" panose="020B0604030504040204" pitchFamily="34" charset="0"/>
              </a:rPr>
              <a:t> , 2H</a:t>
            </a:r>
            <a:r>
              <a:rPr lang="es-CR" altLang="en-US" baseline="-25000" dirty="0">
                <a:latin typeface="Tahoma" panose="020B0604030504040204" pitchFamily="34" charset="0"/>
                <a:cs typeface="Tahoma" panose="020B0604030504040204" pitchFamily="34" charset="0"/>
              </a:rPr>
              <a:t>2</a:t>
            </a:r>
            <a:r>
              <a:rPr lang="es-CR" altLang="en-US" dirty="0">
                <a:latin typeface="Tahoma" panose="020B0604030504040204" pitchFamily="34" charset="0"/>
                <a:cs typeface="Tahoma" panose="020B0604030504040204" pitchFamily="34" charset="0"/>
              </a:rPr>
              <a:t>O, </a:t>
            </a:r>
            <a:r>
              <a:rPr lang="es-CR" altLang="en-US" dirty="0" err="1">
                <a:latin typeface="Tahoma" panose="020B0604030504040204" pitchFamily="34" charset="0"/>
                <a:cs typeface="Tahoma" panose="020B0604030504040204" pitchFamily="34" charset="0"/>
              </a:rPr>
              <a:t>all</a:t>
            </a:r>
            <a:r>
              <a:rPr lang="es-CR" altLang="en-US" dirty="0">
                <a:latin typeface="Tahoma" panose="020B0604030504040204" pitchFamily="34" charset="0"/>
                <a:cs typeface="Tahoma" panose="020B0604030504040204" pitchFamily="34" charset="0"/>
              </a:rPr>
              <a:t> in variable </a:t>
            </a:r>
            <a:r>
              <a:rPr lang="es-CR" altLang="en-US" dirty="0" err="1">
                <a:latin typeface="Tahoma" panose="020B0604030504040204" pitchFamily="34" charset="0"/>
                <a:cs typeface="Tahoma" panose="020B0604030504040204" pitchFamily="34" charset="0"/>
              </a:rPr>
              <a:t>amounts</a:t>
            </a:r>
            <a:r>
              <a:rPr lang="es-CR" altLang="en-US" dirty="0">
                <a:latin typeface="Tahoma" panose="020B0604030504040204" pitchFamily="34" charset="0"/>
                <a:cs typeface="Tahoma" panose="020B0604030504040204" pitchFamily="34" charset="0"/>
              </a:rPr>
              <a:t>)</a:t>
            </a:r>
            <a:endParaRPr lang="en-US" altLang="en-US" b="1" dirty="0">
              <a:latin typeface="Tahoma" panose="020B0604030504040204" pitchFamily="34" charset="0"/>
              <a:cs typeface="Tahoma" panose="020B0604030504040204" pitchFamily="34" charset="0"/>
            </a:endParaRPr>
          </a:p>
          <a:p>
            <a:pPr lvl="1" algn="just">
              <a:lnSpc>
                <a:spcPct val="150000"/>
              </a:lnSpc>
              <a:buFont typeface="Wingdings" panose="05000000000000000000" pitchFamily="2" charset="2"/>
              <a:buChar char="v"/>
            </a:pPr>
            <a:r>
              <a:rPr lang="en-US" altLang="en-US" dirty="0">
                <a:latin typeface="Tahoma" panose="020B0604030504040204" pitchFamily="34" charset="0"/>
                <a:cs typeface="Tahoma" panose="020B0604030504040204" pitchFamily="34" charset="0"/>
              </a:rPr>
              <a:t> Accompanying the </a:t>
            </a:r>
            <a:r>
              <a:rPr lang="en-US" altLang="en-US" b="1" dirty="0">
                <a:solidFill>
                  <a:srgbClr val="FF0000"/>
                </a:solidFill>
                <a:latin typeface="Tahoma" panose="020B0604030504040204" pitchFamily="34" charset="0"/>
                <a:cs typeface="Tahoma" panose="020B0604030504040204" pitchFamily="34" charset="0"/>
              </a:rPr>
              <a:t>clay minerals </a:t>
            </a:r>
            <a:r>
              <a:rPr lang="en-US" altLang="en-US" dirty="0">
                <a:latin typeface="Tahoma" panose="020B0604030504040204" pitchFamily="34" charset="0"/>
                <a:cs typeface="Tahoma" panose="020B0604030504040204" pitchFamily="34" charset="0"/>
              </a:rPr>
              <a:t>in the clays of commerce are varying amounts of </a:t>
            </a:r>
            <a:r>
              <a:rPr lang="en-US" altLang="en-US" b="1" dirty="0">
                <a:solidFill>
                  <a:srgbClr val="002060"/>
                </a:solidFill>
                <a:latin typeface="Tahoma" panose="020B0604030504040204" pitchFamily="34" charset="0"/>
                <a:cs typeface="Tahoma" panose="020B0604030504040204" pitchFamily="34" charset="0"/>
              </a:rPr>
              <a:t>feldspar</a:t>
            </a:r>
            <a:r>
              <a:rPr lang="en-US" altLang="en-US" dirty="0">
                <a:latin typeface="Tahoma" panose="020B0604030504040204" pitchFamily="34" charset="0"/>
                <a:cs typeface="Tahoma" panose="020B0604030504040204" pitchFamily="34" charset="0"/>
              </a:rPr>
              <a:t>, </a:t>
            </a:r>
            <a:r>
              <a:rPr lang="en-US" altLang="en-US" b="1" dirty="0">
                <a:solidFill>
                  <a:srgbClr val="FF0000"/>
                </a:solidFill>
                <a:latin typeface="Tahoma" panose="020B0604030504040204" pitchFamily="34" charset="0"/>
                <a:cs typeface="Tahoma" panose="020B0604030504040204" pitchFamily="34" charset="0"/>
              </a:rPr>
              <a:t>quartz,</a:t>
            </a:r>
            <a:r>
              <a:rPr lang="en-US" altLang="en-US" dirty="0">
                <a:latin typeface="Tahoma" panose="020B0604030504040204" pitchFamily="34" charset="0"/>
                <a:cs typeface="Tahoma" panose="020B0604030504040204" pitchFamily="34" charset="0"/>
              </a:rPr>
              <a:t> and other impurities such as </a:t>
            </a:r>
            <a:r>
              <a:rPr lang="en-US" altLang="en-US" b="1" dirty="0">
                <a:solidFill>
                  <a:srgbClr val="FF0000"/>
                </a:solidFill>
                <a:latin typeface="Tahoma" panose="020B0604030504040204" pitchFamily="34" charset="0"/>
                <a:cs typeface="Tahoma" panose="020B0604030504040204" pitchFamily="34" charset="0"/>
              </a:rPr>
              <a:t>oxides of iron</a:t>
            </a:r>
            <a:r>
              <a:rPr lang="en-US" altLang="en-US" dirty="0">
                <a:latin typeface="Tahoma" panose="020B0604030504040204" pitchFamily="34" charset="0"/>
                <a:cs typeface="Tahoma" panose="020B0604030504040204" pitchFamily="34" charset="0"/>
              </a:rPr>
              <a:t>.</a:t>
            </a:r>
          </a:p>
          <a:p>
            <a:pPr marL="320040" lvl="1" indent="0" algn="just">
              <a:lnSpc>
                <a:spcPct val="150000"/>
              </a:lnSpc>
              <a:buNone/>
            </a:pPr>
            <a:endParaRPr lang="en-US" altLang="en-US" b="1" dirty="0">
              <a:latin typeface="Tahoma" panose="020B0604030504040204" pitchFamily="34" charset="0"/>
              <a:cs typeface="Tahoma" panose="020B0604030504040204" pitchFamily="34" charset="0"/>
            </a:endParaRPr>
          </a:p>
          <a:p>
            <a:pPr marL="0" indent="0" algn="just">
              <a:lnSpc>
                <a:spcPct val="150000"/>
              </a:lnSpc>
              <a:buNone/>
            </a:pPr>
            <a:endParaRPr lang="en-US" altLang="en-US" sz="24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793815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534400" cy="533400"/>
          </a:xfrm>
        </p:spPr>
        <p:txBody>
          <a:bodyPr>
            <a:normAutofit/>
          </a:bodyPr>
          <a:lstStyle/>
          <a:p>
            <a:r>
              <a:rPr lang="en-US" sz="2400" b="1" dirty="0">
                <a:solidFill>
                  <a:srgbClr val="0070C0"/>
                </a:solidFill>
                <a:latin typeface="Times New Roman" pitchFamily="18" charset="0"/>
                <a:cs typeface="Times New Roman" pitchFamily="18" charset="0"/>
              </a:rPr>
              <a:t>                                                        Cont’.....</a:t>
            </a:r>
            <a:r>
              <a:rPr lang="en-US" sz="2400" b="1" dirty="0">
                <a:solidFill>
                  <a:srgbClr val="FF0000"/>
                </a:solidFill>
                <a:latin typeface="Times New Roman" panose="02020603050405020304" pitchFamily="18" charset="0"/>
                <a:cs typeface="Times New Roman" panose="02020603050405020304" pitchFamily="18" charset="0"/>
              </a:rPr>
              <a:t> </a:t>
            </a:r>
            <a:r>
              <a:rPr lang="en-US" sz="2400" dirty="0"/>
              <a:t>	</a:t>
            </a:r>
          </a:p>
        </p:txBody>
      </p:sp>
      <p:sp>
        <p:nvSpPr>
          <p:cNvPr id="3" name="Slide Number Placeholder 2"/>
          <p:cNvSpPr>
            <a:spLocks noGrp="1"/>
          </p:cNvSpPr>
          <p:nvPr>
            <p:ph type="sldNum" sz="quarter" idx="12"/>
          </p:nvPr>
        </p:nvSpPr>
        <p:spPr/>
        <p:txBody>
          <a:bodyPr/>
          <a:lstStyle/>
          <a:p>
            <a:fld id="{156F46CE-25D5-4E6D-8809-A4F5B18A920A}" type="slidenum">
              <a:rPr lang="en-US" smtClean="0"/>
              <a:pPr/>
              <a:t>19</a:t>
            </a:fld>
            <a:endParaRPr lang="en-US"/>
          </a:p>
        </p:txBody>
      </p:sp>
      <p:sp>
        <p:nvSpPr>
          <p:cNvPr id="4" name="Content Placeholder 3"/>
          <p:cNvSpPr>
            <a:spLocks noGrp="1"/>
          </p:cNvSpPr>
          <p:nvPr>
            <p:ph sz="quarter" idx="1"/>
          </p:nvPr>
        </p:nvSpPr>
        <p:spPr>
          <a:xfrm>
            <a:off x="152400" y="533400"/>
            <a:ext cx="8839200" cy="6172200"/>
          </a:xfrm>
        </p:spPr>
        <p:txBody>
          <a:bodyPr>
            <a:normAutofit/>
          </a:bodyPr>
          <a:lstStyle/>
          <a:p>
            <a:pPr>
              <a:buFont typeface="Wingdings" panose="05000000000000000000" pitchFamily="2" charset="2"/>
              <a:buChar char="Ø"/>
            </a:pPr>
            <a:r>
              <a:rPr lang="en-US" sz="2400" b="1" dirty="0">
                <a:solidFill>
                  <a:srgbClr val="7030A0"/>
                </a:solidFill>
                <a:latin typeface="Times New Roman" panose="02020603050405020304" pitchFamily="18" charset="0"/>
                <a:cs typeface="Times New Roman" panose="02020603050405020304" pitchFamily="18" charset="0"/>
              </a:rPr>
              <a:t>Basic raw materials for ceramics</a:t>
            </a:r>
          </a:p>
          <a:p>
            <a:pPr marL="0" indent="0">
              <a:buNone/>
            </a:pPr>
            <a:r>
              <a:rPr lang="en-US" sz="2800" b="1" dirty="0">
                <a:solidFill>
                  <a:srgbClr val="7030A0"/>
                </a:solidFill>
                <a:latin typeface="Tahoma" pitchFamily="34" charset="0"/>
                <a:cs typeface="Tahoma" pitchFamily="34" charset="0"/>
              </a:rPr>
              <a:t/>
            </a:r>
            <a:br>
              <a:rPr lang="en-US" sz="2800" b="1" dirty="0">
                <a:solidFill>
                  <a:srgbClr val="7030A0"/>
                </a:solidFill>
                <a:latin typeface="Tahoma" pitchFamily="34" charset="0"/>
                <a:cs typeface="Tahoma" pitchFamily="34" charset="0"/>
              </a:rPr>
            </a:br>
            <a:endParaRPr lang="en-US" sz="2800" b="1" dirty="0">
              <a:solidFill>
                <a:srgbClr val="0070C0"/>
              </a:solidFill>
              <a:latin typeface="Times New Roman" pitchFamily="18" charset="0"/>
              <a:cs typeface="Times New Roman" pitchFamily="18" charset="0"/>
            </a:endParaRPr>
          </a:p>
          <a:p>
            <a:endParaRPr lang="en-US" sz="2800" b="1" dirty="0">
              <a:solidFill>
                <a:srgbClr val="0070C0"/>
              </a:solidFill>
              <a:latin typeface="Times New Roman" pitchFamily="18" charset="0"/>
              <a:cs typeface="Times New Roman" pitchFamily="18" charset="0"/>
            </a:endParaRPr>
          </a:p>
          <a:p>
            <a:endParaRPr lang="en-US" sz="2800" b="1" dirty="0">
              <a:solidFill>
                <a:srgbClr val="0070C0"/>
              </a:solidFill>
              <a:latin typeface="Times New Roman" pitchFamily="18" charset="0"/>
              <a:cs typeface="Times New Roman" pitchFamily="18" charset="0"/>
            </a:endParaRPr>
          </a:p>
          <a:p>
            <a:endParaRPr lang="en-US" sz="2800" b="1" dirty="0">
              <a:solidFill>
                <a:srgbClr val="0070C0"/>
              </a:solidFill>
              <a:latin typeface="Times New Roman" pitchFamily="18" charset="0"/>
              <a:cs typeface="Times New Roman" pitchFamily="18" charset="0"/>
            </a:endParaRPr>
          </a:p>
          <a:p>
            <a:endParaRPr lang="en-US" sz="2800" b="1" dirty="0">
              <a:solidFill>
                <a:srgbClr val="0070C0"/>
              </a:solidFill>
              <a:latin typeface="Times New Roman" pitchFamily="18" charset="0"/>
              <a:cs typeface="Times New Roman" pitchFamily="18" charset="0"/>
            </a:endParaRPr>
          </a:p>
          <a:p>
            <a:endParaRPr lang="en-US" sz="2800" b="1" dirty="0">
              <a:solidFill>
                <a:srgbClr val="0070C0"/>
              </a:solidFill>
              <a:latin typeface="Times New Roman" pitchFamily="18" charset="0"/>
              <a:cs typeface="Times New Roman" pitchFamily="18" charset="0"/>
            </a:endParaRPr>
          </a:p>
          <a:p>
            <a:endParaRPr lang="en-US" sz="2800" b="1" dirty="0">
              <a:solidFill>
                <a:srgbClr val="0070C0"/>
              </a:solidFill>
              <a:latin typeface="Times New Roman" pitchFamily="18" charset="0"/>
              <a:cs typeface="Times New Roman" pitchFamily="18" charset="0"/>
            </a:endParaRPr>
          </a:p>
          <a:p>
            <a:endParaRPr lang="en-US" sz="2800" b="1" dirty="0">
              <a:solidFill>
                <a:srgbClr val="0070C0"/>
              </a:solidFill>
              <a:latin typeface="Times New Roman" pitchFamily="18" charset="0"/>
              <a:cs typeface="Times New Roman" pitchFamily="18" charset="0"/>
            </a:endParaRPr>
          </a:p>
          <a:p>
            <a:endParaRPr lang="en-US" sz="2200" b="1" dirty="0">
              <a:solidFill>
                <a:srgbClr val="0070C0"/>
              </a:solidFill>
              <a:latin typeface="Times New Roman" pitchFamily="18" charset="0"/>
              <a:cs typeface="Times New Roman" pitchFamily="18" charset="0"/>
            </a:endParaRPr>
          </a:p>
          <a:p>
            <a:endParaRPr lang="en-US" sz="2200" b="1" dirty="0">
              <a:solidFill>
                <a:srgbClr val="0070C0"/>
              </a:solidFill>
              <a:latin typeface="Times New Roman" pitchFamily="18" charset="0"/>
              <a:cs typeface="Times New Roman" pitchFamily="18" charset="0"/>
            </a:endParaRPr>
          </a:p>
          <a:p>
            <a:pPr marL="0" indent="0">
              <a:buNone/>
            </a:pPr>
            <a:endParaRPr lang="en-US" sz="2200" dirty="0"/>
          </a:p>
        </p:txBody>
      </p:sp>
      <p:pic>
        <p:nvPicPr>
          <p:cNvPr id="5" name="Picture 4"/>
          <p:cNvPicPr>
            <a:picLocks noChangeAspect="1"/>
          </p:cNvPicPr>
          <p:nvPr/>
        </p:nvPicPr>
        <p:blipFill>
          <a:blip r:embed="rId2" cstate="print"/>
          <a:stretch>
            <a:fillRect/>
          </a:stretch>
        </p:blipFill>
        <p:spPr>
          <a:xfrm>
            <a:off x="146304" y="952500"/>
            <a:ext cx="8845296" cy="5372100"/>
          </a:xfrm>
          <a:prstGeom prst="rect">
            <a:avLst/>
          </a:prstGeom>
        </p:spPr>
      </p:pic>
    </p:spTree>
    <p:extLst>
      <p:ext uri="{BB962C8B-B14F-4D97-AF65-F5344CB8AC3E}">
        <p14:creationId xmlns="" xmlns:p14="http://schemas.microsoft.com/office/powerpoint/2010/main" val="26731271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531" y="82201"/>
            <a:ext cx="8763000" cy="779688"/>
          </a:xfrm>
        </p:spPr>
        <p:txBody>
          <a:bodyPr/>
          <a:lstStyle/>
          <a:p>
            <a:r>
              <a:rPr lang="en-US" b="1" dirty="0">
                <a:solidFill>
                  <a:srgbClr val="0070C0"/>
                </a:solidFill>
                <a:latin typeface="Times New Roman" pitchFamily="18" charset="0"/>
                <a:cs typeface="Times New Roman" pitchFamily="18" charset="0"/>
              </a:rPr>
              <a:t>                                               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2</a:t>
            </a:fld>
            <a:endParaRPr lang="en-US"/>
          </a:p>
        </p:txBody>
      </p:sp>
      <p:pic>
        <p:nvPicPr>
          <p:cNvPr id="5" name="Content Placeholder 4"/>
          <p:cNvPicPr>
            <a:picLocks noGrp="1" noChangeAspect="1"/>
          </p:cNvPicPr>
          <p:nvPr>
            <p:ph sz="quarter" idx="1"/>
          </p:nvPr>
        </p:nvPicPr>
        <p:blipFill>
          <a:blip r:embed="rId2" cstate="print">
            <a:extLst>
              <a:ext uri="{28A0092B-C50C-407E-A947-70E740481C1C}">
                <a14:useLocalDpi xmlns="" xmlns:a14="http://schemas.microsoft.com/office/drawing/2010/main" val="0"/>
              </a:ext>
            </a:extLst>
          </a:blip>
          <a:stretch>
            <a:fillRect/>
          </a:stretch>
        </p:blipFill>
        <p:spPr>
          <a:xfrm>
            <a:off x="146304" y="1161454"/>
            <a:ext cx="3739896" cy="2267546"/>
          </a:xfrm>
        </p:spPr>
      </p:pic>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369557" y="1176239"/>
            <a:ext cx="4158544" cy="4466230"/>
          </a:xfrm>
          <a:prstGeom prst="rect">
            <a:avLst/>
          </a:prstGeom>
        </p:spPr>
      </p:pic>
      <p:pic>
        <p:nvPicPr>
          <p:cNvPr id="7" name="Picture 6"/>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63532" y="3549556"/>
            <a:ext cx="3979868" cy="2659607"/>
          </a:xfrm>
          <a:prstGeom prst="rect">
            <a:avLst/>
          </a:prstGeom>
        </p:spPr>
      </p:pic>
      <p:sp>
        <p:nvSpPr>
          <p:cNvPr id="8" name="Flowchart: Process 7"/>
          <p:cNvSpPr/>
          <p:nvPr/>
        </p:nvSpPr>
        <p:spPr>
          <a:xfrm>
            <a:off x="363531" y="1176239"/>
            <a:ext cx="1770069" cy="423961"/>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latin typeface="Arial Black" panose="020B0A04020102020204" pitchFamily="34" charset="0"/>
              </a:rPr>
              <a:t>Glass</a:t>
            </a:r>
          </a:p>
        </p:txBody>
      </p:sp>
      <p:sp>
        <p:nvSpPr>
          <p:cNvPr id="9" name="Flowchart: Process 8"/>
          <p:cNvSpPr/>
          <p:nvPr/>
        </p:nvSpPr>
        <p:spPr>
          <a:xfrm>
            <a:off x="5486400" y="1295400"/>
            <a:ext cx="2286000" cy="45720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latin typeface="Arial Black" panose="020B0A04020102020204" pitchFamily="34" charset="0"/>
              </a:rPr>
              <a:t>Cement</a:t>
            </a:r>
          </a:p>
        </p:txBody>
      </p:sp>
      <p:sp>
        <p:nvSpPr>
          <p:cNvPr id="10" name="Rectangle 9"/>
          <p:cNvSpPr/>
          <p:nvPr/>
        </p:nvSpPr>
        <p:spPr>
          <a:xfrm>
            <a:off x="762000" y="3635757"/>
            <a:ext cx="1911096" cy="533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latin typeface="Arial Black" panose="020B0A04020102020204" pitchFamily="34" charset="0"/>
              </a:rPr>
              <a:t>Ceramic</a:t>
            </a:r>
          </a:p>
        </p:txBody>
      </p:sp>
    </p:spTree>
    <p:extLst>
      <p:ext uri="{BB962C8B-B14F-4D97-AF65-F5344CB8AC3E}">
        <p14:creationId xmlns="" xmlns:p14="http://schemas.microsoft.com/office/powerpoint/2010/main" val="33322607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904" y="228600"/>
            <a:ext cx="8540496" cy="304800"/>
          </a:xfrm>
        </p:spPr>
        <p:txBody>
          <a:bodyPr>
            <a:normAutofit fontScale="90000"/>
          </a:bodyPr>
          <a:lstStyle/>
          <a:p>
            <a:r>
              <a:rPr lang="en-US" b="1" dirty="0">
                <a:solidFill>
                  <a:srgbClr val="0070C0"/>
                </a:solidFill>
                <a:latin typeface="Times New Roman" pitchFamily="18" charset="0"/>
                <a:cs typeface="Times New Roman" pitchFamily="18" charset="0"/>
              </a:rPr>
              <a:t>                                               </a:t>
            </a:r>
            <a:r>
              <a:rPr lang="en-US" sz="3600" b="1" dirty="0">
                <a:solidFill>
                  <a:srgbClr val="0070C0"/>
                </a:solidFill>
                <a:latin typeface="Times New Roman" pitchFamily="18" charset="0"/>
                <a:cs typeface="Times New Roman" pitchFamily="18" charset="0"/>
              </a:rPr>
              <a:t>Cont’.....</a:t>
            </a:r>
            <a:r>
              <a:rPr lang="en-US" sz="3600" b="1" dirty="0">
                <a:solidFill>
                  <a:srgbClr val="FF0000"/>
                </a:solidFill>
                <a:latin typeface="Times New Roman" panose="02020603050405020304" pitchFamily="18" charset="0"/>
                <a:cs typeface="Times New Roman" panose="02020603050405020304" pitchFamily="18" charset="0"/>
              </a:rPr>
              <a:t> </a:t>
            </a:r>
            <a:r>
              <a:rPr lang="en-US" sz="3600" dirty="0"/>
              <a:t>	</a:t>
            </a:r>
          </a:p>
        </p:txBody>
      </p:sp>
      <p:sp>
        <p:nvSpPr>
          <p:cNvPr id="3" name="Slide Number Placeholder 2"/>
          <p:cNvSpPr>
            <a:spLocks noGrp="1"/>
          </p:cNvSpPr>
          <p:nvPr>
            <p:ph type="sldNum" sz="quarter" idx="12"/>
          </p:nvPr>
        </p:nvSpPr>
        <p:spPr/>
        <p:txBody>
          <a:bodyPr/>
          <a:lstStyle/>
          <a:p>
            <a:fld id="{156F46CE-25D5-4E6D-8809-A4F5B18A920A}" type="slidenum">
              <a:rPr lang="en-US" smtClean="0"/>
              <a:pPr/>
              <a:t>20</a:t>
            </a:fld>
            <a:endParaRPr lang="en-US"/>
          </a:p>
        </p:txBody>
      </p:sp>
      <p:sp>
        <p:nvSpPr>
          <p:cNvPr id="4" name="Content Placeholder 3"/>
          <p:cNvSpPr>
            <a:spLocks noGrp="1"/>
          </p:cNvSpPr>
          <p:nvPr>
            <p:ph sz="quarter" idx="1"/>
          </p:nvPr>
        </p:nvSpPr>
        <p:spPr>
          <a:xfrm>
            <a:off x="146305" y="533400"/>
            <a:ext cx="8797528" cy="6134100"/>
          </a:xfrm>
        </p:spPr>
        <p:txBody>
          <a:bodyPr>
            <a:normAutofit fontScale="77500" lnSpcReduction="20000"/>
          </a:bodyPr>
          <a:lstStyle/>
          <a:p>
            <a:pPr algn="just">
              <a:lnSpc>
                <a:spcPct val="150000"/>
              </a:lnSpc>
              <a:buFont typeface="Wingdings" panose="05000000000000000000" pitchFamily="2" charset="2"/>
              <a:buChar char="Ø"/>
              <a:defRPr/>
            </a:pPr>
            <a:r>
              <a:rPr lang="en-US" sz="2400" dirty="0">
                <a:latin typeface="Times New Roman" panose="02020603050405020304" pitchFamily="18" charset="0"/>
                <a:cs typeface="Times New Roman" panose="02020603050405020304" pitchFamily="18" charset="0"/>
              </a:rPr>
              <a:t>There are three common types of feldspar:</a:t>
            </a:r>
            <a:endParaRPr lang="en-US" sz="2400" b="1" dirty="0">
              <a:latin typeface="Times New Roman" panose="02020603050405020304" pitchFamily="18" charset="0"/>
              <a:cs typeface="Times New Roman" panose="02020603050405020304" pitchFamily="18" charset="0"/>
            </a:endParaRPr>
          </a:p>
          <a:p>
            <a:pPr lvl="1" algn="just">
              <a:lnSpc>
                <a:spcPct val="150000"/>
              </a:lnSpc>
              <a:buFont typeface="Wingdings" pitchFamily="2" charset="2"/>
              <a:buChar char="§"/>
              <a:defRPr/>
            </a:pPr>
            <a:r>
              <a:rPr lang="en-US" dirty="0">
                <a:latin typeface="Times New Roman" panose="02020603050405020304" pitchFamily="18" charset="0"/>
                <a:cs typeface="Times New Roman" panose="02020603050405020304" pitchFamily="18" charset="0"/>
              </a:rPr>
              <a:t>Potash (</a:t>
            </a:r>
            <a:r>
              <a:rPr lang="es-CR" dirty="0">
                <a:latin typeface="Times New Roman" panose="02020603050405020304" pitchFamily="18" charset="0"/>
                <a:cs typeface="Times New Roman" panose="02020603050405020304" pitchFamily="18" charset="0"/>
              </a:rPr>
              <a:t>K</a:t>
            </a:r>
            <a:r>
              <a:rPr lang="es-CR" baseline="-25000" dirty="0">
                <a:latin typeface="Times New Roman" panose="02020603050405020304" pitchFamily="18" charset="0"/>
                <a:cs typeface="Times New Roman" panose="02020603050405020304" pitchFamily="18" charset="0"/>
              </a:rPr>
              <a:t>2</a:t>
            </a:r>
            <a:r>
              <a:rPr lang="es-CR" dirty="0">
                <a:latin typeface="Times New Roman" panose="02020603050405020304" pitchFamily="18" charset="0"/>
                <a:cs typeface="Times New Roman" panose="02020603050405020304" pitchFamily="18" charset="0"/>
              </a:rPr>
              <a:t>O.Al</a:t>
            </a:r>
            <a:r>
              <a:rPr lang="es-CR" baseline="-25000" dirty="0">
                <a:latin typeface="Times New Roman" panose="02020603050405020304" pitchFamily="18" charset="0"/>
                <a:cs typeface="Times New Roman" panose="02020603050405020304" pitchFamily="18" charset="0"/>
              </a:rPr>
              <a:t>2</a:t>
            </a:r>
            <a:r>
              <a:rPr lang="es-CR" dirty="0">
                <a:latin typeface="Times New Roman" panose="02020603050405020304" pitchFamily="18" charset="0"/>
                <a:cs typeface="Times New Roman" panose="02020603050405020304" pitchFamily="18" charset="0"/>
              </a:rPr>
              <a:t>O</a:t>
            </a:r>
            <a:r>
              <a:rPr lang="es-CR" baseline="-25000" dirty="0">
                <a:latin typeface="Times New Roman" panose="02020603050405020304" pitchFamily="18" charset="0"/>
                <a:cs typeface="Times New Roman" panose="02020603050405020304" pitchFamily="18" charset="0"/>
              </a:rPr>
              <a:t>3</a:t>
            </a:r>
            <a:r>
              <a:rPr lang="es-CR" dirty="0">
                <a:latin typeface="Times New Roman" panose="02020603050405020304" pitchFamily="18" charset="0"/>
                <a:cs typeface="Times New Roman" panose="02020603050405020304" pitchFamily="18" charset="0"/>
              </a:rPr>
              <a:t>.6SiO</a:t>
            </a:r>
            <a:r>
              <a:rPr lang="es-CR" baseline="-25000" dirty="0">
                <a:latin typeface="Times New Roman" panose="02020603050405020304" pitchFamily="18" charset="0"/>
                <a:cs typeface="Times New Roman" panose="02020603050405020304" pitchFamily="18" charset="0"/>
              </a:rPr>
              <a:t>2</a:t>
            </a:r>
            <a:r>
              <a:rPr lang="es-CR"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lvl="1" algn="just">
              <a:lnSpc>
                <a:spcPct val="150000"/>
              </a:lnSpc>
              <a:buFont typeface="Wingdings" pitchFamily="2" charset="2"/>
              <a:buChar char="§"/>
              <a:defRPr/>
            </a:pPr>
            <a:r>
              <a:rPr lang="es-CR" dirty="0">
                <a:latin typeface="Times New Roman" panose="02020603050405020304" pitchFamily="18" charset="0"/>
                <a:cs typeface="Times New Roman" panose="02020603050405020304" pitchFamily="18" charset="0"/>
              </a:rPr>
              <a:t>Soda (Na</a:t>
            </a:r>
            <a:r>
              <a:rPr lang="es-CR" baseline="-25000" dirty="0">
                <a:latin typeface="Times New Roman" panose="02020603050405020304" pitchFamily="18" charset="0"/>
                <a:cs typeface="Times New Roman" panose="02020603050405020304" pitchFamily="18" charset="0"/>
              </a:rPr>
              <a:t>2</a:t>
            </a:r>
            <a:r>
              <a:rPr lang="es-CR" dirty="0">
                <a:latin typeface="Times New Roman" panose="02020603050405020304" pitchFamily="18" charset="0"/>
                <a:cs typeface="Times New Roman" panose="02020603050405020304" pitchFamily="18" charset="0"/>
              </a:rPr>
              <a:t>O.Al</a:t>
            </a:r>
            <a:r>
              <a:rPr lang="es-CR" baseline="-25000" dirty="0">
                <a:latin typeface="Times New Roman" panose="02020603050405020304" pitchFamily="18" charset="0"/>
                <a:cs typeface="Times New Roman" panose="02020603050405020304" pitchFamily="18" charset="0"/>
              </a:rPr>
              <a:t>2</a:t>
            </a:r>
            <a:r>
              <a:rPr lang="es-CR" dirty="0">
                <a:latin typeface="Times New Roman" panose="02020603050405020304" pitchFamily="18" charset="0"/>
                <a:cs typeface="Times New Roman" panose="02020603050405020304" pitchFamily="18" charset="0"/>
              </a:rPr>
              <a:t>O</a:t>
            </a:r>
            <a:r>
              <a:rPr lang="es-CR" baseline="-25000" dirty="0">
                <a:latin typeface="Times New Roman" panose="02020603050405020304" pitchFamily="18" charset="0"/>
                <a:cs typeface="Times New Roman" panose="02020603050405020304" pitchFamily="18" charset="0"/>
              </a:rPr>
              <a:t>3</a:t>
            </a:r>
            <a:r>
              <a:rPr lang="es-CR" dirty="0">
                <a:latin typeface="Times New Roman" panose="02020603050405020304" pitchFamily="18" charset="0"/>
                <a:cs typeface="Times New Roman" panose="02020603050405020304" pitchFamily="18" charset="0"/>
              </a:rPr>
              <a:t>.6SiO</a:t>
            </a:r>
            <a:r>
              <a:rPr lang="es-CR" baseline="-25000" dirty="0">
                <a:latin typeface="Times New Roman" panose="02020603050405020304" pitchFamily="18" charset="0"/>
                <a:cs typeface="Times New Roman" panose="02020603050405020304" pitchFamily="18" charset="0"/>
              </a:rPr>
              <a:t>2</a:t>
            </a:r>
            <a:r>
              <a:rPr lang="es-CR" dirty="0">
                <a:latin typeface="Times New Roman" panose="02020603050405020304" pitchFamily="18" charset="0"/>
                <a:cs typeface="Times New Roman" panose="02020603050405020304" pitchFamily="18" charset="0"/>
              </a:rPr>
              <a:t>), and</a:t>
            </a:r>
            <a:endParaRPr lang="en-US" b="1" dirty="0">
              <a:latin typeface="Times New Roman" panose="02020603050405020304" pitchFamily="18" charset="0"/>
              <a:cs typeface="Times New Roman" panose="02020603050405020304" pitchFamily="18" charset="0"/>
            </a:endParaRPr>
          </a:p>
          <a:p>
            <a:pPr lvl="1" algn="just">
              <a:lnSpc>
                <a:spcPct val="150000"/>
              </a:lnSpc>
              <a:buFont typeface="Wingdings" pitchFamily="2" charset="2"/>
              <a:buChar char="§"/>
              <a:defRPr/>
            </a:pPr>
            <a:r>
              <a:rPr lang="en-US" dirty="0">
                <a:latin typeface="Times New Roman" panose="02020603050405020304" pitchFamily="18" charset="0"/>
                <a:cs typeface="Times New Roman" panose="02020603050405020304" pitchFamily="18" charset="0"/>
              </a:rPr>
              <a:t>Lime (CaO.Al</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O</a:t>
            </a:r>
            <a:r>
              <a:rPr lang="en-US" baseline="-25000" dirty="0">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.6SiO</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all of which are used in ceramic products to some extent.</a:t>
            </a:r>
          </a:p>
          <a:p>
            <a:pPr algn="just">
              <a:lnSpc>
                <a:spcPct val="150000"/>
              </a:lnSpc>
              <a:buFont typeface="Wingdings" pitchFamily="2" charset="2"/>
              <a:buChar char="§"/>
              <a:defRPr/>
            </a:pPr>
            <a:r>
              <a:rPr lang="en-US" sz="2400" dirty="0">
                <a:latin typeface="Times New Roman" panose="02020603050405020304" pitchFamily="18" charset="0"/>
                <a:cs typeface="Times New Roman" panose="02020603050405020304" pitchFamily="18" charset="0"/>
              </a:rPr>
              <a:t>Feldspar is great importance as a fluxing constituent in </a:t>
            </a:r>
            <a:r>
              <a:rPr lang="en-US" sz="2400" b="1" dirty="0">
                <a:latin typeface="Times New Roman" panose="02020603050405020304" pitchFamily="18" charset="0"/>
                <a:cs typeface="Times New Roman" panose="02020603050405020304" pitchFamily="18" charset="0"/>
              </a:rPr>
              <a:t>ceramic formulas</a:t>
            </a:r>
            <a:r>
              <a:rPr lang="en-US" sz="2400" dirty="0">
                <a:latin typeface="Times New Roman" panose="02020603050405020304" pitchFamily="18" charset="0"/>
                <a:cs typeface="Times New Roman" panose="02020603050405020304" pitchFamily="18" charset="0"/>
              </a:rPr>
              <a:t>. </a:t>
            </a:r>
          </a:p>
          <a:p>
            <a:pPr algn="just">
              <a:lnSpc>
                <a:spcPct val="150000"/>
              </a:lnSpc>
              <a:buFont typeface="Wingdings" pitchFamily="2" charset="2"/>
              <a:buChar char="§"/>
              <a:defRPr/>
            </a:pPr>
            <a:r>
              <a:rPr lang="en-US" sz="2400" dirty="0">
                <a:latin typeface="Times New Roman" panose="02020603050405020304" pitchFamily="18" charset="0"/>
                <a:cs typeface="Times New Roman" panose="02020603050405020304" pitchFamily="18" charset="0"/>
              </a:rPr>
              <a:t>In addition to the three principal materials, salts, &amp; oxides are used </a:t>
            </a:r>
            <a:r>
              <a:rPr lang="en-US" sz="2400" b="1" dirty="0">
                <a:latin typeface="Times New Roman" panose="02020603050405020304" pitchFamily="18" charset="0"/>
                <a:cs typeface="Times New Roman" panose="02020603050405020304" pitchFamily="18" charset="0"/>
              </a:rPr>
              <a:t>as fluxing agents </a:t>
            </a:r>
            <a:r>
              <a:rPr lang="en-US" sz="2400" dirty="0">
                <a:latin typeface="Times New Roman" panose="02020603050405020304" pitchFamily="18" charset="0"/>
                <a:cs typeface="Times New Roman" panose="02020603050405020304" pitchFamily="18" charset="0"/>
              </a:rPr>
              <a:t>&amp; </a:t>
            </a:r>
            <a:r>
              <a:rPr lang="en-US" sz="2400" b="1" dirty="0">
                <a:solidFill>
                  <a:srgbClr val="FF0000"/>
                </a:solidFill>
                <a:latin typeface="Times New Roman" panose="02020603050405020304" pitchFamily="18" charset="0"/>
                <a:cs typeface="Times New Roman" panose="02020603050405020304" pitchFamily="18" charset="0"/>
              </a:rPr>
              <a:t>special refractory ingredients</a:t>
            </a:r>
            <a:r>
              <a:rPr lang="en-US" sz="2400" dirty="0">
                <a:latin typeface="Times New Roman" panose="02020603050405020304" pitchFamily="18" charset="0"/>
                <a:cs typeface="Times New Roman" panose="02020603050405020304" pitchFamily="18" charset="0"/>
              </a:rPr>
              <a:t>. </a:t>
            </a:r>
          </a:p>
          <a:p>
            <a:pPr algn="just">
              <a:lnSpc>
                <a:spcPct val="150000"/>
              </a:lnSpc>
              <a:buFont typeface="Wingdings" pitchFamily="2" charset="2"/>
              <a:buChar char="§"/>
              <a:defRPr/>
            </a:pPr>
            <a:r>
              <a:rPr lang="en-US" sz="2400" dirty="0">
                <a:latin typeface="Times New Roman" panose="02020603050405020304" pitchFamily="18" charset="0"/>
                <a:cs typeface="Times New Roman" panose="02020603050405020304" pitchFamily="18" charset="0"/>
              </a:rPr>
              <a:t>Some of the more common fluxing agents which lower temperatures are;</a:t>
            </a:r>
            <a:endParaRPr lang="en-US" sz="2400" b="1" dirty="0">
              <a:latin typeface="Times New Roman" panose="02020603050405020304" pitchFamily="18" charset="0"/>
              <a:cs typeface="Times New Roman" panose="02020603050405020304" pitchFamily="18" charset="0"/>
            </a:endParaRPr>
          </a:p>
          <a:p>
            <a:pPr lvl="1" algn="just">
              <a:lnSpc>
                <a:spcPct val="150000"/>
              </a:lnSpc>
              <a:buFont typeface="Wingdings" pitchFamily="2" charset="2"/>
              <a:buChar char="Ø"/>
              <a:defRPr/>
            </a:pPr>
            <a:r>
              <a:rPr lang="en-US" dirty="0">
                <a:latin typeface="Times New Roman" panose="02020603050405020304" pitchFamily="18" charset="0"/>
                <a:cs typeface="Times New Roman" panose="02020603050405020304" pitchFamily="18" charset="0"/>
              </a:rPr>
              <a:t>Soda ash(Na</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CO</a:t>
            </a:r>
            <a:r>
              <a:rPr lang="en-US" baseline="-25000" dirty="0">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a:t>
            </a:r>
          </a:p>
          <a:p>
            <a:pPr lvl="1" algn="just">
              <a:lnSpc>
                <a:spcPct val="150000"/>
              </a:lnSpc>
              <a:buFont typeface="Wingdings" pitchFamily="2" charset="2"/>
              <a:buChar char="Ø"/>
              <a:defRPr/>
            </a:pPr>
            <a:r>
              <a:rPr lang="en-US" dirty="0">
                <a:latin typeface="Times New Roman" panose="02020603050405020304" pitchFamily="18" charset="0"/>
                <a:cs typeface="Times New Roman" panose="02020603050405020304" pitchFamily="18" charset="0"/>
              </a:rPr>
              <a:t>Borax(Na</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B</a:t>
            </a:r>
            <a:r>
              <a:rPr lang="en-US" baseline="-25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O</a:t>
            </a:r>
            <a:r>
              <a:rPr lang="en-US" baseline="-25000" dirty="0">
                <a:latin typeface="Times New Roman" panose="02020603050405020304" pitchFamily="18" charset="0"/>
                <a:cs typeface="Times New Roman" panose="02020603050405020304" pitchFamily="18" charset="0"/>
              </a:rPr>
              <a:t>7</a:t>
            </a:r>
            <a:r>
              <a:rPr lang="en-US" dirty="0">
                <a:latin typeface="Times New Roman" panose="02020603050405020304" pitchFamily="18" charset="0"/>
                <a:cs typeface="Times New Roman" panose="02020603050405020304" pitchFamily="18" charset="0"/>
              </a:rPr>
              <a:t>.10H</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O)</a:t>
            </a:r>
            <a:endParaRPr lang="en-US" b="1" dirty="0">
              <a:latin typeface="Times New Roman" panose="02020603050405020304" pitchFamily="18" charset="0"/>
              <a:cs typeface="Times New Roman" panose="02020603050405020304" pitchFamily="18" charset="0"/>
            </a:endParaRPr>
          </a:p>
          <a:p>
            <a:pPr lvl="1" algn="just">
              <a:lnSpc>
                <a:spcPct val="150000"/>
              </a:lnSpc>
              <a:buFont typeface="Wingdings" pitchFamily="2" charset="2"/>
              <a:buChar char="Ø"/>
              <a:defRPr/>
            </a:pPr>
            <a:r>
              <a:rPr lang="en-US" dirty="0">
                <a:latin typeface="Times New Roman" panose="02020603050405020304" pitchFamily="18" charset="0"/>
                <a:cs typeface="Times New Roman" panose="02020603050405020304" pitchFamily="18" charset="0"/>
              </a:rPr>
              <a:t>Pearl ash(K</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CO</a:t>
            </a:r>
            <a:r>
              <a:rPr lang="en-US" baseline="-25000" dirty="0">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lvl="1" algn="just">
              <a:lnSpc>
                <a:spcPct val="150000"/>
              </a:lnSpc>
              <a:buFont typeface="Wingdings" pitchFamily="2" charset="2"/>
              <a:buChar char="Ø"/>
              <a:defRPr/>
            </a:pPr>
            <a:r>
              <a:rPr lang="en-US" dirty="0">
                <a:latin typeface="Times New Roman" panose="02020603050405020304" pitchFamily="18" charset="0"/>
                <a:cs typeface="Times New Roman" panose="02020603050405020304" pitchFamily="18" charset="0"/>
              </a:rPr>
              <a:t>Fluorspar(CaF</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lvl="1" algn="just">
              <a:lnSpc>
                <a:spcPct val="150000"/>
              </a:lnSpc>
              <a:buFont typeface="Wingdings" pitchFamily="2" charset="2"/>
              <a:buChar char="Ø"/>
              <a:defRPr/>
            </a:pPr>
            <a:r>
              <a:rPr lang="en-US" dirty="0" err="1">
                <a:latin typeface="Times New Roman" panose="02020603050405020304" pitchFamily="18" charset="0"/>
                <a:cs typeface="Times New Roman" panose="02020603050405020304" pitchFamily="18" charset="0"/>
              </a:rPr>
              <a:t>Cryolite</a:t>
            </a:r>
            <a:r>
              <a:rPr lang="en-US" dirty="0">
                <a:latin typeface="Times New Roman" panose="02020603050405020304" pitchFamily="18" charset="0"/>
                <a:cs typeface="Times New Roman" panose="02020603050405020304" pitchFamily="18" charset="0"/>
              </a:rPr>
              <a:t>(Na</a:t>
            </a:r>
            <a:r>
              <a:rPr lang="en-US" baseline="-25000" dirty="0">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AlF</a:t>
            </a:r>
            <a:r>
              <a:rPr lang="en-US" baseline="-25000" dirty="0">
                <a:latin typeface="Times New Roman" panose="02020603050405020304" pitchFamily="18" charset="0"/>
                <a:cs typeface="Times New Roman" panose="02020603050405020304" pitchFamily="18" charset="0"/>
              </a:rPr>
              <a:t>6</a:t>
            </a:r>
            <a:r>
              <a:rPr lang="en-US"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lvl="1" algn="just">
              <a:lnSpc>
                <a:spcPct val="150000"/>
              </a:lnSpc>
              <a:buFont typeface="Wingdings" pitchFamily="2" charset="2"/>
              <a:buChar char="Ø"/>
              <a:defRPr/>
            </a:pPr>
            <a:r>
              <a:rPr lang="en-US" dirty="0">
                <a:latin typeface="Times New Roman" panose="02020603050405020304" pitchFamily="18" charset="0"/>
                <a:cs typeface="Times New Roman" panose="02020603050405020304" pitchFamily="18" charset="0"/>
              </a:rPr>
              <a:t>Iron oxides and </a:t>
            </a:r>
            <a:r>
              <a:rPr lang="en-US" dirty="0" err="1">
                <a:latin typeface="Times New Roman" panose="02020603050405020304" pitchFamily="18" charset="0"/>
                <a:cs typeface="Times New Roman" panose="02020603050405020304" pitchFamily="18" charset="0"/>
              </a:rPr>
              <a:t>etc</a:t>
            </a:r>
            <a:endParaRPr lang="en-US" b="1"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 xmlns:p14="http://schemas.microsoft.com/office/powerpoint/2010/main" val="22462234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152400"/>
            <a:ext cx="8382000" cy="609600"/>
          </a:xfrm>
        </p:spPr>
        <p:txBody>
          <a:bodyPr>
            <a:normAutofit fontScale="90000"/>
          </a:bodyPr>
          <a:lstStyle/>
          <a:p>
            <a:r>
              <a:rPr lang="en-US" b="1" dirty="0">
                <a:solidFill>
                  <a:srgbClr val="0070C0"/>
                </a:solidFill>
                <a:latin typeface="Times New Roman" pitchFamily="18" charset="0"/>
                <a:cs typeface="Times New Roman" pitchFamily="18" charset="0"/>
              </a:rPr>
              <a:t>                                               </a:t>
            </a:r>
            <a:r>
              <a:rPr lang="en-US" sz="3600" b="1" dirty="0">
                <a:solidFill>
                  <a:srgbClr val="0070C0"/>
                </a:solidFill>
                <a:latin typeface="Times New Roman" pitchFamily="18" charset="0"/>
                <a:cs typeface="Times New Roman" pitchFamily="18" charset="0"/>
              </a:rPr>
              <a:t>Cont’.....</a:t>
            </a:r>
            <a:r>
              <a:rPr lang="en-US" sz="3600" b="1" dirty="0">
                <a:solidFill>
                  <a:srgbClr val="FF0000"/>
                </a:solidFill>
                <a:latin typeface="Times New Roman" panose="02020603050405020304" pitchFamily="18" charset="0"/>
                <a:cs typeface="Times New Roman" panose="02020603050405020304" pitchFamily="18" charset="0"/>
              </a:rPr>
              <a:t> </a:t>
            </a:r>
            <a:r>
              <a:rPr lang="en-US" dirty="0"/>
              <a:t>	</a:t>
            </a:r>
          </a:p>
        </p:txBody>
      </p:sp>
      <p:sp>
        <p:nvSpPr>
          <p:cNvPr id="3" name="Slide Number Placeholder 2"/>
          <p:cNvSpPr>
            <a:spLocks noGrp="1"/>
          </p:cNvSpPr>
          <p:nvPr>
            <p:ph type="sldNum" sz="quarter" idx="12"/>
          </p:nvPr>
        </p:nvSpPr>
        <p:spPr/>
        <p:txBody>
          <a:bodyPr/>
          <a:lstStyle/>
          <a:p>
            <a:fld id="{156F46CE-25D5-4E6D-8809-A4F5B18A920A}" type="slidenum">
              <a:rPr lang="en-US" smtClean="0"/>
              <a:pPr/>
              <a:t>21</a:t>
            </a:fld>
            <a:endParaRPr lang="en-US"/>
          </a:p>
        </p:txBody>
      </p:sp>
      <p:sp>
        <p:nvSpPr>
          <p:cNvPr id="4" name="Content Placeholder 3"/>
          <p:cNvSpPr>
            <a:spLocks noGrp="1"/>
          </p:cNvSpPr>
          <p:nvPr>
            <p:ph sz="quarter" idx="1"/>
          </p:nvPr>
        </p:nvSpPr>
        <p:spPr>
          <a:xfrm>
            <a:off x="146304" y="762000"/>
            <a:ext cx="8839200" cy="5905500"/>
          </a:xfrm>
        </p:spPr>
        <p:txBody>
          <a:bodyPr/>
          <a:lstStyle/>
          <a:p>
            <a:pPr>
              <a:lnSpc>
                <a:spcPct val="150000"/>
              </a:lnSpc>
              <a:buFont typeface="Wingdings" panose="05000000000000000000" pitchFamily="2" charset="2"/>
              <a:buChar char="v"/>
            </a:pPr>
            <a:r>
              <a:rPr lang="en-US" altLang="en-US" sz="2400" dirty="0">
                <a:latin typeface="Times New Roman" panose="02020603050405020304" pitchFamily="18" charset="0"/>
                <a:cs typeface="Times New Roman" panose="02020603050405020304" pitchFamily="18" charset="0"/>
              </a:rPr>
              <a:t>Some of the more common special refractory ingredients (</a:t>
            </a:r>
            <a:r>
              <a:rPr lang="en-US" altLang="en-US" sz="2400" b="1" dirty="0">
                <a:solidFill>
                  <a:srgbClr val="FF0000"/>
                </a:solidFill>
                <a:latin typeface="Times New Roman" panose="02020603050405020304" pitchFamily="18" charset="0"/>
                <a:cs typeface="Times New Roman" panose="02020603050405020304" pitchFamily="18" charset="0"/>
              </a:rPr>
              <a:t>which can increase the heat resistance of materials</a:t>
            </a:r>
            <a:r>
              <a:rPr lang="en-US" altLang="en-US" sz="2400" dirty="0">
                <a:latin typeface="Times New Roman" panose="02020603050405020304" pitchFamily="18" charset="0"/>
                <a:cs typeface="Times New Roman" panose="02020603050405020304" pitchFamily="18" charset="0"/>
              </a:rPr>
              <a:t>) are:</a:t>
            </a:r>
          </a:p>
          <a:p>
            <a:pPr lvl="1">
              <a:lnSpc>
                <a:spcPct val="150000"/>
              </a:lnSpc>
              <a:buFont typeface="Wingdings" panose="05000000000000000000" pitchFamily="2" charset="2"/>
              <a:buChar char="§"/>
            </a:pPr>
            <a:r>
              <a:rPr lang="en-US" altLang="en-US" dirty="0">
                <a:latin typeface="Times New Roman" panose="02020603050405020304" pitchFamily="18" charset="0"/>
                <a:cs typeface="Times New Roman" panose="02020603050405020304" pitchFamily="18" charset="0"/>
              </a:rPr>
              <a:t>Alumina(Al</a:t>
            </a:r>
            <a:r>
              <a:rPr lang="en-US" altLang="en-US" baseline="-25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O</a:t>
            </a:r>
            <a:r>
              <a:rPr lang="en-US" altLang="en-US" baseline="-25000" dirty="0">
                <a:latin typeface="Times New Roman" panose="02020603050405020304" pitchFamily="18" charset="0"/>
                <a:cs typeface="Times New Roman" panose="02020603050405020304" pitchFamily="18" charset="0"/>
              </a:rPr>
              <a:t>3</a:t>
            </a:r>
            <a:r>
              <a:rPr lang="en-US" altLang="en-US" dirty="0">
                <a:latin typeface="Times New Roman" panose="02020603050405020304" pitchFamily="18" charset="0"/>
                <a:cs typeface="Times New Roman" panose="02020603050405020304" pitchFamily="18" charset="0"/>
              </a:rPr>
              <a:t>)</a:t>
            </a:r>
            <a:endParaRPr lang="en-US" altLang="en-US" b="1"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
            </a:pPr>
            <a:r>
              <a:rPr lang="en-US" altLang="en-US" dirty="0">
                <a:latin typeface="Times New Roman" panose="02020603050405020304" pitchFamily="18" charset="0"/>
                <a:cs typeface="Times New Roman" panose="02020603050405020304" pitchFamily="18" charset="0"/>
              </a:rPr>
              <a:t>Chromite(FeO.Cr</a:t>
            </a:r>
            <a:r>
              <a:rPr lang="en-US" altLang="en-US" baseline="-25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O</a:t>
            </a:r>
            <a:r>
              <a:rPr lang="en-US" altLang="en-US" baseline="-25000" dirty="0">
                <a:latin typeface="Times New Roman" panose="02020603050405020304" pitchFamily="18" charset="0"/>
                <a:cs typeface="Times New Roman" panose="02020603050405020304" pitchFamily="18" charset="0"/>
              </a:rPr>
              <a:t>3</a:t>
            </a:r>
            <a:r>
              <a:rPr lang="en-US" altLang="en-US" dirty="0">
                <a:latin typeface="Times New Roman" panose="02020603050405020304" pitchFamily="18" charset="0"/>
                <a:cs typeface="Times New Roman" panose="02020603050405020304" pitchFamily="18" charset="0"/>
              </a:rPr>
              <a:t>)</a:t>
            </a:r>
            <a:endParaRPr lang="en-US" altLang="en-US" b="1"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
            </a:pPr>
            <a:r>
              <a:rPr lang="en-US" altLang="en-US" dirty="0" err="1">
                <a:latin typeface="Times New Roman" panose="02020603050405020304" pitchFamily="18" charset="0"/>
                <a:cs typeface="Times New Roman" panose="02020603050405020304" pitchFamily="18" charset="0"/>
              </a:rPr>
              <a:t>Magnesite</a:t>
            </a:r>
            <a:r>
              <a:rPr lang="en-US" altLang="en-US" dirty="0">
                <a:latin typeface="Times New Roman" panose="02020603050405020304" pitchFamily="18" charset="0"/>
                <a:cs typeface="Times New Roman" panose="02020603050405020304" pitchFamily="18" charset="0"/>
              </a:rPr>
              <a:t>(MgCO</a:t>
            </a:r>
            <a:r>
              <a:rPr lang="en-US" altLang="en-US" baseline="-25000" dirty="0">
                <a:latin typeface="Times New Roman" panose="02020603050405020304" pitchFamily="18" charset="0"/>
                <a:cs typeface="Times New Roman" panose="02020603050405020304" pitchFamily="18" charset="0"/>
              </a:rPr>
              <a:t>3</a:t>
            </a:r>
            <a:r>
              <a:rPr lang="en-US" altLang="en-US" dirty="0">
                <a:latin typeface="Times New Roman" panose="02020603050405020304" pitchFamily="18" charset="0"/>
                <a:cs typeface="Times New Roman" panose="02020603050405020304" pitchFamily="18" charset="0"/>
              </a:rPr>
              <a:t>)</a:t>
            </a:r>
            <a:endParaRPr lang="en-US" altLang="en-US" b="1"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
            </a:pPr>
            <a:r>
              <a:rPr lang="en-US" altLang="en-US" dirty="0">
                <a:latin typeface="Times New Roman" panose="02020603050405020304" pitchFamily="18" charset="0"/>
                <a:cs typeface="Times New Roman" panose="02020603050405020304" pitchFamily="18" charset="0"/>
              </a:rPr>
              <a:t>Lime(</a:t>
            </a:r>
            <a:r>
              <a:rPr lang="en-US" altLang="en-US" dirty="0" err="1">
                <a:latin typeface="Times New Roman" panose="02020603050405020304" pitchFamily="18" charset="0"/>
                <a:cs typeface="Times New Roman" panose="02020603050405020304" pitchFamily="18" charset="0"/>
              </a:rPr>
              <a:t>CaO</a:t>
            </a:r>
            <a:r>
              <a:rPr lang="en-US" altLang="en-US" dirty="0">
                <a:latin typeface="Times New Roman" panose="02020603050405020304" pitchFamily="18" charset="0"/>
                <a:cs typeface="Times New Roman" panose="02020603050405020304" pitchFamily="18" charset="0"/>
              </a:rPr>
              <a:t>)</a:t>
            </a:r>
            <a:endParaRPr lang="en-US" altLang="en-US" b="1"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
            </a:pPr>
            <a:r>
              <a:rPr lang="en-US" altLang="en-US" dirty="0">
                <a:latin typeface="Times New Roman" panose="02020603050405020304" pitchFamily="18" charset="0"/>
                <a:cs typeface="Times New Roman" panose="02020603050405020304" pitchFamily="18" charset="0"/>
              </a:rPr>
              <a:t>limestone(CaCO</a:t>
            </a:r>
            <a:r>
              <a:rPr lang="en-US" altLang="en-US" baseline="-25000" dirty="0">
                <a:latin typeface="Times New Roman" panose="02020603050405020304" pitchFamily="18" charset="0"/>
                <a:cs typeface="Times New Roman" panose="02020603050405020304" pitchFamily="18" charset="0"/>
              </a:rPr>
              <a:t>3</a:t>
            </a:r>
            <a:r>
              <a:rPr lang="en-US" altLang="en-US" dirty="0">
                <a:latin typeface="Times New Roman" panose="02020603050405020304" pitchFamily="18" charset="0"/>
                <a:cs typeface="Times New Roman" panose="02020603050405020304" pitchFamily="18" charset="0"/>
              </a:rPr>
              <a:t>)</a:t>
            </a:r>
            <a:endParaRPr lang="en-US" altLang="en-US" b="1"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
            </a:pPr>
            <a:r>
              <a:rPr lang="en-US" altLang="en-US" dirty="0">
                <a:latin typeface="Times New Roman" panose="02020603050405020304" pitchFamily="18" charset="0"/>
                <a:cs typeface="Times New Roman" panose="02020603050405020304" pitchFamily="18" charset="0"/>
              </a:rPr>
              <a:t>Dolomite(</a:t>
            </a:r>
            <a:r>
              <a:rPr lang="en-US" altLang="en-US" dirty="0" err="1">
                <a:latin typeface="Times New Roman" panose="02020603050405020304" pitchFamily="18" charset="0"/>
                <a:cs typeface="Times New Roman" panose="02020603050405020304" pitchFamily="18" charset="0"/>
              </a:rPr>
              <a:t>CaMg</a:t>
            </a:r>
            <a:r>
              <a:rPr lang="en-US" altLang="en-US" dirty="0">
                <a:latin typeface="Times New Roman" panose="02020603050405020304" pitchFamily="18" charset="0"/>
                <a:cs typeface="Times New Roman" panose="02020603050405020304" pitchFamily="18" charset="0"/>
              </a:rPr>
              <a:t>.(CO</a:t>
            </a:r>
            <a:r>
              <a:rPr lang="en-US" altLang="en-US" baseline="-25000" dirty="0">
                <a:latin typeface="Times New Roman" panose="02020603050405020304" pitchFamily="18" charset="0"/>
                <a:cs typeface="Times New Roman" panose="02020603050405020304" pitchFamily="18" charset="0"/>
              </a:rPr>
              <a:t>3</a:t>
            </a:r>
            <a:r>
              <a:rPr lang="en-US" altLang="en-US" dirty="0">
                <a:latin typeface="Times New Roman" panose="02020603050405020304" pitchFamily="18" charset="0"/>
                <a:cs typeface="Times New Roman" panose="02020603050405020304" pitchFamily="18" charset="0"/>
              </a:rPr>
              <a:t>)</a:t>
            </a:r>
            <a:r>
              <a:rPr lang="en-US" altLang="en-US" baseline="-25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 &amp; </a:t>
            </a:r>
            <a:r>
              <a:rPr lang="en-US" altLang="en-US" dirty="0" err="1">
                <a:latin typeface="Times New Roman" panose="02020603050405020304" pitchFamily="18" charset="0"/>
                <a:cs typeface="Times New Roman" panose="02020603050405020304" pitchFamily="18" charset="0"/>
              </a:rPr>
              <a:t>etc</a:t>
            </a:r>
            <a:endParaRPr lang="en-US" altLang="en-US" b="1" dirty="0">
              <a:latin typeface="Times New Roman" panose="02020603050405020304" pitchFamily="18" charset="0"/>
              <a:cs typeface="Times New Roman" panose="02020603050405020304" pitchFamily="18" charset="0"/>
            </a:endParaRPr>
          </a:p>
          <a:p>
            <a:pPr marL="0" indent="0">
              <a:lnSpc>
                <a:spcPct val="150000"/>
              </a:lnSpc>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7601605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534400" cy="685800"/>
          </a:xfrm>
        </p:spPr>
        <p:txBody>
          <a:bodyPr>
            <a:normAutofit fontScale="90000"/>
          </a:bodyPr>
          <a:lstStyle/>
          <a:p>
            <a:r>
              <a:rPr lang="en-US" b="1" dirty="0">
                <a:solidFill>
                  <a:srgbClr val="0070C0"/>
                </a:solidFill>
                <a:latin typeface="Times New Roman" pitchFamily="18" charset="0"/>
                <a:cs typeface="Times New Roman" pitchFamily="18" charset="0"/>
              </a:rPr>
              <a:t>                                                         </a:t>
            </a:r>
            <a:br>
              <a:rPr lang="en-US" b="1" dirty="0">
                <a:solidFill>
                  <a:srgbClr val="0070C0"/>
                </a:solidFill>
                <a:latin typeface="Times New Roman" pitchFamily="18" charset="0"/>
                <a:cs typeface="Times New Roman" pitchFamily="18" charset="0"/>
              </a:rPr>
            </a:br>
            <a:r>
              <a:rPr lang="en-US" b="1" dirty="0">
                <a:solidFill>
                  <a:srgbClr val="0070C0"/>
                </a:solidFill>
                <a:latin typeface="Times New Roman" pitchFamily="18" charset="0"/>
                <a:cs typeface="Times New Roman" pitchFamily="18" charset="0"/>
              </a:rPr>
              <a:t>                                             Cont’.....</a:t>
            </a:r>
            <a:r>
              <a:rPr lang="en-US" b="1" dirty="0">
                <a:solidFill>
                  <a:srgbClr val="FF0000"/>
                </a:solidFill>
                <a:latin typeface="Times New Roman" panose="02020603050405020304" pitchFamily="18" charset="0"/>
                <a:cs typeface="Times New Roman" panose="02020603050405020304" pitchFamily="18" charset="0"/>
              </a:rPr>
              <a:t> </a:t>
            </a:r>
            <a:r>
              <a:rPr lang="en-US" dirty="0"/>
              <a:t>	</a:t>
            </a:r>
          </a:p>
        </p:txBody>
      </p:sp>
      <p:sp>
        <p:nvSpPr>
          <p:cNvPr id="3" name="Slide Number Placeholder 2"/>
          <p:cNvSpPr>
            <a:spLocks noGrp="1"/>
          </p:cNvSpPr>
          <p:nvPr>
            <p:ph type="sldNum" sz="quarter" idx="12"/>
          </p:nvPr>
        </p:nvSpPr>
        <p:spPr/>
        <p:txBody>
          <a:bodyPr/>
          <a:lstStyle/>
          <a:p>
            <a:fld id="{156F46CE-25D5-4E6D-8809-A4F5B18A920A}" type="slidenum">
              <a:rPr lang="en-US" smtClean="0"/>
              <a:pPr/>
              <a:t>22</a:t>
            </a:fld>
            <a:endParaRPr lang="en-US"/>
          </a:p>
        </p:txBody>
      </p:sp>
      <p:sp>
        <p:nvSpPr>
          <p:cNvPr id="4" name="Content Placeholder 3"/>
          <p:cNvSpPr>
            <a:spLocks noGrp="1"/>
          </p:cNvSpPr>
          <p:nvPr>
            <p:ph sz="quarter" idx="1"/>
          </p:nvPr>
        </p:nvSpPr>
        <p:spPr>
          <a:xfrm>
            <a:off x="190659" y="908144"/>
            <a:ext cx="8757723" cy="5759355"/>
          </a:xfrm>
        </p:spPr>
        <p:txBody>
          <a:bodyPr>
            <a:normAutofit/>
          </a:bodyPr>
          <a:lstStyle/>
          <a:p>
            <a:pPr>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Ceramics manufacturing steps:</a:t>
            </a:r>
          </a:p>
          <a:p>
            <a:pPr marL="0" indent="0">
              <a:buNone/>
            </a:pPr>
            <a:endParaRPr lang="en-US" sz="24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03504" y="1319852"/>
            <a:ext cx="7930896" cy="5143499"/>
          </a:xfrm>
          <a:prstGeom prst="rect">
            <a:avLst/>
          </a:prstGeom>
        </p:spPr>
      </p:pic>
    </p:spTree>
    <p:extLst>
      <p:ext uri="{BB962C8B-B14F-4D97-AF65-F5344CB8AC3E}">
        <p14:creationId xmlns="" xmlns:p14="http://schemas.microsoft.com/office/powerpoint/2010/main" val="27857416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838" y="152400"/>
            <a:ext cx="8542361" cy="533400"/>
          </a:xfrm>
        </p:spPr>
        <p:txBody>
          <a:bodyPr>
            <a:normAutofit fontScale="90000"/>
          </a:bodyPr>
          <a:lstStyle/>
          <a:p>
            <a:r>
              <a:rPr lang="en-US" b="1" dirty="0">
                <a:solidFill>
                  <a:srgbClr val="0070C0"/>
                </a:solidFill>
                <a:latin typeface="Times New Roman" pitchFamily="18" charset="0"/>
                <a:cs typeface="Times New Roman" pitchFamily="18" charset="0"/>
              </a:rPr>
              <a:t>                                                   Cont’.....</a:t>
            </a:r>
            <a:r>
              <a:rPr lang="en-US" b="1" dirty="0">
                <a:solidFill>
                  <a:srgbClr val="FF0000"/>
                </a:solidFill>
                <a:latin typeface="Times New Roman" panose="02020603050405020304" pitchFamily="18" charset="0"/>
                <a:cs typeface="Times New Roman" panose="02020603050405020304" pitchFamily="18" charset="0"/>
              </a:rPr>
              <a:t> </a:t>
            </a:r>
            <a:r>
              <a:rPr lang="en-US" dirty="0"/>
              <a:t>	</a:t>
            </a:r>
          </a:p>
        </p:txBody>
      </p:sp>
      <p:sp>
        <p:nvSpPr>
          <p:cNvPr id="3" name="Slide Number Placeholder 2"/>
          <p:cNvSpPr>
            <a:spLocks noGrp="1"/>
          </p:cNvSpPr>
          <p:nvPr>
            <p:ph type="sldNum" sz="quarter" idx="12"/>
          </p:nvPr>
        </p:nvSpPr>
        <p:spPr/>
        <p:txBody>
          <a:bodyPr/>
          <a:lstStyle/>
          <a:p>
            <a:fld id="{156F46CE-25D5-4E6D-8809-A4F5B18A920A}" type="slidenum">
              <a:rPr lang="en-US" smtClean="0"/>
              <a:pPr/>
              <a:t>23</a:t>
            </a:fld>
            <a:endParaRPr lang="en-US"/>
          </a:p>
        </p:txBody>
      </p:sp>
      <p:pic>
        <p:nvPicPr>
          <p:cNvPr id="6" name="Content Placeholder 5"/>
          <p:cNvPicPr>
            <a:picLocks noGrp="1" noChangeAspect="1"/>
          </p:cNvPicPr>
          <p:nvPr>
            <p:ph sz="quarter" idx="1"/>
          </p:nvPr>
        </p:nvPicPr>
        <p:blipFill>
          <a:blip r:embed="rId2" cstate="print"/>
          <a:stretch>
            <a:fillRect/>
          </a:stretch>
        </p:blipFill>
        <p:spPr>
          <a:xfrm>
            <a:off x="146305" y="578508"/>
            <a:ext cx="8851392" cy="6050892"/>
          </a:xfrm>
          <a:prstGeom prst="rect">
            <a:avLst/>
          </a:prstGeom>
        </p:spPr>
      </p:pic>
    </p:spTree>
    <p:extLst>
      <p:ext uri="{BB962C8B-B14F-4D97-AF65-F5344CB8AC3E}">
        <p14:creationId xmlns="" xmlns:p14="http://schemas.microsoft.com/office/powerpoint/2010/main" val="5445951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0"/>
            <a:ext cx="8675836" cy="914400"/>
          </a:xfrm>
        </p:spPr>
        <p:txBody>
          <a:bodyPr>
            <a:normAutofit/>
          </a:bodyPr>
          <a:lstStyle/>
          <a:p>
            <a:r>
              <a:rPr lang="en-US" sz="2800" b="1" dirty="0">
                <a:solidFill>
                  <a:srgbClr val="0070C0"/>
                </a:solidFill>
                <a:latin typeface="Times New Roman" pitchFamily="18" charset="0"/>
                <a:cs typeface="Times New Roman" pitchFamily="18" charset="0"/>
              </a:rPr>
              <a:t> </a:t>
            </a:r>
            <a:r>
              <a:rPr lang="en-US" sz="2800" b="1" dirty="0">
                <a:solidFill>
                  <a:srgbClr val="7030A0"/>
                </a:solidFill>
                <a:latin typeface="Tahoma" pitchFamily="34" charset="0"/>
                <a:cs typeface="Tahoma" pitchFamily="34" charset="0"/>
              </a:rPr>
              <a:t>General properties of ceramics</a:t>
            </a:r>
            <a:endParaRPr lang="en-US" sz="3200"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24</a:t>
            </a:fld>
            <a:endParaRPr lang="en-US"/>
          </a:p>
        </p:txBody>
      </p:sp>
      <p:sp>
        <p:nvSpPr>
          <p:cNvPr id="4" name="Content Placeholder 3"/>
          <p:cNvSpPr>
            <a:spLocks noGrp="1"/>
          </p:cNvSpPr>
          <p:nvPr>
            <p:ph sz="quarter" idx="1"/>
          </p:nvPr>
        </p:nvSpPr>
        <p:spPr>
          <a:xfrm>
            <a:off x="138343" y="838200"/>
            <a:ext cx="8845296" cy="5829300"/>
          </a:xfrm>
        </p:spPr>
        <p:txBody>
          <a:bodyPr>
            <a:normAutofit lnSpcReduction="10000"/>
          </a:bodyPr>
          <a:lstStyle/>
          <a:p>
            <a:pPr algn="just">
              <a:buFont typeface="Wingdings" panose="05000000000000000000" pitchFamily="2" charset="2"/>
              <a:buChar char="§"/>
            </a:pPr>
            <a:r>
              <a:rPr lang="en-US" altLang="en-US" sz="2000" b="1" dirty="0">
                <a:latin typeface="Times New Roman" panose="02020603050405020304" pitchFamily="18" charset="0"/>
                <a:cs typeface="Times New Roman" panose="02020603050405020304" pitchFamily="18" charset="0"/>
              </a:rPr>
              <a:t>Physical and chemical properties:- </a:t>
            </a:r>
            <a:r>
              <a:rPr lang="en-US" altLang="en-US" sz="2000" dirty="0">
                <a:latin typeface="Times New Roman" panose="02020603050405020304" pitchFamily="18" charset="0"/>
                <a:cs typeface="Times New Roman" panose="02020603050405020304" pitchFamily="18" charset="0"/>
              </a:rPr>
              <a:t>Ceramics are chemically stable; </a:t>
            </a:r>
            <a:r>
              <a:rPr lang="en-US" altLang="en-US" sz="2000" b="1" dirty="0">
                <a:solidFill>
                  <a:srgbClr val="FF0000"/>
                </a:solidFill>
                <a:latin typeface="Times New Roman" panose="02020603050405020304" pitchFamily="18" charset="0"/>
                <a:cs typeface="Times New Roman" panose="02020603050405020304" pitchFamily="18" charset="0"/>
              </a:rPr>
              <a:t>they don’t </a:t>
            </a:r>
            <a:r>
              <a:rPr lang="en-US" altLang="en-US" sz="2000" dirty="0">
                <a:latin typeface="Times New Roman" panose="02020603050405020304" pitchFamily="18" charset="0"/>
                <a:cs typeface="Times New Roman" panose="02020603050405020304" pitchFamily="18" charset="0"/>
              </a:rPr>
              <a:t>undergo </a:t>
            </a:r>
            <a:r>
              <a:rPr lang="en-US" altLang="en-US" sz="2000" b="1" dirty="0">
                <a:solidFill>
                  <a:srgbClr val="FF0000"/>
                </a:solidFill>
                <a:latin typeface="Times New Roman" panose="02020603050405020304" pitchFamily="18" charset="0"/>
                <a:cs typeface="Times New Roman" panose="02020603050405020304" pitchFamily="18" charset="0"/>
              </a:rPr>
              <a:t>reduction and oxidation</a:t>
            </a:r>
            <a:r>
              <a:rPr lang="en-US" altLang="en-US" sz="2000" dirty="0">
                <a:latin typeface="Times New Roman" panose="02020603050405020304" pitchFamily="18" charset="0"/>
                <a:cs typeface="Times New Roman" panose="02020603050405020304" pitchFamily="18" charset="0"/>
              </a:rPr>
              <a:t> due to the </a:t>
            </a:r>
            <a:r>
              <a:rPr lang="en-US" altLang="en-US" sz="2000" b="1" dirty="0">
                <a:latin typeface="Times New Roman" panose="02020603050405020304" pitchFamily="18" charset="0"/>
                <a:cs typeface="Times New Roman" panose="02020603050405020304" pitchFamily="18" charset="0"/>
              </a:rPr>
              <a:t>presence of carbon and oxygen elements. </a:t>
            </a:r>
          </a:p>
          <a:p>
            <a:pPr lvl="1" algn="just">
              <a:buFont typeface="Wingdings" panose="05000000000000000000" pitchFamily="2" charset="2"/>
              <a:buChar char="Ø"/>
            </a:pPr>
            <a:r>
              <a:rPr lang="en-US" altLang="en-US" sz="2000" dirty="0">
                <a:latin typeface="Times New Roman" panose="02020603050405020304" pitchFamily="18" charset="0"/>
                <a:cs typeface="Times New Roman" panose="02020603050405020304" pitchFamily="18" charset="0"/>
              </a:rPr>
              <a:t>In addition to these the structures of ceramic crystal is compact and </a:t>
            </a:r>
            <a:r>
              <a:rPr lang="en-US" altLang="en-US" sz="2000" b="1" dirty="0">
                <a:latin typeface="Times New Roman" panose="02020603050405020304" pitchFamily="18" charset="0"/>
                <a:cs typeface="Times New Roman" panose="02020603050405020304" pitchFamily="18" charset="0"/>
              </a:rPr>
              <a:t>strong ionic chemical bonding lays stability of ceramic. </a:t>
            </a:r>
          </a:p>
          <a:p>
            <a:pPr lvl="1" algn="just">
              <a:buFont typeface="Wingdings" panose="05000000000000000000" pitchFamily="2" charset="2"/>
              <a:buChar char="Ø"/>
            </a:pPr>
            <a:r>
              <a:rPr lang="en-US" altLang="en-US" sz="2000" dirty="0">
                <a:latin typeface="Times New Roman" panose="02020603050405020304" pitchFamily="18" charset="0"/>
                <a:cs typeface="Times New Roman" panose="02020603050405020304" pitchFamily="18" charset="0"/>
              </a:rPr>
              <a:t>Hence, it is also </a:t>
            </a:r>
            <a:r>
              <a:rPr lang="en-US" altLang="en-US" sz="2000" b="1" dirty="0">
                <a:solidFill>
                  <a:srgbClr val="FF0000"/>
                </a:solidFill>
                <a:latin typeface="Times New Roman" panose="02020603050405020304" pitchFamily="18" charset="0"/>
                <a:cs typeface="Times New Roman" panose="02020603050405020304" pitchFamily="18" charset="0"/>
              </a:rPr>
              <a:t>heat resistant.</a:t>
            </a:r>
          </a:p>
          <a:p>
            <a:pPr algn="just">
              <a:buFont typeface="Wingdings" panose="05000000000000000000" pitchFamily="2" charset="2"/>
              <a:buChar char="§"/>
            </a:pPr>
            <a:r>
              <a:rPr lang="en-US" altLang="en-US" sz="2000" b="1" dirty="0">
                <a:latin typeface="Times New Roman" panose="02020603050405020304" pitchFamily="18" charset="0"/>
                <a:cs typeface="Times New Roman" panose="02020603050405020304" pitchFamily="18" charset="0"/>
              </a:rPr>
              <a:t>Optical properties:</a:t>
            </a:r>
            <a:r>
              <a:rPr lang="en-US" altLang="en-US" sz="2000" dirty="0">
                <a:latin typeface="Times New Roman" panose="02020603050405020304" pitchFamily="18" charset="0"/>
                <a:cs typeface="Times New Roman" panose="02020603050405020304" pitchFamily="18" charset="0"/>
              </a:rPr>
              <a:t>- Actually, there are different types of ceramic with different properties concerning optical property:</a:t>
            </a:r>
          </a:p>
          <a:p>
            <a:pPr algn="just">
              <a:buFont typeface="Wingdings" panose="05000000000000000000" pitchFamily="2" charset="2"/>
              <a:buChar char="ü"/>
            </a:pPr>
            <a:r>
              <a:rPr lang="en-US" altLang="en-US" sz="2000" dirty="0">
                <a:latin typeface="Times New Roman" panose="02020603050405020304" pitchFamily="18" charset="0"/>
                <a:cs typeface="Times New Roman" panose="02020603050405020304" pitchFamily="18" charset="0"/>
              </a:rPr>
              <a:t> some ceramic are </a:t>
            </a:r>
            <a:r>
              <a:rPr lang="en-US" altLang="en-US" sz="2000" b="1" dirty="0">
                <a:solidFill>
                  <a:srgbClr val="FF0000"/>
                </a:solidFill>
                <a:latin typeface="Times New Roman" panose="02020603050405020304" pitchFamily="18" charset="0"/>
                <a:cs typeface="Times New Roman" panose="02020603050405020304" pitchFamily="18" charset="0"/>
              </a:rPr>
              <a:t>opaque and some are transparent depending </a:t>
            </a:r>
            <a:r>
              <a:rPr lang="en-US" altLang="en-US" sz="2000" dirty="0">
                <a:latin typeface="Times New Roman" panose="02020603050405020304" pitchFamily="18" charset="0"/>
                <a:cs typeface="Times New Roman" panose="02020603050405020304" pitchFamily="18" charset="0"/>
              </a:rPr>
              <a:t>on type of </a:t>
            </a:r>
            <a:r>
              <a:rPr lang="en-US" altLang="en-US" sz="2400" b="1" dirty="0">
                <a:latin typeface="Times New Roman" panose="02020603050405020304" pitchFamily="18" charset="0"/>
                <a:cs typeface="Times New Roman" panose="02020603050405020304" pitchFamily="18" charset="0"/>
              </a:rPr>
              <a:t>crystal present </a:t>
            </a:r>
            <a:r>
              <a:rPr lang="en-US" altLang="en-US" sz="2000" dirty="0">
                <a:latin typeface="Times New Roman" panose="02020603050405020304" pitchFamily="18" charset="0"/>
                <a:cs typeface="Times New Roman" panose="02020603050405020304" pitchFamily="18" charset="0"/>
              </a:rPr>
              <a:t>because </a:t>
            </a:r>
            <a:r>
              <a:rPr lang="en-US" altLang="en-US" sz="2000" b="1" dirty="0">
                <a:solidFill>
                  <a:srgbClr val="002060"/>
                </a:solidFill>
                <a:latin typeface="Times New Roman" panose="02020603050405020304" pitchFamily="18" charset="0"/>
                <a:cs typeface="Times New Roman" panose="02020603050405020304" pitchFamily="18" charset="0"/>
              </a:rPr>
              <a:t>each crystal </a:t>
            </a:r>
            <a:r>
              <a:rPr lang="en-US" altLang="en-US" sz="2000" dirty="0">
                <a:latin typeface="Times New Roman" panose="02020603050405020304" pitchFamily="18" charset="0"/>
                <a:cs typeface="Times New Roman" panose="02020603050405020304" pitchFamily="18" charset="0"/>
              </a:rPr>
              <a:t>or composition posses different </a:t>
            </a:r>
            <a:r>
              <a:rPr lang="en-US" altLang="en-US" sz="2000" b="1" dirty="0">
                <a:latin typeface="Times New Roman" panose="02020603050405020304" pitchFamily="18" charset="0"/>
                <a:cs typeface="Times New Roman" panose="02020603050405020304" pitchFamily="18" charset="0"/>
              </a:rPr>
              <a:t>refractive index, i.e., ability to bend light</a:t>
            </a:r>
            <a:r>
              <a:rPr lang="en-US" altLang="en-US" sz="20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
            </a:pPr>
            <a:r>
              <a:rPr lang="en-US" altLang="en-US" sz="2000" b="1" dirty="0">
                <a:latin typeface="Times New Roman" panose="02020603050405020304" pitchFamily="18" charset="0"/>
                <a:cs typeface="Times New Roman" panose="02020603050405020304" pitchFamily="18" charset="0"/>
              </a:rPr>
              <a:t>Mechanical properties:</a:t>
            </a:r>
            <a:r>
              <a:rPr lang="en-US" altLang="en-US" sz="2000" dirty="0">
                <a:latin typeface="Times New Roman" panose="02020603050405020304" pitchFamily="18" charset="0"/>
                <a:cs typeface="Times New Roman" panose="02020603050405020304" pitchFamily="18" charset="0"/>
              </a:rPr>
              <a:t>- Ceramics are general </a:t>
            </a:r>
            <a:r>
              <a:rPr lang="en-US" altLang="en-US" sz="2000" b="1" dirty="0">
                <a:latin typeface="Times New Roman" panose="02020603050405020304" pitchFamily="18" charset="0"/>
                <a:cs typeface="Times New Roman" panose="02020603050405020304" pitchFamily="18" charset="0"/>
              </a:rPr>
              <a:t>brittle solid</a:t>
            </a:r>
            <a:r>
              <a:rPr lang="en-US" altLang="en-US" sz="2000" dirty="0">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ü"/>
            </a:pPr>
            <a:r>
              <a:rPr lang="en-US" altLang="en-US" sz="2200" dirty="0">
                <a:latin typeface="Times New Roman" panose="02020603050405020304" pitchFamily="18" charset="0"/>
                <a:cs typeface="Times New Roman" panose="02020603050405020304" pitchFamily="18" charset="0"/>
              </a:rPr>
              <a:t>They </a:t>
            </a:r>
            <a:r>
              <a:rPr lang="en-US" altLang="en-US" sz="2200" b="1" dirty="0">
                <a:solidFill>
                  <a:srgbClr val="FF0000"/>
                </a:solidFill>
                <a:latin typeface="Times New Roman" panose="02020603050405020304" pitchFamily="18" charset="0"/>
                <a:cs typeface="Times New Roman" panose="02020603050405020304" pitchFamily="18" charset="0"/>
              </a:rPr>
              <a:t>are resistant to compression </a:t>
            </a:r>
            <a:r>
              <a:rPr lang="en-US" altLang="en-US" sz="2200" dirty="0">
                <a:latin typeface="Times New Roman" panose="02020603050405020304" pitchFamily="18" charset="0"/>
                <a:cs typeface="Times New Roman" panose="02020603050405020304" pitchFamily="18" charset="0"/>
              </a:rPr>
              <a:t>that means posses high mechanical strength.</a:t>
            </a:r>
            <a:endParaRPr lang="en-US" altLang="en-US" sz="2200" b="1"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altLang="en-US" sz="2000" b="1" dirty="0">
                <a:latin typeface="Times New Roman" panose="02020603050405020304" pitchFamily="18" charset="0"/>
                <a:cs typeface="Times New Roman" panose="02020603050405020304" pitchFamily="18" charset="0"/>
              </a:rPr>
              <a:t>Electrical and magnetic properties:</a:t>
            </a:r>
            <a:r>
              <a:rPr lang="en-US" altLang="en-US" sz="2000" dirty="0">
                <a:latin typeface="Times New Roman" panose="02020603050405020304" pitchFamily="18" charset="0"/>
                <a:cs typeface="Times New Roman" panose="02020603050405020304" pitchFamily="18" charset="0"/>
              </a:rPr>
              <a:t>- ceramics are </a:t>
            </a:r>
            <a:r>
              <a:rPr lang="en-US" altLang="en-US" sz="2000" b="1" dirty="0">
                <a:latin typeface="Times New Roman" panose="02020603050405020304" pitchFamily="18" charset="0"/>
                <a:cs typeface="Times New Roman" panose="02020603050405020304" pitchFamily="18" charset="0"/>
              </a:rPr>
              <a:t>insulator</a:t>
            </a:r>
            <a:r>
              <a:rPr lang="en-US" altLang="en-US" sz="2000" dirty="0">
                <a:latin typeface="Times New Roman" panose="02020603050405020304" pitchFamily="18" charset="0"/>
                <a:cs typeface="Times New Roman" panose="02020603050405020304" pitchFamily="18" charset="0"/>
              </a:rPr>
              <a:t> and are </a:t>
            </a:r>
            <a:r>
              <a:rPr lang="en-US" altLang="en-US" sz="2000" dirty="0">
                <a:solidFill>
                  <a:srgbClr val="FF0000"/>
                </a:solidFill>
                <a:latin typeface="Times New Roman" panose="02020603050405020304" pitchFamily="18" charset="0"/>
                <a:cs typeface="Times New Roman" panose="02020603050405020304" pitchFamily="18" charset="0"/>
              </a:rPr>
              <a:t>non-magnetic except those ceramics</a:t>
            </a:r>
            <a:r>
              <a:rPr lang="en-US" altLang="en-US" sz="2000" dirty="0">
                <a:latin typeface="Times New Roman" panose="02020603050405020304" pitchFamily="18" charset="0"/>
                <a:cs typeface="Times New Roman" panose="02020603050405020304" pitchFamily="18" charset="0"/>
              </a:rPr>
              <a:t>, which contains transition metal with unpaired of electrons that are magnetic </a:t>
            </a:r>
            <a:endParaRPr lang="en-US" altLang="en-US" sz="2000" b="1" dirty="0">
              <a:latin typeface="Times New Roman" panose="02020603050405020304" pitchFamily="18" charset="0"/>
              <a:cs typeface="Times New Roman" panose="02020603050405020304" pitchFamily="18" charset="0"/>
            </a:endParaRPr>
          </a:p>
          <a:p>
            <a:pPr marL="0" indent="0">
              <a:lnSpc>
                <a:spcPct val="150000"/>
              </a:lnSpc>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41587511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763000" cy="609600"/>
          </a:xfrm>
        </p:spPr>
        <p:txBody>
          <a:bodyPr>
            <a:normAutofit/>
          </a:bodyPr>
          <a:lstStyle/>
          <a:p>
            <a:r>
              <a:rPr lang="en-US" sz="2800" b="1" dirty="0">
                <a:solidFill>
                  <a:srgbClr val="FF0000"/>
                </a:solidFill>
                <a:latin typeface="Times New Roman" panose="02020603050405020304" pitchFamily="18" charset="0"/>
                <a:cs typeface="Times New Roman" panose="02020603050405020304" pitchFamily="18" charset="0"/>
              </a:rPr>
              <a:t>                                                               </a:t>
            </a:r>
            <a:r>
              <a:rPr lang="en-US" sz="2400" b="1" dirty="0">
                <a:solidFill>
                  <a:srgbClr val="0070C0"/>
                </a:solidFill>
                <a:latin typeface="Times New Roman" pitchFamily="18" charset="0"/>
                <a:cs typeface="Times New Roman" pitchFamily="18" charset="0"/>
              </a:rPr>
              <a:t> </a:t>
            </a:r>
            <a:r>
              <a:rPr lang="en-US" sz="2800" b="1" dirty="0">
                <a:solidFill>
                  <a:srgbClr val="0070C0"/>
                </a:solidFill>
                <a:latin typeface="Times New Roman" pitchFamily="18" charset="0"/>
                <a:cs typeface="Times New Roman" pitchFamily="18" charset="0"/>
              </a:rPr>
              <a:t>Cont’.....</a:t>
            </a:r>
            <a:r>
              <a:rPr lang="en-US" sz="2800" b="1" dirty="0">
                <a:solidFill>
                  <a:srgbClr val="FF0000"/>
                </a:solidFill>
                <a:latin typeface="Times New Roman" panose="02020603050405020304" pitchFamily="18" charset="0"/>
                <a:cs typeface="Times New Roman" panose="02020603050405020304" pitchFamily="18" charset="0"/>
              </a:rPr>
              <a:t>  </a:t>
            </a:r>
            <a:endParaRPr lang="en-US" sz="2800" dirty="0">
              <a:solidFill>
                <a:srgbClr val="0070C0"/>
              </a:solidFill>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156F46CE-25D5-4E6D-8809-A4F5B18A920A}" type="slidenum">
              <a:rPr lang="en-US" smtClean="0"/>
              <a:pPr/>
              <a:t>25</a:t>
            </a:fld>
            <a:endParaRPr lang="en-US"/>
          </a:p>
        </p:txBody>
      </p:sp>
      <p:sp>
        <p:nvSpPr>
          <p:cNvPr id="4" name="Content Placeholder 3"/>
          <p:cNvSpPr>
            <a:spLocks noGrp="1"/>
          </p:cNvSpPr>
          <p:nvPr>
            <p:ph sz="quarter" idx="1"/>
          </p:nvPr>
        </p:nvSpPr>
        <p:spPr>
          <a:xfrm>
            <a:off x="146304" y="609600"/>
            <a:ext cx="8982911" cy="6057900"/>
          </a:xfrm>
        </p:spPr>
        <p:txBody>
          <a:bodyPr>
            <a:noAutofit/>
          </a:bodyPr>
          <a:lstStyle/>
          <a:p>
            <a:pPr>
              <a:lnSpc>
                <a:spcPct val="150000"/>
              </a:lnSpc>
              <a:buFont typeface="Wingdings" panose="05000000000000000000" pitchFamily="2" charset="2"/>
              <a:buChar char="Ø"/>
            </a:pPr>
            <a:r>
              <a:rPr lang="en-US" altLang="en-US" sz="2400" b="1" dirty="0">
                <a:solidFill>
                  <a:srgbClr val="FF0000"/>
                </a:solidFill>
                <a:latin typeface="Tahoma" panose="020B0604030504040204" pitchFamily="34" charset="0"/>
                <a:cs typeface="Tahoma" panose="020B0604030504040204" pitchFamily="34" charset="0"/>
              </a:rPr>
              <a:t>Classification of Ceramics</a:t>
            </a:r>
          </a:p>
          <a:p>
            <a:pPr>
              <a:lnSpc>
                <a:spcPct val="150000"/>
              </a:lnSpc>
              <a:buFont typeface="Wingdings" panose="05000000000000000000" pitchFamily="2" charset="2"/>
              <a:buChar char="Ø"/>
            </a:pPr>
            <a:r>
              <a:rPr lang="en-US" altLang="en-US" sz="2200" b="1" dirty="0">
                <a:solidFill>
                  <a:srgbClr val="FF0000"/>
                </a:solidFill>
                <a:latin typeface="Tahoma" panose="020B0604030504040204" pitchFamily="34" charset="0"/>
                <a:cs typeface="Tahoma" panose="020B0604030504040204" pitchFamily="34" charset="0"/>
              </a:rPr>
              <a:t>Depending on their use</a:t>
            </a:r>
            <a:r>
              <a:rPr lang="en-US" altLang="en-US" sz="2200" b="1" dirty="0">
                <a:latin typeface="Tahoma" panose="020B0604030504040204" pitchFamily="34" charset="0"/>
                <a:cs typeface="Tahoma" panose="020B0604030504040204" pitchFamily="34" charset="0"/>
              </a:rPr>
              <a:t>; ceramics can be classified as follows</a:t>
            </a:r>
          </a:p>
          <a:p>
            <a:pPr lvl="1" algn="just">
              <a:buFont typeface="Wingdings" panose="05000000000000000000" pitchFamily="2" charset="2"/>
              <a:buChar char="§"/>
            </a:pPr>
            <a:r>
              <a:rPr lang="en-US" altLang="en-US" sz="2200" b="1" dirty="0">
                <a:latin typeface="Tahoma" panose="020B0604030504040204" pitchFamily="34" charset="0"/>
                <a:cs typeface="Tahoma" panose="020B0604030504040204" pitchFamily="34" charset="0"/>
              </a:rPr>
              <a:t>Structural ceramics:- </a:t>
            </a:r>
            <a:r>
              <a:rPr lang="en-US" altLang="en-US" sz="2200" dirty="0">
                <a:latin typeface="Tahoma" panose="020B0604030504040204" pitchFamily="34" charset="0"/>
                <a:cs typeface="Tahoma" panose="020B0604030504040204" pitchFamily="34" charset="0"/>
              </a:rPr>
              <a:t>used mainly for constructing and structure related to this group. </a:t>
            </a:r>
          </a:p>
          <a:p>
            <a:pPr lvl="2" algn="just">
              <a:buFont typeface="Wingdings" panose="05000000000000000000" pitchFamily="2" charset="2"/>
              <a:buChar char="ü"/>
            </a:pPr>
            <a:r>
              <a:rPr lang="en-US" altLang="en-US" sz="2200" dirty="0">
                <a:latin typeface="Tahoma" panose="020B0604030504040204" pitchFamily="34" charset="0"/>
                <a:cs typeface="Tahoma" panose="020B0604030504040204" pitchFamily="34" charset="0"/>
              </a:rPr>
              <a:t>Example; Brick block, </a:t>
            </a:r>
            <a:r>
              <a:rPr lang="en-US" altLang="en-US" sz="2200" b="1" dirty="0">
                <a:solidFill>
                  <a:srgbClr val="002060"/>
                </a:solidFill>
                <a:latin typeface="Tahoma" panose="020B0604030504040204" pitchFamily="34" charset="0"/>
                <a:cs typeface="Tahoma" panose="020B0604030504040204" pitchFamily="34" charset="0"/>
              </a:rPr>
              <a:t>hollow tiles</a:t>
            </a:r>
            <a:r>
              <a:rPr lang="en-US" altLang="en-US" sz="2200" dirty="0">
                <a:latin typeface="Tahoma" panose="020B0604030504040204" pitchFamily="34" charset="0"/>
                <a:cs typeface="Tahoma" panose="020B0604030504040204" pitchFamily="34" charset="0"/>
              </a:rPr>
              <a:t>, </a:t>
            </a:r>
            <a:r>
              <a:rPr lang="en-US" altLang="en-US" sz="2200" b="1" dirty="0">
                <a:solidFill>
                  <a:srgbClr val="002060"/>
                </a:solidFill>
                <a:latin typeface="Tahoma" panose="020B0604030504040204" pitchFamily="34" charset="0"/>
                <a:cs typeface="Tahoma" panose="020B0604030504040204" pitchFamily="34" charset="0"/>
              </a:rPr>
              <a:t>roof tile</a:t>
            </a:r>
          </a:p>
          <a:p>
            <a:pPr algn="just">
              <a:buFont typeface="Wingdings" panose="05000000000000000000" pitchFamily="2" charset="2"/>
              <a:buChar char="§"/>
            </a:pPr>
            <a:r>
              <a:rPr lang="en-US" altLang="en-US" sz="2400" b="1" dirty="0">
                <a:latin typeface="Tahoma" panose="020B0604030504040204" pitchFamily="34" charset="0"/>
                <a:cs typeface="Tahoma" panose="020B0604030504040204" pitchFamily="34" charset="0"/>
              </a:rPr>
              <a:t>Facing ceramics:</a:t>
            </a:r>
            <a:r>
              <a:rPr lang="en-US" altLang="en-US" sz="2400" dirty="0">
                <a:latin typeface="Tahoma" panose="020B0604030504040204" pitchFamily="34" charset="0"/>
                <a:cs typeface="Tahoma" panose="020B0604030504040204" pitchFamily="34" charset="0"/>
              </a:rPr>
              <a:t>- these are used for internal and external building</a:t>
            </a:r>
            <a:endParaRPr lang="en-US" altLang="en-US" sz="2400" b="1" dirty="0">
              <a:latin typeface="Tahoma" panose="020B0604030504040204" pitchFamily="34" charset="0"/>
              <a:cs typeface="Tahoma" panose="020B0604030504040204" pitchFamily="34" charset="0"/>
            </a:endParaRPr>
          </a:p>
          <a:p>
            <a:pPr lvl="1" algn="just">
              <a:buFont typeface="Wingdings" panose="05000000000000000000" pitchFamily="2" charset="2"/>
              <a:buChar char="§"/>
            </a:pPr>
            <a:r>
              <a:rPr lang="en-US" altLang="en-US" sz="2200" b="1" dirty="0">
                <a:latin typeface="Tahoma" panose="020B0604030504040204" pitchFamily="34" charset="0"/>
                <a:cs typeface="Tahoma" panose="020B0604030504040204" pitchFamily="34" charset="0"/>
              </a:rPr>
              <a:t>Refractory materials:</a:t>
            </a:r>
            <a:r>
              <a:rPr lang="en-US" altLang="en-US" sz="2200" dirty="0">
                <a:latin typeface="Tahoma" panose="020B0604030504040204" pitchFamily="34" charset="0"/>
                <a:cs typeface="Tahoma" panose="020B0604030504040204" pitchFamily="34" charset="0"/>
              </a:rPr>
              <a:t>- this is used for making </a:t>
            </a:r>
            <a:r>
              <a:rPr lang="en-US" altLang="en-US" sz="2200" b="1" dirty="0">
                <a:latin typeface="Tahoma" panose="020B0604030504040204" pitchFamily="34" charset="0"/>
                <a:cs typeface="Tahoma" panose="020B0604030504040204" pitchFamily="34" charset="0"/>
              </a:rPr>
              <a:t>ovens</a:t>
            </a:r>
            <a:r>
              <a:rPr lang="en-US" altLang="en-US" sz="2200" dirty="0">
                <a:latin typeface="Tahoma" panose="020B0604030504040204" pitchFamily="34" charset="0"/>
                <a:cs typeface="Tahoma" panose="020B0604030504040204" pitchFamily="34" charset="0"/>
              </a:rPr>
              <a:t> and apparatus operating at high temperature</a:t>
            </a:r>
            <a:endParaRPr lang="en-US" altLang="en-US" sz="2200" b="1" dirty="0">
              <a:latin typeface="Tahoma" panose="020B0604030504040204" pitchFamily="34" charset="0"/>
              <a:cs typeface="Tahoma" panose="020B0604030504040204" pitchFamily="34" charset="0"/>
            </a:endParaRPr>
          </a:p>
          <a:p>
            <a:pPr lvl="1" algn="just">
              <a:buFont typeface="Wingdings" panose="05000000000000000000" pitchFamily="2" charset="2"/>
              <a:buChar char="§"/>
            </a:pPr>
            <a:r>
              <a:rPr lang="en-US" altLang="en-US" sz="2200" b="1" dirty="0">
                <a:latin typeface="Tahoma" panose="020B0604030504040204" pitchFamily="34" charset="0"/>
                <a:cs typeface="Tahoma" panose="020B0604030504040204" pitchFamily="34" charset="0"/>
              </a:rPr>
              <a:t>Fine ceramics:</a:t>
            </a:r>
            <a:r>
              <a:rPr lang="en-US" altLang="en-US" sz="2200" dirty="0">
                <a:latin typeface="Tahoma" panose="020B0604030504040204" pitchFamily="34" charset="0"/>
                <a:cs typeface="Tahoma" panose="020B0604030504040204" pitchFamily="34" charset="0"/>
              </a:rPr>
              <a:t>- includes ceramic materials, which are used </a:t>
            </a:r>
            <a:r>
              <a:rPr lang="en-US" altLang="en-US" sz="2200" b="1" dirty="0">
                <a:solidFill>
                  <a:srgbClr val="0070C0"/>
                </a:solidFill>
                <a:latin typeface="Tahoma" panose="020B0604030504040204" pitchFamily="34" charset="0"/>
                <a:cs typeface="Tahoma" panose="020B0604030504040204" pitchFamily="34" charset="0"/>
              </a:rPr>
              <a:t>domestically like </a:t>
            </a:r>
            <a:r>
              <a:rPr lang="en-US" altLang="en-US" sz="2200" b="1" dirty="0">
                <a:latin typeface="Tahoma" panose="020B0604030504040204" pitchFamily="34" charset="0"/>
                <a:cs typeface="Tahoma" panose="020B0604030504040204" pitchFamily="34" charset="0"/>
              </a:rPr>
              <a:t>dishes</a:t>
            </a:r>
            <a:r>
              <a:rPr lang="en-US" altLang="en-US" sz="2200" dirty="0">
                <a:latin typeface="Tahoma" panose="020B0604030504040204" pitchFamily="34" charset="0"/>
                <a:cs typeface="Tahoma" panose="020B0604030504040204" pitchFamily="34" charset="0"/>
              </a:rPr>
              <a:t>, </a:t>
            </a:r>
            <a:r>
              <a:rPr lang="en-US" altLang="en-US" sz="2200" b="1" dirty="0">
                <a:latin typeface="Tahoma" panose="020B0604030504040204" pitchFamily="34" charset="0"/>
                <a:cs typeface="Tahoma" panose="020B0604030504040204" pitchFamily="34" charset="0"/>
              </a:rPr>
              <a:t>washing basin</a:t>
            </a:r>
            <a:r>
              <a:rPr lang="en-US" altLang="en-US" sz="2200" dirty="0">
                <a:latin typeface="Tahoma" panose="020B0604030504040204" pitchFamily="34" charset="0"/>
                <a:cs typeface="Tahoma" panose="020B0604030504040204" pitchFamily="34" charset="0"/>
              </a:rPr>
              <a:t>, </a:t>
            </a:r>
            <a:r>
              <a:rPr lang="en-US" altLang="en-US" sz="2200" b="1" dirty="0">
                <a:solidFill>
                  <a:srgbClr val="002060"/>
                </a:solidFill>
                <a:latin typeface="Tahoma" panose="020B0604030504040204" pitchFamily="34" charset="0"/>
                <a:cs typeface="Tahoma" panose="020B0604030504040204" pitchFamily="34" charset="0"/>
              </a:rPr>
              <a:t>decorative</a:t>
            </a:r>
            <a:r>
              <a:rPr lang="en-US" altLang="en-US" sz="2200" dirty="0">
                <a:latin typeface="Tahoma" panose="020B0604030504040204" pitchFamily="34" charset="0"/>
                <a:cs typeface="Tahoma" panose="020B0604030504040204" pitchFamily="34" charset="0"/>
              </a:rPr>
              <a:t> article etc.</a:t>
            </a:r>
            <a:endParaRPr lang="en-US" altLang="en-US" sz="2200" b="1" dirty="0">
              <a:latin typeface="Tahoma" panose="020B0604030504040204" pitchFamily="34" charset="0"/>
              <a:cs typeface="Tahoma" panose="020B0604030504040204" pitchFamily="34" charset="0"/>
            </a:endParaRPr>
          </a:p>
          <a:p>
            <a:pPr lvl="1" algn="just">
              <a:buFont typeface="Wingdings" panose="05000000000000000000" pitchFamily="2" charset="2"/>
              <a:buChar char="§"/>
            </a:pPr>
            <a:r>
              <a:rPr lang="en-US" altLang="en-US" sz="2200" b="1" dirty="0">
                <a:latin typeface="Tahoma" panose="020B0604030504040204" pitchFamily="34" charset="0"/>
                <a:cs typeface="Tahoma" panose="020B0604030504040204" pitchFamily="34" charset="0"/>
              </a:rPr>
              <a:t>Special ceramics:</a:t>
            </a:r>
            <a:r>
              <a:rPr lang="en-US" altLang="en-US" sz="2200" dirty="0">
                <a:latin typeface="Tahoma" panose="020B0604030504040204" pitchFamily="34" charset="0"/>
                <a:cs typeface="Tahoma" panose="020B0604030504040204" pitchFamily="34" charset="0"/>
              </a:rPr>
              <a:t> are these, which have specific properties and used for unique purposes. Example, those used in </a:t>
            </a:r>
            <a:r>
              <a:rPr lang="en-US" altLang="en-US" sz="2200" dirty="0">
                <a:solidFill>
                  <a:srgbClr val="FF0000"/>
                </a:solidFill>
                <a:latin typeface="Tahoma" panose="020B0604030504040204" pitchFamily="34" charset="0"/>
                <a:cs typeface="Tahoma" panose="020B0604030504040204" pitchFamily="34" charset="0"/>
              </a:rPr>
              <a:t>radio industry</a:t>
            </a:r>
            <a:r>
              <a:rPr lang="en-US" altLang="en-US" sz="2200" dirty="0">
                <a:latin typeface="Tahoma" panose="020B0604030504040204" pitchFamily="34" charset="0"/>
                <a:cs typeface="Tahoma" panose="020B0604030504040204" pitchFamily="34" charset="0"/>
              </a:rPr>
              <a:t>.</a:t>
            </a:r>
            <a:endParaRPr lang="en-US" altLang="en-US" sz="2200" b="1" dirty="0">
              <a:latin typeface="Tahoma" panose="020B0604030504040204" pitchFamily="34" charset="0"/>
              <a:cs typeface="Tahoma" panose="020B0604030504040204" pitchFamily="34" charset="0"/>
            </a:endParaRPr>
          </a:p>
          <a:p>
            <a:pPr marL="0" indent="0">
              <a:lnSpc>
                <a:spcPct val="150000"/>
              </a:lnSpc>
              <a:buNone/>
            </a:pPr>
            <a:endParaRPr lang="en-US" altLang="en-US" sz="2200" b="1" dirty="0">
              <a:latin typeface="Tahoma" panose="020B0604030504040204" pitchFamily="34" charset="0"/>
              <a:cs typeface="Tahoma" panose="020B0604030504040204" pitchFamily="34" charset="0"/>
            </a:endParaRPr>
          </a:p>
          <a:p>
            <a:pPr marL="0" indent="0">
              <a:lnSpc>
                <a:spcPct val="150000"/>
              </a:lnSpc>
              <a:buNone/>
            </a:pPr>
            <a:r>
              <a:rPr lang="en-US" sz="2400" dirty="0"/>
              <a:t/>
            </a:r>
            <a:br>
              <a:rPr lang="en-US" sz="2400" dirty="0"/>
            </a:br>
            <a:endParaRPr lang="en-US" sz="2400" dirty="0"/>
          </a:p>
        </p:txBody>
      </p:sp>
    </p:spTree>
    <p:extLst>
      <p:ext uri="{BB962C8B-B14F-4D97-AF65-F5344CB8AC3E}">
        <p14:creationId xmlns="" xmlns:p14="http://schemas.microsoft.com/office/powerpoint/2010/main" val="4299617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610600" cy="609600"/>
          </a:xfrm>
        </p:spPr>
        <p:txBody>
          <a:bodyPr>
            <a:normAutofit/>
          </a:bodyPr>
          <a:lstStyle/>
          <a:p>
            <a:r>
              <a:rPr lang="en-US" sz="2800" b="1" dirty="0">
                <a:solidFill>
                  <a:srgbClr val="0070C0"/>
                </a:solidFill>
                <a:latin typeface="Times New Roman" pitchFamily="18" charset="0"/>
                <a:cs typeface="Times New Roman" pitchFamily="18" charset="0"/>
              </a:rPr>
              <a:t>                                                                       Cont’.....</a:t>
            </a:r>
            <a:endParaRPr lang="en-US" sz="2800" b="1" dirty="0">
              <a:solidFill>
                <a:srgbClr val="FFFF00"/>
              </a:solidFill>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156F46CE-25D5-4E6D-8809-A4F5B18A920A}" type="slidenum">
              <a:rPr lang="en-US" smtClean="0"/>
              <a:pPr/>
              <a:t>26</a:t>
            </a:fld>
            <a:endParaRPr lang="en-US"/>
          </a:p>
        </p:txBody>
      </p:sp>
      <p:sp>
        <p:nvSpPr>
          <p:cNvPr id="4" name="Content Placeholder 3"/>
          <p:cNvSpPr>
            <a:spLocks noGrp="1"/>
          </p:cNvSpPr>
          <p:nvPr>
            <p:ph sz="quarter" idx="1"/>
          </p:nvPr>
        </p:nvSpPr>
        <p:spPr>
          <a:xfrm>
            <a:off x="0" y="685800"/>
            <a:ext cx="8991600" cy="6019800"/>
          </a:xfrm>
        </p:spPr>
        <p:txBody>
          <a:bodyPr>
            <a:noAutofit/>
          </a:bodyPr>
          <a:lstStyle/>
          <a:p>
            <a:pPr algn="just">
              <a:lnSpc>
                <a:spcPct val="150000"/>
              </a:lnSpc>
              <a:buFont typeface="Wingdings" panose="05000000000000000000" pitchFamily="2" charset="2"/>
              <a:buChar char="Ø"/>
            </a:pPr>
            <a:r>
              <a:rPr lang="tr-TR" sz="2400" i="1" cap="all" dirty="0">
                <a:solidFill>
                  <a:srgbClr val="FF0000"/>
                </a:solidFill>
                <a:effectLst>
                  <a:reflection blurRad="12700" stA="48000" endA="300" endPos="55000" dir="5400000" sy="-90000" algn="bl" rotWithShape="0"/>
                </a:effectLst>
                <a:latin typeface="Times New Roman" panose="02020603050405020304" pitchFamily="18" charset="0"/>
                <a:cs typeface="Times New Roman" panose="02020603050405020304" pitchFamily="18" charset="0"/>
              </a:rPr>
              <a:t>Classification of ceramics</a:t>
            </a:r>
            <a:endParaRPr lang="en-US" sz="2400" i="1" cap="all" dirty="0">
              <a:solidFill>
                <a:srgbClr val="FF0000"/>
              </a:solidFill>
              <a:effectLst>
                <a:reflection blurRad="12700" stA="48000" endA="300" endPos="55000" dir="5400000" sy="-90000" algn="bl" rotWithShape="0"/>
              </a:effectLst>
              <a:latin typeface="Times New Roman" panose="02020603050405020304" pitchFamily="18" charset="0"/>
              <a:cs typeface="Times New Roman" panose="02020603050405020304" pitchFamily="18" charset="0"/>
            </a:endParaRPr>
          </a:p>
          <a:p>
            <a:pPr marL="0" indent="0" algn="just">
              <a:lnSpc>
                <a:spcPct val="150000"/>
              </a:lnSpc>
              <a:buNone/>
            </a:pPr>
            <a:endParaRPr lang="en-US" sz="2200" dirty="0">
              <a:solidFill>
                <a:srgbClr val="FF0000"/>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US" sz="2200" b="1" dirty="0">
              <a:solidFill>
                <a:srgbClr val="7030A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endParaRPr lang="en-US" sz="2400" dirty="0"/>
          </a:p>
        </p:txBody>
      </p:sp>
      <p:pic>
        <p:nvPicPr>
          <p:cNvPr id="5" name="Picture 28"/>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6304" y="1295400"/>
            <a:ext cx="8692896" cy="525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9199426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763000" cy="419100"/>
          </a:xfrm>
        </p:spPr>
        <p:txBody>
          <a:bodyPr>
            <a:noAutofit/>
          </a:bodyPr>
          <a:lstStyle/>
          <a:p>
            <a:r>
              <a:rPr lang="en-US" sz="2800" dirty="0">
                <a:latin typeface="Times New Roman" pitchFamily="18" charset="0"/>
                <a:cs typeface="Times New Roman" pitchFamily="18" charset="0"/>
              </a:rPr>
              <a:t>                                                                        </a:t>
            </a:r>
            <a:r>
              <a:rPr lang="en-US" sz="2800" b="1" dirty="0">
                <a:solidFill>
                  <a:srgbClr val="0070C0"/>
                </a:solidFill>
                <a:latin typeface="Times New Roman" pitchFamily="18" charset="0"/>
                <a:cs typeface="Times New Roman" pitchFamily="18" charset="0"/>
              </a:rPr>
              <a:t> Cont’.....</a:t>
            </a:r>
            <a:r>
              <a:rPr lang="en-US" sz="2800" dirty="0">
                <a:latin typeface="Times New Roman" pitchFamily="18" charset="0"/>
                <a:cs typeface="Times New Roman" pitchFamily="18" charset="0"/>
              </a:rPr>
              <a:t>       </a:t>
            </a:r>
            <a:endParaRPr lang="en-US" sz="2800" b="1" dirty="0">
              <a:solidFill>
                <a:srgbClr val="0070C0"/>
              </a:solidFill>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156F46CE-25D5-4E6D-8809-A4F5B18A920A}" type="slidenum">
              <a:rPr lang="en-US" smtClean="0"/>
              <a:pPr/>
              <a:t>27</a:t>
            </a:fld>
            <a:endParaRPr lang="en-US"/>
          </a:p>
        </p:txBody>
      </p:sp>
      <p:sp>
        <p:nvSpPr>
          <p:cNvPr id="4" name="Content Placeholder 3"/>
          <p:cNvSpPr>
            <a:spLocks noGrp="1"/>
          </p:cNvSpPr>
          <p:nvPr>
            <p:ph sz="quarter" idx="1"/>
          </p:nvPr>
        </p:nvSpPr>
        <p:spPr>
          <a:xfrm>
            <a:off x="76200" y="381000"/>
            <a:ext cx="8991600" cy="6477000"/>
          </a:xfrm>
        </p:spPr>
        <p:txBody>
          <a:bodyPr>
            <a:noAutofit/>
          </a:bodyPr>
          <a:lstStyle/>
          <a:p>
            <a:pPr marL="0" indent="0" algn="just">
              <a:lnSpc>
                <a:spcPct val="150000"/>
              </a:lnSpc>
              <a:buNone/>
            </a:pPr>
            <a:endParaRPr lang="en-US" sz="2400" b="1" dirty="0">
              <a:solidFill>
                <a:srgbClr val="0070C0"/>
              </a:solidFill>
              <a:latin typeface="Times New Roman" panose="02020603050405020304" pitchFamily="18" charset="0"/>
              <a:cs typeface="Times New Roman" panose="02020603050405020304" pitchFamily="18" charset="0"/>
            </a:endParaRPr>
          </a:p>
          <a:p>
            <a:pPr marL="0" indent="0" algn="just">
              <a:lnSpc>
                <a:spcPct val="150000"/>
              </a:lnSpc>
              <a:buNone/>
            </a:pPr>
            <a:r>
              <a:rPr lang="en-US" sz="2400" dirty="0">
                <a:solidFill>
                  <a:srgbClr val="0070C0"/>
                </a:solidFill>
                <a:latin typeface="Tahoma" pitchFamily="34" charset="0"/>
                <a:cs typeface="Tahoma" pitchFamily="34" charset="0"/>
              </a:rPr>
              <a:t/>
            </a:r>
            <a:br>
              <a:rPr lang="en-US" sz="2400" dirty="0">
                <a:solidFill>
                  <a:srgbClr val="0070C0"/>
                </a:solidFill>
                <a:latin typeface="Tahoma" pitchFamily="34" charset="0"/>
                <a:cs typeface="Tahoma" pitchFamily="34" charset="0"/>
              </a:rPr>
            </a:br>
            <a:endParaRPr lang="en-US" sz="2400" dirty="0">
              <a:latin typeface="Times New Roman" pitchFamily="18" charset="0"/>
              <a:cs typeface="Times New Roman" pitchFamily="18" charset="0"/>
            </a:endParaRPr>
          </a:p>
          <a:p>
            <a:pPr marL="0" indent="0" algn="just">
              <a:lnSpc>
                <a:spcPct val="150000"/>
              </a:lnSpc>
              <a:buNone/>
            </a:pPr>
            <a:endParaRPr lang="en-US" sz="2400" dirty="0">
              <a:latin typeface="Times New Roman" pitchFamily="18" charset="0"/>
              <a:cs typeface="Times New Roman" pitchFamily="18" charset="0"/>
            </a:endParaRPr>
          </a:p>
          <a:p>
            <a:pPr marL="0" indent="0" algn="just">
              <a:lnSpc>
                <a:spcPct val="150000"/>
              </a:lnSpc>
              <a:buNone/>
            </a:pPr>
            <a:endParaRPr lang="en-US" sz="2400" dirty="0">
              <a:latin typeface="Times New Roman" pitchFamily="18" charset="0"/>
              <a:cs typeface="Times New Roman" pitchFamily="18" charset="0"/>
            </a:endParaRP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79658" y="323850"/>
            <a:ext cx="8308484" cy="6343650"/>
          </a:xfrm>
          <a:prstGeom prst="rect">
            <a:avLst/>
          </a:prstGeom>
        </p:spPr>
      </p:pic>
    </p:spTree>
    <p:extLst>
      <p:ext uri="{BB962C8B-B14F-4D97-AF65-F5344CB8AC3E}">
        <p14:creationId xmlns="" xmlns:p14="http://schemas.microsoft.com/office/powerpoint/2010/main" val="41621860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991600" cy="533400"/>
          </a:xfrm>
        </p:spPr>
        <p:txBody>
          <a:bodyPr>
            <a:normAutofit/>
          </a:bodyPr>
          <a:lstStyle/>
          <a:p>
            <a:r>
              <a:rPr lang="en-US" sz="2400" b="1" dirty="0">
                <a:solidFill>
                  <a:srgbClr val="0070C0"/>
                </a:solidFill>
                <a:latin typeface="Times New Roman" pitchFamily="18" charset="0"/>
                <a:cs typeface="Times New Roman" pitchFamily="18" charset="0"/>
              </a:rPr>
              <a:t>                                  Cont’.....</a:t>
            </a:r>
            <a:r>
              <a:rPr lang="en-US" sz="2400" dirty="0">
                <a:latin typeface="Times New Roman" pitchFamily="18" charset="0"/>
                <a:cs typeface="Times New Roman" pitchFamily="18" charset="0"/>
              </a:rPr>
              <a:t> </a:t>
            </a:r>
            <a:r>
              <a:rPr lang="en-US" sz="2400" b="1" dirty="0">
                <a:solidFill>
                  <a:srgbClr val="0070C0"/>
                </a:solidFill>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156F46CE-25D5-4E6D-8809-A4F5B18A920A}" type="slidenum">
              <a:rPr lang="en-US" smtClean="0"/>
              <a:pPr/>
              <a:t>28</a:t>
            </a:fld>
            <a:endParaRPr lang="en-US"/>
          </a:p>
        </p:txBody>
      </p:sp>
      <p:sp>
        <p:nvSpPr>
          <p:cNvPr id="4" name="Content Placeholder 3"/>
          <p:cNvSpPr>
            <a:spLocks noGrp="1"/>
          </p:cNvSpPr>
          <p:nvPr>
            <p:ph sz="quarter" idx="1"/>
          </p:nvPr>
        </p:nvSpPr>
        <p:spPr>
          <a:xfrm>
            <a:off x="146304" y="609600"/>
            <a:ext cx="9007993" cy="6096000"/>
          </a:xfrm>
        </p:spPr>
        <p:txBody>
          <a:bodyPr>
            <a:noAutofit/>
          </a:bodyPr>
          <a:lstStyle/>
          <a:p>
            <a:pPr marL="0" indent="0" algn="just">
              <a:lnSpc>
                <a:spcPct val="150000"/>
              </a:lnSpc>
              <a:buNone/>
            </a:pPr>
            <a:endParaRPr lang="en-US" sz="2200" b="1" dirty="0">
              <a:solidFill>
                <a:srgbClr val="7030A0"/>
              </a:solidFill>
              <a:latin typeface="Tahoma" pitchFamily="34" charset="0"/>
              <a:cs typeface="Tahoma" pitchFamily="34" charset="0"/>
            </a:endParaRP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endParaRPr lang="en-US" sz="2400" b="1" dirty="0">
              <a:solidFill>
                <a:srgbClr val="7030A0"/>
              </a:solidFill>
              <a:latin typeface="Tahoma" pitchFamily="34" charset="0"/>
              <a:cs typeface="Tahoma" pitchFamily="34" charset="0"/>
            </a:endParaRPr>
          </a:p>
          <a:p>
            <a:pPr>
              <a:lnSpc>
                <a:spcPct val="150000"/>
              </a:lnSpc>
              <a:buFont typeface="Wingdings" panose="05000000000000000000" pitchFamily="2" charset="2"/>
              <a:buChar char="Ø"/>
            </a:pPr>
            <a:endParaRPr lang="en-US" sz="2400" dirty="0">
              <a:latin typeface="Times New Roman" pitchFamily="18" charset="0"/>
              <a:cs typeface="Times New Roman" pitchFamily="18" charset="0"/>
            </a:endParaRPr>
          </a:p>
          <a:p>
            <a:pPr marL="0" indent="0">
              <a:lnSpc>
                <a:spcPct val="150000"/>
              </a:lnSpc>
              <a:buNone/>
            </a:pPr>
            <a:endParaRPr lang="en-US" sz="2400" dirty="0">
              <a:latin typeface="Times New Roman" pitchFamily="18" charset="0"/>
              <a:cs typeface="Times New Roman" pitchFamily="18" charset="0"/>
            </a:endParaRP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990600" y="790575"/>
            <a:ext cx="5867400" cy="5810250"/>
          </a:xfrm>
          <a:prstGeom prst="rect">
            <a:avLst/>
          </a:prstGeom>
        </p:spPr>
      </p:pic>
    </p:spTree>
    <p:extLst>
      <p:ext uri="{BB962C8B-B14F-4D97-AF65-F5344CB8AC3E}">
        <p14:creationId xmlns="" xmlns:p14="http://schemas.microsoft.com/office/powerpoint/2010/main" val="24454734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305800" cy="533400"/>
          </a:xfrm>
        </p:spPr>
        <p:txBody>
          <a:bodyPr>
            <a:normAutofit/>
          </a:bodyPr>
          <a:lstStyle/>
          <a:p>
            <a:r>
              <a:rPr lang="en-US" sz="2400" b="1" dirty="0">
                <a:solidFill>
                  <a:srgbClr val="0070C0"/>
                </a:solidFill>
                <a:latin typeface="Times New Roman" pitchFamily="18" charset="0"/>
                <a:cs typeface="Times New Roman" pitchFamily="18" charset="0"/>
              </a:rPr>
              <a:t>                                   Cont’.....</a:t>
            </a:r>
            <a:endParaRPr lang="en-US" sz="24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156F46CE-25D5-4E6D-8809-A4F5B18A920A}" type="slidenum">
              <a:rPr lang="en-US" smtClean="0"/>
              <a:pPr/>
              <a:t>29</a:t>
            </a:fld>
            <a:endParaRPr lang="en-US"/>
          </a:p>
        </p:txBody>
      </p:sp>
      <p:sp>
        <p:nvSpPr>
          <p:cNvPr id="4" name="Content Placeholder 3"/>
          <p:cNvSpPr>
            <a:spLocks noGrp="1"/>
          </p:cNvSpPr>
          <p:nvPr>
            <p:ph sz="quarter" idx="1"/>
          </p:nvPr>
        </p:nvSpPr>
        <p:spPr>
          <a:xfrm>
            <a:off x="-1066800" y="-457200"/>
            <a:ext cx="8915400" cy="6096000"/>
          </a:xfrm>
        </p:spPr>
        <p:txBody>
          <a:bodyPr>
            <a:normAutofit/>
          </a:bodyPr>
          <a:lstStyle/>
          <a:p>
            <a:pPr marL="0" indent="0" algn="just">
              <a:lnSpc>
                <a:spcPct val="150000"/>
              </a:lnSpc>
              <a:buNone/>
            </a:pPr>
            <a:endParaRPr lang="en-US" sz="2400" b="1" dirty="0">
              <a:solidFill>
                <a:srgbClr val="0070C0"/>
              </a:solidFill>
              <a:latin typeface="Tahoma" pitchFamily="34" charset="0"/>
              <a:cs typeface="Tahoma" pitchFamily="34" charset="0"/>
            </a:endParaRP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endParaRPr lang="en-US" sz="2400" b="1" dirty="0">
              <a:solidFill>
                <a:srgbClr val="FF0000"/>
              </a:solidFill>
              <a:latin typeface="Times New Roman" panose="02020603050405020304" pitchFamily="18" charset="0"/>
              <a:cs typeface="Times New Roman" pitchFamily="18" charset="0"/>
            </a:endParaRP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181600" y="914400"/>
            <a:ext cx="3810000" cy="3009900"/>
          </a:xfrm>
          <a:prstGeom prst="rect">
            <a:avLst/>
          </a:prstGeom>
        </p:spPr>
      </p:pic>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81000" y="914400"/>
            <a:ext cx="4800600" cy="3009900"/>
          </a:xfrm>
          <a:prstGeom prst="rect">
            <a:avLst/>
          </a:prstGeom>
        </p:spPr>
      </p:pic>
      <p:pic>
        <p:nvPicPr>
          <p:cNvPr id="7" name="Picture 6"/>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282411" y="4152900"/>
            <a:ext cx="3709189" cy="2476500"/>
          </a:xfrm>
          <a:prstGeom prst="rect">
            <a:avLst/>
          </a:prstGeom>
        </p:spPr>
      </p:pic>
      <p:pic>
        <p:nvPicPr>
          <p:cNvPr id="8" name="Picture 7"/>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603504" y="3962400"/>
            <a:ext cx="4730496" cy="2705100"/>
          </a:xfrm>
          <a:prstGeom prst="rect">
            <a:avLst/>
          </a:prstGeom>
        </p:spPr>
      </p:pic>
      <p:sp>
        <p:nvSpPr>
          <p:cNvPr id="9" name="Rectangle 8"/>
          <p:cNvSpPr/>
          <p:nvPr/>
        </p:nvSpPr>
        <p:spPr>
          <a:xfrm>
            <a:off x="838200" y="914400"/>
            <a:ext cx="3200400" cy="533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rgbClr val="002060"/>
                </a:solidFill>
              </a:rPr>
              <a:t>Traditional Ceramics</a:t>
            </a:r>
          </a:p>
        </p:txBody>
      </p:sp>
    </p:spTree>
    <p:extLst>
      <p:ext uri="{BB962C8B-B14F-4D97-AF65-F5344CB8AC3E}">
        <p14:creationId xmlns="" xmlns:p14="http://schemas.microsoft.com/office/powerpoint/2010/main" val="7796515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00"/>
            <a:ext cx="8839200" cy="571500"/>
          </a:xfrm>
        </p:spPr>
        <p:txBody>
          <a:bodyPr>
            <a:normAutofit fontScale="90000"/>
          </a:bodyPr>
          <a:lstStyle/>
          <a:p>
            <a:r>
              <a:rPr lang="en-US" sz="3100" b="1" dirty="0">
                <a:solidFill>
                  <a:srgbClr val="0070C0"/>
                </a:solidFill>
                <a:latin typeface="Times New Roman" pitchFamily="18" charset="0"/>
                <a:cs typeface="Times New Roman" pitchFamily="18" charset="0"/>
              </a:rPr>
              <a:t>                                                                </a:t>
            </a:r>
            <a:r>
              <a:rPr lang="en-US" sz="3600" b="1" dirty="0">
                <a:solidFill>
                  <a:srgbClr val="0070C0"/>
                </a:solidFill>
                <a:latin typeface="Times New Roman" pitchFamily="18" charset="0"/>
                <a:cs typeface="Times New Roman" pitchFamily="18" charset="0"/>
              </a:rPr>
              <a:t>Cont’.....</a:t>
            </a:r>
          </a:p>
        </p:txBody>
      </p:sp>
      <p:sp>
        <p:nvSpPr>
          <p:cNvPr id="3" name="Slide Number Placeholder 2"/>
          <p:cNvSpPr>
            <a:spLocks noGrp="1"/>
          </p:cNvSpPr>
          <p:nvPr>
            <p:ph type="sldNum" sz="quarter" idx="12"/>
          </p:nvPr>
        </p:nvSpPr>
        <p:spPr/>
        <p:txBody>
          <a:bodyPr/>
          <a:lstStyle/>
          <a:p>
            <a:fld id="{156F46CE-25D5-4E6D-8809-A4F5B18A920A}" type="slidenum">
              <a:rPr lang="en-US" smtClean="0"/>
              <a:pPr/>
              <a:t>3</a:t>
            </a:fld>
            <a:endParaRPr lang="en-US" dirty="0"/>
          </a:p>
        </p:txBody>
      </p:sp>
      <p:sp>
        <p:nvSpPr>
          <p:cNvPr id="4" name="Content Placeholder 3"/>
          <p:cNvSpPr>
            <a:spLocks noGrp="1"/>
          </p:cNvSpPr>
          <p:nvPr>
            <p:ph sz="quarter" idx="1"/>
          </p:nvPr>
        </p:nvSpPr>
        <p:spPr>
          <a:xfrm>
            <a:off x="146304" y="762000"/>
            <a:ext cx="8921496" cy="5905500"/>
          </a:xfrm>
        </p:spPr>
        <p:txBody>
          <a:bodyPr>
            <a:noAutofit/>
          </a:bodyPr>
          <a:lstStyle/>
          <a:p>
            <a:pPr marL="0" indent="0" algn="just">
              <a:lnSpc>
                <a:spcPct val="150000"/>
              </a:lnSpc>
              <a:buNone/>
            </a:pPr>
            <a:r>
              <a:rPr lang="en-US" altLang="en-US" sz="2400" b="1" dirty="0">
                <a:latin typeface="Segoe UI Black" panose="020B0A02040204020203" pitchFamily="34" charset="0"/>
                <a:ea typeface="Segoe UI Black" panose="020B0A02040204020203" pitchFamily="34" charset="0"/>
                <a:cs typeface="Tahoma" panose="020B0604030504040204" pitchFamily="34" charset="0"/>
              </a:rPr>
              <a:t>7.1 Structure and  Types of silicate</a:t>
            </a:r>
          </a:p>
          <a:p>
            <a:pPr algn="just">
              <a:lnSpc>
                <a:spcPct val="150000"/>
              </a:lnSpc>
              <a:buNone/>
            </a:pPr>
            <a:r>
              <a:rPr lang="en-US" altLang="en-US" sz="2400" b="1" dirty="0">
                <a:solidFill>
                  <a:srgbClr val="FF0000"/>
                </a:solidFill>
                <a:latin typeface="Times New Roman" panose="02020603050405020304" pitchFamily="18" charset="0"/>
                <a:cs typeface="Times New Roman" panose="02020603050405020304" pitchFamily="18" charset="0"/>
              </a:rPr>
              <a:t>Definition: </a:t>
            </a:r>
          </a:p>
          <a:p>
            <a:pPr algn="just">
              <a:lnSpc>
                <a:spcPct val="150000"/>
              </a:lnSpc>
              <a:buFont typeface="Wingdings" panose="05000000000000000000" pitchFamily="2" charset="2"/>
              <a:buChar char="§"/>
            </a:pPr>
            <a:r>
              <a:rPr lang="en-US" altLang="en-US" sz="2400" b="1" dirty="0">
                <a:solidFill>
                  <a:srgbClr val="0070C0"/>
                </a:solidFill>
                <a:latin typeface="Times New Roman" panose="02020603050405020304" pitchFamily="18" charset="0"/>
                <a:cs typeface="Times New Roman" panose="02020603050405020304" pitchFamily="18" charset="0"/>
              </a:rPr>
              <a:t>A silicate </a:t>
            </a:r>
            <a:r>
              <a:rPr lang="en-US" altLang="en-US" sz="2400" dirty="0">
                <a:latin typeface="Times New Roman" panose="02020603050405020304" pitchFamily="18" charset="0"/>
                <a:cs typeface="Times New Roman" panose="02020603050405020304" pitchFamily="18" charset="0"/>
              </a:rPr>
              <a:t>is a compound containing an </a:t>
            </a:r>
            <a:r>
              <a:rPr lang="en-US" altLang="en-US" sz="2400" b="1" dirty="0">
                <a:solidFill>
                  <a:srgbClr val="FF0000"/>
                </a:solidFill>
                <a:latin typeface="Times New Roman" panose="02020603050405020304" pitchFamily="18" charset="0"/>
                <a:cs typeface="Times New Roman" panose="02020603050405020304" pitchFamily="18" charset="0"/>
              </a:rPr>
              <a:t>ion</a:t>
            </a:r>
            <a:r>
              <a:rPr lang="en-US" altLang="en-US" sz="2400" dirty="0">
                <a:latin typeface="Times New Roman" panose="02020603050405020304" pitchFamily="18" charset="0"/>
                <a:cs typeface="Times New Roman" panose="02020603050405020304" pitchFamily="18" charset="0"/>
              </a:rPr>
              <a:t> in which one or more central silicon atoms are surrounded by </a:t>
            </a:r>
            <a:r>
              <a:rPr lang="en-US" altLang="en-US" sz="2400" b="1" dirty="0">
                <a:solidFill>
                  <a:srgbClr val="FF0000"/>
                </a:solidFill>
                <a:latin typeface="Times New Roman" panose="02020603050405020304" pitchFamily="18" charset="0"/>
                <a:cs typeface="Times New Roman" panose="02020603050405020304" pitchFamily="18" charset="0"/>
              </a:rPr>
              <a:t>electronegative ligands</a:t>
            </a:r>
            <a:r>
              <a:rPr lang="en-US" altLang="en-US" sz="2400" dirty="0">
                <a:latin typeface="Times New Roman" panose="02020603050405020304" pitchFamily="18" charset="0"/>
                <a:cs typeface="Times New Roman" panose="02020603050405020304" pitchFamily="18" charset="0"/>
              </a:rPr>
              <a:t>. Or,</a:t>
            </a:r>
          </a:p>
          <a:p>
            <a:pPr algn="just">
              <a:lnSpc>
                <a:spcPct val="150000"/>
              </a:lnSpc>
              <a:buFont typeface="Wingdings" panose="05000000000000000000" pitchFamily="2" charset="2"/>
              <a:buChar char="§"/>
            </a:pPr>
            <a:r>
              <a:rPr lang="en-US" altLang="en-US" sz="2400" b="1" dirty="0">
                <a:solidFill>
                  <a:srgbClr val="0070C0"/>
                </a:solidFill>
                <a:latin typeface="Times New Roman" panose="02020603050405020304" pitchFamily="18" charset="0"/>
                <a:cs typeface="Times New Roman" panose="02020603050405020304" pitchFamily="18" charset="0"/>
              </a:rPr>
              <a:t>Silicate</a:t>
            </a:r>
            <a:r>
              <a:rPr lang="en-US" altLang="en-US" sz="2400" dirty="0">
                <a:latin typeface="Times New Roman" panose="02020603050405020304" pitchFamily="18" charset="0"/>
                <a:cs typeface="Times New Roman" panose="02020603050405020304" pitchFamily="18" charset="0"/>
              </a:rPr>
              <a:t>, is a chemical compound containing </a:t>
            </a:r>
            <a:r>
              <a:rPr lang="en-US" altLang="en-US" sz="2400" b="1" dirty="0">
                <a:solidFill>
                  <a:srgbClr val="FF0000"/>
                </a:solidFill>
                <a:latin typeface="Times New Roman" panose="02020603050405020304" pitchFamily="18" charset="0"/>
                <a:cs typeface="Times New Roman" panose="02020603050405020304" pitchFamily="18" charset="0"/>
              </a:rPr>
              <a:t>silicon</a:t>
            </a:r>
            <a:r>
              <a:rPr lang="en-US" altLang="en-US" sz="2400" dirty="0">
                <a:latin typeface="Times New Roman" panose="02020603050405020304" pitchFamily="18" charset="0"/>
                <a:cs typeface="Times New Roman" panose="02020603050405020304" pitchFamily="18" charset="0"/>
              </a:rPr>
              <a:t>, </a:t>
            </a:r>
            <a:r>
              <a:rPr lang="en-US" altLang="en-US" sz="2400" b="1" dirty="0">
                <a:solidFill>
                  <a:srgbClr val="002060"/>
                </a:solidFill>
                <a:latin typeface="Times New Roman" panose="02020603050405020304" pitchFamily="18" charset="0"/>
                <a:cs typeface="Times New Roman" panose="02020603050405020304" pitchFamily="18" charset="0"/>
              </a:rPr>
              <a:t>oxygen</a:t>
            </a:r>
            <a:r>
              <a:rPr lang="en-US" altLang="en-US" sz="2400" dirty="0">
                <a:latin typeface="Times New Roman" panose="02020603050405020304" pitchFamily="18" charset="0"/>
                <a:cs typeface="Times New Roman" panose="02020603050405020304" pitchFamily="18" charset="0"/>
              </a:rPr>
              <a:t>, and one or </a:t>
            </a:r>
            <a:r>
              <a:rPr lang="en-US" altLang="en-US" sz="2400" b="1" dirty="0">
                <a:latin typeface="Times New Roman" panose="02020603050405020304" pitchFamily="18" charset="0"/>
                <a:cs typeface="Times New Roman" panose="02020603050405020304" pitchFamily="18" charset="0"/>
              </a:rPr>
              <a:t>more metals</a:t>
            </a:r>
            <a:r>
              <a:rPr lang="en-US" altLang="en-US" sz="2400" dirty="0">
                <a:latin typeface="Times New Roman" panose="02020603050405020304" pitchFamily="18" charset="0"/>
                <a:cs typeface="Times New Roman" panose="02020603050405020304" pitchFamily="18" charset="0"/>
              </a:rPr>
              <a:t>; such as:</a:t>
            </a:r>
          </a:p>
          <a:p>
            <a:pPr lvl="2" algn="just">
              <a:lnSpc>
                <a:spcPct val="150000"/>
              </a:lnSpc>
            </a:pPr>
            <a:r>
              <a:rPr lang="en-US" altLang="en-US" sz="2400" dirty="0">
                <a:latin typeface="Times New Roman" panose="02020603050405020304" pitchFamily="18" charset="0"/>
                <a:cs typeface="Times New Roman" panose="02020603050405020304" pitchFamily="18" charset="0"/>
              </a:rPr>
              <a:t>aluminum, barium, beryllium,</a:t>
            </a:r>
          </a:p>
          <a:p>
            <a:pPr lvl="2" algn="just">
              <a:lnSpc>
                <a:spcPct val="150000"/>
              </a:lnSpc>
              <a:buFont typeface="Wingdings" panose="05000000000000000000" pitchFamily="2" charset="2"/>
              <a:buChar char="ü"/>
            </a:pPr>
            <a:r>
              <a:rPr lang="en-US" altLang="en-US" sz="2400" dirty="0">
                <a:latin typeface="Times New Roman" panose="02020603050405020304" pitchFamily="18" charset="0"/>
                <a:cs typeface="Times New Roman" panose="02020603050405020304" pitchFamily="18" charset="0"/>
              </a:rPr>
              <a:t> calcium, iron, magnesium, manganese, </a:t>
            </a:r>
          </a:p>
          <a:p>
            <a:pPr lvl="2" algn="just">
              <a:lnSpc>
                <a:spcPct val="150000"/>
              </a:lnSpc>
              <a:buFont typeface="Wingdings" panose="05000000000000000000" pitchFamily="2" charset="2"/>
              <a:buChar char="ü"/>
            </a:pPr>
            <a:r>
              <a:rPr lang="en-US" altLang="en-US" sz="2400" dirty="0">
                <a:latin typeface="Times New Roman" panose="02020603050405020304" pitchFamily="18" charset="0"/>
                <a:cs typeface="Times New Roman" panose="02020603050405020304" pitchFamily="18" charset="0"/>
              </a:rPr>
              <a:t>potassium, sodium, or zirconium.</a:t>
            </a:r>
          </a:p>
          <a:p>
            <a:pPr marL="0" indent="0" algn="just">
              <a:lnSpc>
                <a:spcPct val="150000"/>
              </a:lnSpc>
              <a:buNone/>
            </a:pPr>
            <a:endParaRPr lang="en-US" altLang="en-US" sz="2400" b="1" dirty="0">
              <a:latin typeface="Arial Black" panose="020B0A04020102020204" pitchFamily="34" charset="0"/>
              <a:ea typeface="Segoe UI Black" panose="020B0A02040204020203" pitchFamily="34" charset="0"/>
              <a:cs typeface="Tahoma" panose="020B0604030504040204" pitchFamily="34" charset="0"/>
            </a:endParaRPr>
          </a:p>
          <a:p>
            <a:pPr marL="0" indent="0" algn="just">
              <a:lnSpc>
                <a:spcPct val="150000"/>
              </a:lnSpc>
              <a:buNone/>
            </a:pPr>
            <a:r>
              <a:rPr lang="en-US" sz="2400" dirty="0"/>
              <a:t/>
            </a:r>
            <a:br>
              <a:rPr lang="en-US" sz="2400" dirty="0"/>
            </a:br>
            <a:endParaRPr lang="en-US" sz="2400" dirty="0">
              <a:latin typeface="Times New Roman" pitchFamily="18" charset="0"/>
              <a:cs typeface="Times New Roman" pitchFamily="18" charset="0"/>
            </a:endParaRPr>
          </a:p>
          <a:p>
            <a:pPr>
              <a:lnSpc>
                <a:spcPct val="150000"/>
              </a:lnSpc>
              <a:buNone/>
            </a:pP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763000" cy="533400"/>
          </a:xfrm>
        </p:spPr>
        <p:txBody>
          <a:bodyPr>
            <a:normAutofit fontScale="90000"/>
          </a:bodyPr>
          <a:lstStyle/>
          <a:p>
            <a:r>
              <a:rPr lang="en-US" sz="2800" b="1" dirty="0">
                <a:solidFill>
                  <a:srgbClr val="0070C0"/>
                </a:solidFill>
                <a:latin typeface="Times New Roman" pitchFamily="18" charset="0"/>
                <a:cs typeface="Times New Roman" pitchFamily="18" charset="0"/>
              </a:rPr>
              <a:t>                                                        Cont’.....</a:t>
            </a:r>
            <a:endParaRPr lang="en-US" sz="28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156F46CE-25D5-4E6D-8809-A4F5B18A920A}" type="slidenum">
              <a:rPr lang="en-US" smtClean="0"/>
              <a:pPr/>
              <a:t>30</a:t>
            </a:fld>
            <a:endParaRPr lang="en-US"/>
          </a:p>
        </p:txBody>
      </p:sp>
      <p:pic>
        <p:nvPicPr>
          <p:cNvPr id="5" name="Content Placeholder 4"/>
          <p:cNvPicPr>
            <a:picLocks noGrp="1" noChangeAspect="1"/>
          </p:cNvPicPr>
          <p:nvPr>
            <p:ph sz="quarter" idx="1"/>
          </p:nvPr>
        </p:nvPicPr>
        <p:blipFill>
          <a:blip r:embed="rId2" cstate="print">
            <a:extLst>
              <a:ext uri="{28A0092B-C50C-407E-A947-70E740481C1C}">
                <a14:useLocalDpi xmlns="" xmlns:a14="http://schemas.microsoft.com/office/drawing/2010/main" val="0"/>
              </a:ext>
            </a:extLst>
          </a:blip>
          <a:stretch>
            <a:fillRect/>
          </a:stretch>
        </p:blipFill>
        <p:spPr>
          <a:xfrm>
            <a:off x="4038600" y="914399"/>
            <a:ext cx="4724400" cy="2438401"/>
          </a:xfrm>
        </p:spPr>
      </p:pic>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46304" y="914399"/>
            <a:ext cx="4003167" cy="2286000"/>
          </a:xfrm>
          <a:prstGeom prst="rect">
            <a:avLst/>
          </a:prstGeom>
        </p:spPr>
      </p:pic>
      <p:pic>
        <p:nvPicPr>
          <p:cNvPr id="7" name="Picture 6"/>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419600" y="3368722"/>
            <a:ext cx="4572000" cy="3298778"/>
          </a:xfrm>
          <a:prstGeom prst="rect">
            <a:avLst/>
          </a:prstGeom>
        </p:spPr>
      </p:pic>
      <p:pic>
        <p:nvPicPr>
          <p:cNvPr id="8" name="Picture 7"/>
          <p:cNvPicPr>
            <a:picLocks noChangeAspect="1"/>
          </p:cNvPicPr>
          <p:nvPr/>
        </p:nvPicPr>
        <p:blipFill>
          <a:blip r:embed="rId5" cstate="print"/>
          <a:stretch>
            <a:fillRect/>
          </a:stretch>
        </p:blipFill>
        <p:spPr>
          <a:xfrm>
            <a:off x="146304" y="3200400"/>
            <a:ext cx="4280120" cy="3117874"/>
          </a:xfrm>
          <a:prstGeom prst="rect">
            <a:avLst/>
          </a:prstGeom>
        </p:spPr>
      </p:pic>
      <p:sp>
        <p:nvSpPr>
          <p:cNvPr id="10" name="Rectangle 9"/>
          <p:cNvSpPr/>
          <p:nvPr/>
        </p:nvSpPr>
        <p:spPr>
          <a:xfrm>
            <a:off x="4267200" y="898477"/>
            <a:ext cx="3352800" cy="38100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rgbClr val="002060"/>
                </a:solidFill>
              </a:rPr>
              <a:t>Advanced Ceramics</a:t>
            </a:r>
          </a:p>
        </p:txBody>
      </p:sp>
    </p:spTree>
    <p:extLst>
      <p:ext uri="{BB962C8B-B14F-4D97-AF65-F5344CB8AC3E}">
        <p14:creationId xmlns="" xmlns:p14="http://schemas.microsoft.com/office/powerpoint/2010/main" val="33225099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0297"/>
            <a:ext cx="8458200" cy="638432"/>
          </a:xfrm>
        </p:spPr>
        <p:txBody>
          <a:bodyPr>
            <a:normAutofit/>
          </a:bodyPr>
          <a:lstStyle/>
          <a:p>
            <a:r>
              <a:rPr lang="en-US" sz="2800" b="1" dirty="0">
                <a:solidFill>
                  <a:srgbClr val="0070C0"/>
                </a:solidFill>
                <a:latin typeface="Times New Roman" pitchFamily="18" charset="0"/>
                <a:cs typeface="Times New Roman" pitchFamily="18" charset="0"/>
              </a:rPr>
              <a:t> Cont’.....</a:t>
            </a:r>
            <a:endParaRPr lang="en-US" sz="28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156F46CE-25D5-4E6D-8809-A4F5B18A920A}" type="slidenum">
              <a:rPr lang="en-US" smtClean="0"/>
              <a:pPr/>
              <a:t>31</a:t>
            </a:fld>
            <a:endParaRPr lang="en-US"/>
          </a:p>
        </p:txBody>
      </p:sp>
      <p:sp>
        <p:nvSpPr>
          <p:cNvPr id="4" name="Content Placeholder 3"/>
          <p:cNvSpPr>
            <a:spLocks noGrp="1"/>
          </p:cNvSpPr>
          <p:nvPr>
            <p:ph sz="quarter" idx="1"/>
          </p:nvPr>
        </p:nvSpPr>
        <p:spPr>
          <a:xfrm>
            <a:off x="76200" y="457200"/>
            <a:ext cx="8991600" cy="6400799"/>
          </a:xfrm>
        </p:spPr>
        <p:txBody>
          <a:bodyPr>
            <a:normAutofit/>
          </a:bodyPr>
          <a:lstStyle/>
          <a:p>
            <a:pPr marL="0" indent="0" algn="just">
              <a:buNone/>
            </a:pPr>
            <a:endParaRPr lang="en-US" sz="24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altLang="en-US" sz="2200" b="1" dirty="0">
                <a:solidFill>
                  <a:schemeClr val="tx2"/>
                </a:solidFill>
                <a:latin typeface="Tahoma" panose="020B0604030504040204" pitchFamily="34" charset="0"/>
                <a:cs typeface="Tahoma" panose="020B0604030504040204" pitchFamily="34" charset="0"/>
              </a:rPr>
              <a:t>Manufacturing stages</a:t>
            </a:r>
          </a:p>
          <a:p>
            <a:pPr algn="just">
              <a:buFont typeface="Wingdings" panose="05000000000000000000" pitchFamily="2" charset="2"/>
              <a:buChar char="§"/>
            </a:pPr>
            <a:r>
              <a:rPr lang="en-US" altLang="en-US" sz="2200" dirty="0">
                <a:latin typeface="Tahoma" panose="020B0604030504040204" pitchFamily="34" charset="0"/>
                <a:cs typeface="Tahoma" panose="020B0604030504040204" pitchFamily="34" charset="0"/>
              </a:rPr>
              <a:t>There are </a:t>
            </a:r>
            <a:r>
              <a:rPr lang="en-US" altLang="en-US" sz="2200" b="1" dirty="0">
                <a:solidFill>
                  <a:srgbClr val="002060"/>
                </a:solidFill>
                <a:latin typeface="Tahoma" panose="020B0604030504040204" pitchFamily="34" charset="0"/>
                <a:cs typeface="Tahoma" panose="020B0604030504040204" pitchFamily="34" charset="0"/>
              </a:rPr>
              <a:t>two major common steps </a:t>
            </a:r>
            <a:r>
              <a:rPr lang="en-US" altLang="en-US" sz="2200" dirty="0">
                <a:latin typeface="Tahoma" panose="020B0604030504040204" pitchFamily="34" charset="0"/>
                <a:cs typeface="Tahoma" panose="020B0604030504040204" pitchFamily="34" charset="0"/>
              </a:rPr>
              <a:t>in manufacturing process of ceramics. </a:t>
            </a:r>
          </a:p>
          <a:p>
            <a:pPr algn="just">
              <a:buFont typeface="Wingdings" panose="05000000000000000000" pitchFamily="2" charset="2"/>
              <a:buChar char="§"/>
            </a:pPr>
            <a:r>
              <a:rPr lang="en-US" altLang="en-US" sz="2200" dirty="0">
                <a:latin typeface="Tahoma" panose="020B0604030504040204" pitchFamily="34" charset="0"/>
                <a:cs typeface="Tahoma" panose="020B0604030504040204" pitchFamily="34" charset="0"/>
              </a:rPr>
              <a:t>These are </a:t>
            </a:r>
            <a:r>
              <a:rPr lang="en-US" altLang="en-US" sz="2200" b="1" i="1" dirty="0">
                <a:solidFill>
                  <a:srgbClr val="7030A0"/>
                </a:solidFill>
                <a:latin typeface="Tahoma" panose="020B0604030504040204" pitchFamily="34" charset="0"/>
                <a:cs typeface="Tahoma" panose="020B0604030504040204" pitchFamily="34" charset="0"/>
              </a:rPr>
              <a:t>grinding of raw materials </a:t>
            </a:r>
            <a:r>
              <a:rPr lang="en-US" altLang="en-US" sz="2200" b="1" i="1" dirty="0">
                <a:solidFill>
                  <a:srgbClr val="FF0000"/>
                </a:solidFill>
                <a:latin typeface="Tahoma" panose="020B0604030504040204" pitchFamily="34" charset="0"/>
                <a:cs typeface="Tahoma" panose="020B0604030504040204" pitchFamily="34" charset="0"/>
              </a:rPr>
              <a:t>and Mixing or body preparation</a:t>
            </a:r>
            <a:r>
              <a:rPr lang="en-US" altLang="en-US" sz="2200" dirty="0">
                <a:solidFill>
                  <a:srgbClr val="FF0000"/>
                </a:solidFill>
                <a:latin typeface="Tahoma" panose="020B0604030504040204" pitchFamily="34" charset="0"/>
                <a:cs typeface="Tahoma" panose="020B0604030504040204" pitchFamily="34" charset="0"/>
              </a:rPr>
              <a:t> </a:t>
            </a:r>
            <a:endParaRPr lang="en-US" altLang="en-US" sz="2200" b="1" dirty="0">
              <a:solidFill>
                <a:srgbClr val="FF0000"/>
              </a:solidFill>
              <a:latin typeface="Tahoma" panose="020B0604030504040204" pitchFamily="34" charset="0"/>
              <a:cs typeface="Tahoma" panose="020B0604030504040204" pitchFamily="34" charset="0"/>
            </a:endParaRPr>
          </a:p>
          <a:p>
            <a:pPr algn="just">
              <a:buFont typeface="Wingdings" panose="05000000000000000000" pitchFamily="2" charset="2"/>
              <a:buChar char="§"/>
            </a:pPr>
            <a:r>
              <a:rPr lang="en-US" altLang="en-US" sz="2200" b="1" dirty="0">
                <a:latin typeface="Tahoma" panose="020B0604030504040204" pitchFamily="34" charset="0"/>
                <a:cs typeface="Tahoma" panose="020B0604030504040204" pitchFamily="34" charset="0"/>
              </a:rPr>
              <a:t>Grinding of raw materials:- </a:t>
            </a:r>
            <a:r>
              <a:rPr lang="en-US" altLang="en-US" sz="2200" dirty="0">
                <a:latin typeface="Tahoma" panose="020B0604030504040204" pitchFamily="34" charset="0"/>
                <a:cs typeface="Tahoma" panose="020B0604030504040204" pitchFamily="34" charset="0"/>
              </a:rPr>
              <a:t>this involves</a:t>
            </a:r>
            <a:r>
              <a:rPr lang="en-US" altLang="en-US" sz="2200" b="1" dirty="0">
                <a:latin typeface="Tahoma" panose="020B0604030504040204" pitchFamily="34" charset="0"/>
                <a:cs typeface="Tahoma" panose="020B0604030504040204" pitchFamily="34" charset="0"/>
              </a:rPr>
              <a:t> </a:t>
            </a:r>
            <a:r>
              <a:rPr lang="en-US" altLang="en-US" sz="2200" dirty="0">
                <a:latin typeface="Tahoma" panose="020B0604030504040204" pitchFamily="34" charset="0"/>
                <a:cs typeface="Tahoma" panose="020B0604030504040204" pitchFamily="34" charset="0"/>
              </a:rPr>
              <a:t>the size of raw material before mixing. There are different methods of size reduction of these</a:t>
            </a:r>
            <a:endParaRPr lang="en-US" altLang="en-US" sz="2200" b="1" dirty="0">
              <a:latin typeface="Tahoma" panose="020B0604030504040204" pitchFamily="34" charset="0"/>
              <a:cs typeface="Tahoma" panose="020B0604030504040204" pitchFamily="34" charset="0"/>
            </a:endParaRPr>
          </a:p>
          <a:p>
            <a:pPr lvl="1" algn="just">
              <a:buFont typeface="Wingdings" panose="05000000000000000000" pitchFamily="2" charset="2"/>
              <a:buChar char="ü"/>
            </a:pPr>
            <a:r>
              <a:rPr lang="en-US" altLang="en-US" sz="2200" dirty="0">
                <a:latin typeface="Tahoma" panose="020B0604030504040204" pitchFamily="34" charset="0"/>
                <a:cs typeface="Tahoma" panose="020B0604030504040204" pitchFamily="34" charset="0"/>
              </a:rPr>
              <a:t>Exposing to weather, sun, rain, forest</a:t>
            </a:r>
            <a:endParaRPr lang="en-US" altLang="en-US" sz="2200" b="1" dirty="0">
              <a:latin typeface="Tahoma" panose="020B0604030504040204" pitchFamily="34" charset="0"/>
              <a:cs typeface="Tahoma" panose="020B0604030504040204" pitchFamily="34" charset="0"/>
            </a:endParaRPr>
          </a:p>
          <a:p>
            <a:pPr lvl="1" algn="just">
              <a:buFont typeface="Wingdings" panose="05000000000000000000" pitchFamily="2" charset="2"/>
              <a:buChar char="ü"/>
            </a:pPr>
            <a:r>
              <a:rPr lang="en-US" altLang="en-US" sz="2200" b="1" dirty="0">
                <a:solidFill>
                  <a:srgbClr val="7030A0"/>
                </a:solidFill>
                <a:latin typeface="Tahoma" panose="020B0604030504040204" pitchFamily="34" charset="0"/>
                <a:cs typeface="Tahoma" panose="020B0604030504040204" pitchFamily="34" charset="0"/>
              </a:rPr>
              <a:t>Calcination</a:t>
            </a:r>
            <a:r>
              <a:rPr lang="en-US" altLang="en-US" sz="2200" dirty="0">
                <a:latin typeface="Tahoma" panose="020B0604030504040204" pitchFamily="34" charset="0"/>
                <a:cs typeface="Tahoma" panose="020B0604030504040204" pitchFamily="34" charset="0"/>
              </a:rPr>
              <a:t>, using grinding mills, and etc.</a:t>
            </a:r>
            <a:endParaRPr lang="en-US" altLang="en-US" sz="2200" b="1" dirty="0">
              <a:latin typeface="Tahoma" panose="020B0604030504040204" pitchFamily="34" charset="0"/>
              <a:cs typeface="Tahoma" panose="020B0604030504040204" pitchFamily="34" charset="0"/>
            </a:endParaRPr>
          </a:p>
          <a:p>
            <a:pPr>
              <a:buFont typeface="Wingdings" panose="05000000000000000000" pitchFamily="2" charset="2"/>
              <a:buChar char="§"/>
            </a:pPr>
            <a:r>
              <a:rPr lang="en-US" altLang="en-US" sz="2200" b="1" dirty="0">
                <a:latin typeface="Tahoma" panose="020B0604030504040204" pitchFamily="34" charset="0"/>
                <a:cs typeface="Tahoma" panose="020B0604030504040204" pitchFamily="34" charset="0"/>
              </a:rPr>
              <a:t>Mixing or body preparation:- </a:t>
            </a:r>
            <a:r>
              <a:rPr lang="en-US" altLang="en-US" sz="2200" dirty="0">
                <a:latin typeface="Tahoma" panose="020B0604030504040204" pitchFamily="34" charset="0"/>
                <a:cs typeface="Tahoma" panose="020B0604030504040204" pitchFamily="34" charset="0"/>
              </a:rPr>
              <a:t>involves</a:t>
            </a:r>
            <a:r>
              <a:rPr lang="en-US" altLang="en-US" sz="2200" b="1" dirty="0">
                <a:latin typeface="Tahoma" panose="020B0604030504040204" pitchFamily="34" charset="0"/>
                <a:cs typeface="Tahoma" panose="020B0604030504040204" pitchFamily="34" charset="0"/>
              </a:rPr>
              <a:t> </a:t>
            </a:r>
            <a:r>
              <a:rPr lang="en-US" altLang="en-US" sz="2200" dirty="0">
                <a:latin typeface="Tahoma" panose="020B0604030504040204" pitchFamily="34" charset="0"/>
                <a:cs typeface="Tahoma" panose="020B0604030504040204" pitchFamily="34" charset="0"/>
              </a:rPr>
              <a:t>mixing of grinded raw material in a </a:t>
            </a:r>
            <a:r>
              <a:rPr lang="en-US" altLang="en-US" sz="2200" b="1" dirty="0">
                <a:solidFill>
                  <a:srgbClr val="7030A0"/>
                </a:solidFill>
                <a:latin typeface="Tahoma" panose="020B0604030504040204" pitchFamily="34" charset="0"/>
                <a:cs typeface="Tahoma" panose="020B0604030504040204" pitchFamily="34" charset="0"/>
              </a:rPr>
              <a:t>fixed proportion after purification</a:t>
            </a:r>
            <a:r>
              <a:rPr lang="en-US" altLang="en-US" sz="2200" dirty="0">
                <a:latin typeface="Tahoma" panose="020B0604030504040204" pitchFamily="34" charset="0"/>
                <a:cs typeface="Tahoma" panose="020B0604030504040204" pitchFamily="34" charset="0"/>
              </a:rPr>
              <a:t>. There are three major ways of body preparation or mixing</a:t>
            </a:r>
            <a:endParaRPr lang="en-US" altLang="en-US" sz="2200" b="1" dirty="0">
              <a:latin typeface="Tahoma" panose="020B0604030504040204" pitchFamily="34" charset="0"/>
              <a:cs typeface="Tahoma" panose="020B0604030504040204" pitchFamily="34" charset="0"/>
            </a:endParaRPr>
          </a:p>
          <a:p>
            <a:pPr lvl="1">
              <a:buFont typeface="Wingdings" panose="05000000000000000000" pitchFamily="2" charset="2"/>
              <a:buChar char="Ø"/>
            </a:pPr>
            <a:r>
              <a:rPr lang="en-US" altLang="en-US" sz="2200" dirty="0">
                <a:latin typeface="Tahoma" panose="020B0604030504040204" pitchFamily="34" charset="0"/>
                <a:cs typeface="Tahoma" panose="020B0604030504040204" pitchFamily="34" charset="0"/>
              </a:rPr>
              <a:t>Body preparation using clay in plastic state</a:t>
            </a:r>
            <a:endParaRPr lang="en-US" altLang="en-US" sz="2200" b="1" dirty="0">
              <a:latin typeface="Tahoma" panose="020B0604030504040204" pitchFamily="34" charset="0"/>
              <a:cs typeface="Tahoma" panose="020B0604030504040204" pitchFamily="34" charset="0"/>
            </a:endParaRPr>
          </a:p>
          <a:p>
            <a:pPr lvl="1">
              <a:buFont typeface="Wingdings" panose="05000000000000000000" pitchFamily="2" charset="2"/>
              <a:buChar char="Ø"/>
            </a:pPr>
            <a:r>
              <a:rPr lang="en-US" altLang="en-US" sz="2200" dirty="0">
                <a:latin typeface="Tahoma" panose="020B0604030504040204" pitchFamily="34" charset="0"/>
                <a:cs typeface="Tahoma" panose="020B0604030504040204" pitchFamily="34" charset="0"/>
              </a:rPr>
              <a:t> Body preparation using dry clay</a:t>
            </a:r>
            <a:endParaRPr lang="en-US" altLang="en-US" sz="2200" b="1" dirty="0">
              <a:latin typeface="Tahoma" panose="020B0604030504040204" pitchFamily="34" charset="0"/>
              <a:cs typeface="Tahoma" panose="020B0604030504040204" pitchFamily="34" charset="0"/>
            </a:endParaRPr>
          </a:p>
          <a:p>
            <a:pPr lvl="1">
              <a:buFont typeface="Wingdings" panose="05000000000000000000" pitchFamily="2" charset="2"/>
              <a:buChar char="Ø"/>
            </a:pPr>
            <a:r>
              <a:rPr lang="en-US" altLang="en-US" sz="2200" dirty="0">
                <a:latin typeface="Tahoma" panose="020B0604030504040204" pitchFamily="34" charset="0"/>
                <a:cs typeface="Tahoma" panose="020B0604030504040204" pitchFamily="34" charset="0"/>
              </a:rPr>
              <a:t>Body preparation using clay slips filtering</a:t>
            </a:r>
            <a:endParaRPr lang="en-US" altLang="en-US" sz="2200" b="1" dirty="0">
              <a:latin typeface="Tahoma" panose="020B0604030504040204" pitchFamily="34" charset="0"/>
              <a:cs typeface="Tahoma" panose="020B0604030504040204" pitchFamily="34" charset="0"/>
            </a:endParaRPr>
          </a:p>
          <a:p>
            <a:pPr algn="just">
              <a:buFont typeface="Wingdings" panose="05000000000000000000" pitchFamily="2" charset="2"/>
              <a:buChar char="§"/>
            </a:pPr>
            <a:endParaRPr lang="en-US" sz="2200" dirty="0">
              <a:solidFill>
                <a:srgbClr val="0070C0"/>
              </a:solidFill>
              <a:latin typeface="Times New Roman" panose="02020603050405020304" pitchFamily="18" charset="0"/>
              <a:cs typeface="Times New Roman" panose="02020603050405020304" pitchFamily="18" charset="0"/>
            </a:endParaRPr>
          </a:p>
          <a:p>
            <a:pPr marL="0" indent="0">
              <a:lnSpc>
                <a:spcPct val="150000"/>
              </a:lnSpc>
              <a:buNone/>
            </a:pPr>
            <a:endParaRPr lang="en-US" sz="2200" dirty="0">
              <a:latin typeface="Times New Roman" pitchFamily="18" charset="0"/>
              <a:cs typeface="Times New Roman" pitchFamily="18" charset="0"/>
            </a:endParaRPr>
          </a:p>
        </p:txBody>
      </p:sp>
    </p:spTree>
    <p:extLst>
      <p:ext uri="{BB962C8B-B14F-4D97-AF65-F5344CB8AC3E}">
        <p14:creationId xmlns="" xmlns:p14="http://schemas.microsoft.com/office/powerpoint/2010/main" val="17965025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686800" cy="533400"/>
          </a:xfrm>
        </p:spPr>
        <p:txBody>
          <a:bodyPr>
            <a:noAutofit/>
          </a:bodyPr>
          <a:lstStyle/>
          <a:p>
            <a:r>
              <a:rPr lang="en-US" sz="2400" b="1" dirty="0">
                <a:solidFill>
                  <a:srgbClr val="0070C0"/>
                </a:solidFill>
                <a:latin typeface="Times New Roman" pitchFamily="18" charset="0"/>
                <a:cs typeface="Times New Roman" pitchFamily="18" charset="0"/>
              </a:rPr>
              <a:t>                                                                             Cont’.....   </a:t>
            </a:r>
          </a:p>
        </p:txBody>
      </p:sp>
      <p:sp>
        <p:nvSpPr>
          <p:cNvPr id="3" name="Slide Number Placeholder 2"/>
          <p:cNvSpPr>
            <a:spLocks noGrp="1"/>
          </p:cNvSpPr>
          <p:nvPr>
            <p:ph type="sldNum" sz="quarter" idx="12"/>
          </p:nvPr>
        </p:nvSpPr>
        <p:spPr/>
        <p:txBody>
          <a:bodyPr/>
          <a:lstStyle/>
          <a:p>
            <a:fld id="{156F46CE-25D5-4E6D-8809-A4F5B18A920A}" type="slidenum">
              <a:rPr lang="en-US" smtClean="0"/>
              <a:pPr/>
              <a:t>32</a:t>
            </a:fld>
            <a:endParaRPr lang="en-US"/>
          </a:p>
        </p:txBody>
      </p:sp>
      <p:sp>
        <p:nvSpPr>
          <p:cNvPr id="4" name="Content Placeholder 3"/>
          <p:cNvSpPr>
            <a:spLocks noGrp="1"/>
          </p:cNvSpPr>
          <p:nvPr>
            <p:ph sz="quarter" idx="1"/>
          </p:nvPr>
        </p:nvSpPr>
        <p:spPr>
          <a:xfrm>
            <a:off x="76200" y="609600"/>
            <a:ext cx="8991600" cy="6248400"/>
          </a:xfrm>
        </p:spPr>
        <p:txBody>
          <a:bodyPr>
            <a:noAutofit/>
          </a:bodyPr>
          <a:lstStyle/>
          <a:p>
            <a:pPr algn="just">
              <a:lnSpc>
                <a:spcPct val="170000"/>
              </a:lnSpc>
              <a:buFont typeface="Wingdings" pitchFamily="2" charset="2"/>
              <a:buChar char="ü"/>
            </a:pPr>
            <a:r>
              <a:rPr lang="en-US" sz="2200" b="1" dirty="0">
                <a:solidFill>
                  <a:srgbClr val="FF0000"/>
                </a:solidFill>
                <a:latin typeface="Times New Roman" pitchFamily="18" charset="0"/>
                <a:cs typeface="Times New Roman" pitchFamily="18" charset="0"/>
              </a:rPr>
              <a:t> </a:t>
            </a:r>
            <a:r>
              <a:rPr lang="en-US" altLang="en-US" sz="2200" b="1" dirty="0">
                <a:latin typeface="Times New Roman" panose="02020603050405020304" pitchFamily="18" charset="0"/>
                <a:cs typeface="Times New Roman" panose="02020603050405020304" pitchFamily="18" charset="0"/>
              </a:rPr>
              <a:t>Chemical conversions, including basic ceramic chemistry</a:t>
            </a:r>
          </a:p>
          <a:p>
            <a:pPr algn="just">
              <a:buFont typeface="Wingdings" panose="05000000000000000000" pitchFamily="2" charset="2"/>
              <a:buChar char="v"/>
            </a:pPr>
            <a:r>
              <a:rPr lang="en-US" altLang="en-US" sz="2200" dirty="0">
                <a:latin typeface="Times New Roman" panose="02020603050405020304" pitchFamily="18" charset="0"/>
                <a:cs typeface="Times New Roman" panose="02020603050405020304" pitchFamily="18" charset="0"/>
              </a:rPr>
              <a:t>All ceramic products are made by combining various amounts of the </a:t>
            </a:r>
            <a:r>
              <a:rPr lang="en-US" altLang="en-US" sz="2200" b="1" dirty="0">
                <a:latin typeface="Times New Roman" panose="02020603050405020304" pitchFamily="18" charset="0"/>
                <a:cs typeface="Times New Roman" panose="02020603050405020304" pitchFamily="18" charset="0"/>
              </a:rPr>
              <a:t>foregoing raw materials, shaping, and heating to firing temperatures. </a:t>
            </a:r>
          </a:p>
          <a:p>
            <a:pPr algn="just">
              <a:buNone/>
            </a:pPr>
            <a:endParaRPr lang="en-US" alt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altLang="en-US" sz="2200" dirty="0">
                <a:latin typeface="Times New Roman" panose="02020603050405020304" pitchFamily="18" charset="0"/>
                <a:cs typeface="Times New Roman" panose="02020603050405020304" pitchFamily="18" charset="0"/>
              </a:rPr>
              <a:t>These temperatures may be as low as 700</a:t>
            </a:r>
            <a:r>
              <a:rPr lang="en-US" altLang="en-US" sz="2200" baseline="30000" dirty="0">
                <a:latin typeface="Times New Roman" panose="02020603050405020304" pitchFamily="18" charset="0"/>
                <a:cs typeface="Times New Roman" panose="02020603050405020304" pitchFamily="18" charset="0"/>
              </a:rPr>
              <a:t>0</a:t>
            </a:r>
            <a:r>
              <a:rPr lang="en-US" altLang="en-US" sz="2200" dirty="0">
                <a:latin typeface="Times New Roman" panose="02020603050405020304" pitchFamily="18" charset="0"/>
                <a:cs typeface="Times New Roman" panose="02020603050405020304" pitchFamily="18" charset="0"/>
              </a:rPr>
              <a:t>C for some over glazes or as high as 2000</a:t>
            </a:r>
            <a:r>
              <a:rPr lang="en-US" altLang="en-US" sz="2200" baseline="30000" dirty="0">
                <a:latin typeface="Times New Roman" panose="02020603050405020304" pitchFamily="18" charset="0"/>
                <a:cs typeface="Times New Roman" panose="02020603050405020304" pitchFamily="18" charset="0"/>
              </a:rPr>
              <a:t>0</a:t>
            </a:r>
            <a:r>
              <a:rPr lang="en-US" altLang="en-US" sz="2200" dirty="0">
                <a:latin typeface="Times New Roman" panose="02020603050405020304" pitchFamily="18" charset="0"/>
                <a:cs typeface="Times New Roman" panose="02020603050405020304" pitchFamily="18" charset="0"/>
              </a:rPr>
              <a:t>C for many verifications. </a:t>
            </a:r>
          </a:p>
          <a:p>
            <a:pPr algn="just">
              <a:buNone/>
            </a:pPr>
            <a:endParaRPr lang="en-US" alt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altLang="en-US" sz="2200" dirty="0">
                <a:latin typeface="Times New Roman" panose="02020603050405020304" pitchFamily="18" charset="0"/>
                <a:cs typeface="Times New Roman" panose="02020603050405020304" pitchFamily="18" charset="0"/>
              </a:rPr>
              <a:t>Such temperatures cause a number of reactions, which are the chemical bases for the chemical conversions(</a:t>
            </a:r>
            <a:r>
              <a:rPr lang="en-US" altLang="en-US" sz="2200" dirty="0" err="1">
                <a:latin typeface="Times New Roman" panose="02020603050405020304" pitchFamily="18" charset="0"/>
                <a:cs typeface="Times New Roman" panose="02020603050405020304" pitchFamily="18" charset="0"/>
              </a:rPr>
              <a:t>Ch</a:t>
            </a:r>
            <a:r>
              <a:rPr lang="en-US" altLang="en-US" sz="2200" dirty="0">
                <a:latin typeface="Times New Roman" panose="02020603050405020304" pitchFamily="18" charset="0"/>
                <a:cs typeface="Times New Roman" panose="02020603050405020304" pitchFamily="18" charset="0"/>
              </a:rPr>
              <a:t>) of;</a:t>
            </a:r>
            <a:endParaRPr lang="en-US" altLang="en-US" sz="2200" b="1"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altLang="en-US" sz="2200" dirty="0">
                <a:latin typeface="Times New Roman" panose="02020603050405020304" pitchFamily="18" charset="0"/>
                <a:cs typeface="Times New Roman" panose="02020603050405020304" pitchFamily="18" charset="0"/>
              </a:rPr>
              <a:t>Dehydration or “chemical water smoking” at 150 to 650</a:t>
            </a:r>
            <a:r>
              <a:rPr lang="en-US" altLang="en-US" sz="2200" baseline="30000" dirty="0">
                <a:latin typeface="Times New Roman" panose="02020603050405020304" pitchFamily="18" charset="0"/>
                <a:cs typeface="Times New Roman" panose="02020603050405020304" pitchFamily="18" charset="0"/>
              </a:rPr>
              <a:t>0</a:t>
            </a:r>
            <a:r>
              <a:rPr lang="en-US" altLang="en-US" sz="2200" dirty="0">
                <a:latin typeface="Times New Roman" panose="02020603050405020304" pitchFamily="18" charset="0"/>
                <a:cs typeface="Times New Roman" panose="02020603050405020304" pitchFamily="18" charset="0"/>
              </a:rPr>
              <a:t>C</a:t>
            </a:r>
            <a:endParaRPr lang="en-US" altLang="en-US" sz="2200" b="1"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altLang="en-US" sz="2200" dirty="0">
                <a:latin typeface="Times New Roman" panose="02020603050405020304" pitchFamily="18" charset="0"/>
                <a:cs typeface="Times New Roman" panose="02020603050405020304" pitchFamily="18" charset="0"/>
              </a:rPr>
              <a:t>Calcination </a:t>
            </a:r>
            <a:r>
              <a:rPr lang="en-US" altLang="en-US" sz="2200" dirty="0" err="1">
                <a:latin typeface="Times New Roman" panose="02020603050405020304" pitchFamily="18" charset="0"/>
                <a:cs typeface="Times New Roman" panose="02020603050405020304" pitchFamily="18" charset="0"/>
              </a:rPr>
              <a:t>e.g</a:t>
            </a:r>
            <a:r>
              <a:rPr lang="en-US" altLang="en-US" sz="2200" dirty="0">
                <a:latin typeface="Times New Roman" panose="02020603050405020304" pitchFamily="18" charset="0"/>
                <a:cs typeface="Times New Roman" panose="02020603050405020304" pitchFamily="18" charset="0"/>
              </a:rPr>
              <a:t>; of CaCO</a:t>
            </a:r>
            <a:r>
              <a:rPr lang="en-US" altLang="en-US" sz="2200" baseline="-25000" dirty="0">
                <a:latin typeface="Times New Roman" panose="02020603050405020304" pitchFamily="18" charset="0"/>
                <a:cs typeface="Times New Roman" panose="02020603050405020304" pitchFamily="18" charset="0"/>
              </a:rPr>
              <a:t>3</a:t>
            </a:r>
            <a:r>
              <a:rPr lang="en-US" altLang="en-US" sz="2200" dirty="0">
                <a:latin typeface="Times New Roman" panose="02020603050405020304" pitchFamily="18" charset="0"/>
                <a:cs typeface="Times New Roman" panose="02020603050405020304" pitchFamily="18" charset="0"/>
              </a:rPr>
              <a:t> at 600 to 900</a:t>
            </a:r>
            <a:r>
              <a:rPr lang="en-US" altLang="en-US" sz="2200" baseline="30000" dirty="0">
                <a:latin typeface="Times New Roman" panose="02020603050405020304" pitchFamily="18" charset="0"/>
                <a:cs typeface="Times New Roman" panose="02020603050405020304" pitchFamily="18" charset="0"/>
              </a:rPr>
              <a:t>0</a:t>
            </a:r>
            <a:r>
              <a:rPr lang="en-US" altLang="en-US" sz="2200" dirty="0">
                <a:latin typeface="Times New Roman" panose="02020603050405020304" pitchFamily="18" charset="0"/>
                <a:cs typeface="Times New Roman" panose="02020603050405020304" pitchFamily="18" charset="0"/>
              </a:rPr>
              <a:t>C</a:t>
            </a:r>
            <a:endParaRPr lang="en-US" altLang="en-US" sz="2200" b="1"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altLang="en-US" sz="2200" dirty="0">
                <a:latin typeface="Times New Roman" panose="02020603050405020304" pitchFamily="18" charset="0"/>
                <a:cs typeface="Times New Roman" panose="02020603050405020304" pitchFamily="18" charset="0"/>
              </a:rPr>
              <a:t>Oxidation of ferrous iron &amp; organic matter at 350</a:t>
            </a:r>
            <a:r>
              <a:rPr lang="en-US" altLang="en-US" sz="2200" baseline="30000" dirty="0">
                <a:latin typeface="Times New Roman" panose="02020603050405020304" pitchFamily="18" charset="0"/>
                <a:cs typeface="Times New Roman" panose="02020603050405020304" pitchFamily="18" charset="0"/>
              </a:rPr>
              <a:t>0</a:t>
            </a:r>
            <a:r>
              <a:rPr lang="en-US" altLang="en-US" sz="2200" dirty="0">
                <a:latin typeface="Times New Roman" panose="02020603050405020304" pitchFamily="18" charset="0"/>
                <a:cs typeface="Times New Roman" panose="02020603050405020304" pitchFamily="18" charset="0"/>
              </a:rPr>
              <a:t>C to 900</a:t>
            </a:r>
            <a:r>
              <a:rPr lang="en-US" altLang="en-US" sz="2200" baseline="30000" dirty="0">
                <a:latin typeface="Times New Roman" panose="02020603050405020304" pitchFamily="18" charset="0"/>
                <a:cs typeface="Times New Roman" panose="02020603050405020304" pitchFamily="18" charset="0"/>
              </a:rPr>
              <a:t>0</a:t>
            </a:r>
            <a:r>
              <a:rPr lang="en-US" altLang="en-US" sz="2200" dirty="0">
                <a:latin typeface="Times New Roman" panose="02020603050405020304" pitchFamily="18" charset="0"/>
                <a:cs typeface="Times New Roman" panose="02020603050405020304" pitchFamily="18" charset="0"/>
              </a:rPr>
              <a:t>C</a:t>
            </a:r>
            <a:endParaRPr lang="en-US" altLang="en-US" sz="2200" b="1"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altLang="en-US" sz="2200" dirty="0">
                <a:latin typeface="Times New Roman" panose="02020603050405020304" pitchFamily="18" charset="0"/>
                <a:cs typeface="Times New Roman" panose="02020603050405020304" pitchFamily="18" charset="0"/>
              </a:rPr>
              <a:t>Silicate formation at 900</a:t>
            </a:r>
            <a:r>
              <a:rPr lang="en-US" altLang="en-US" sz="2200" baseline="30000" dirty="0">
                <a:latin typeface="Times New Roman" panose="02020603050405020304" pitchFamily="18" charset="0"/>
                <a:cs typeface="Times New Roman" panose="02020603050405020304" pitchFamily="18" charset="0"/>
              </a:rPr>
              <a:t>0</a:t>
            </a:r>
            <a:r>
              <a:rPr lang="en-US" altLang="en-US" sz="2200" dirty="0">
                <a:latin typeface="Times New Roman" panose="02020603050405020304" pitchFamily="18" charset="0"/>
                <a:cs typeface="Times New Roman" panose="02020603050405020304" pitchFamily="18" charset="0"/>
              </a:rPr>
              <a:t>C &amp; higher</a:t>
            </a:r>
            <a:endParaRPr lang="en-US" altLang="en-US" sz="2200" b="1" dirty="0">
              <a:latin typeface="Times New Roman" panose="02020603050405020304" pitchFamily="18" charset="0"/>
              <a:cs typeface="Times New Roman" panose="02020603050405020304" pitchFamily="18" charset="0"/>
            </a:endParaRPr>
          </a:p>
          <a:p>
            <a:pPr marL="0" indent="0" algn="just">
              <a:lnSpc>
                <a:spcPct val="170000"/>
              </a:lnSpc>
              <a:buNone/>
            </a:pPr>
            <a:endParaRPr lang="en-US" sz="2200" dirty="0">
              <a:latin typeface="Times New Roman" pitchFamily="18" charset="0"/>
              <a:cs typeface="Times New Roman" pitchFamily="18" charset="0"/>
            </a:endParaRPr>
          </a:p>
          <a:p>
            <a:pPr algn="just">
              <a:lnSpc>
                <a:spcPct val="170000"/>
              </a:lnSpc>
              <a:buFont typeface="Wingdings" pitchFamily="2" charset="2"/>
              <a:buChar char="Ø"/>
            </a:pPr>
            <a:endParaRPr lang="en-US" sz="2200" b="1" baseline="-25000" dirty="0">
              <a:solidFill>
                <a:srgbClr val="0070C0"/>
              </a:solidFill>
              <a:latin typeface="Tahoma" pitchFamily="34" charset="0"/>
              <a:cs typeface="Tahoma" pitchFamily="34" charset="0"/>
            </a:endParaRPr>
          </a:p>
          <a:p>
            <a:pPr marL="0" indent="0" algn="just">
              <a:lnSpc>
                <a:spcPct val="170000"/>
              </a:lnSpc>
              <a:buNone/>
            </a:pPr>
            <a:r>
              <a:rPr lang="en-US" sz="2200" b="1" dirty="0">
                <a:solidFill>
                  <a:srgbClr val="0070C0"/>
                </a:solidFill>
                <a:latin typeface="Tahoma" pitchFamily="34" charset="0"/>
                <a:cs typeface="Tahoma" pitchFamily="34" charset="0"/>
              </a:rPr>
              <a:t/>
            </a:r>
            <a:br>
              <a:rPr lang="en-US" sz="2200" b="1" dirty="0">
                <a:solidFill>
                  <a:srgbClr val="0070C0"/>
                </a:solidFill>
                <a:latin typeface="Tahoma" pitchFamily="34" charset="0"/>
                <a:cs typeface="Tahoma" pitchFamily="34" charset="0"/>
              </a:rPr>
            </a:br>
            <a:endParaRPr lang="de-DE" sz="2200" b="1" dirty="0">
              <a:solidFill>
                <a:srgbClr val="7030A0"/>
              </a:solidFill>
              <a:latin typeface="Times New Roman" pitchFamily="18" charset="0"/>
              <a:cs typeface="Times New Roman" pitchFamily="18" charset="0"/>
            </a:endParaRPr>
          </a:p>
          <a:p>
            <a:pPr algn="just">
              <a:lnSpc>
                <a:spcPct val="170000"/>
              </a:lnSpc>
              <a:buFont typeface="Arial" charset="0"/>
              <a:buNone/>
            </a:pPr>
            <a:endParaRPr lang="en-US" sz="2200" dirty="0">
              <a:solidFill>
                <a:srgbClr val="7030A0"/>
              </a:solidFill>
              <a:latin typeface="Times New Roman" pitchFamily="18" charset="0"/>
              <a:cs typeface="Times New Roman" pitchFamily="18" charset="0"/>
            </a:endParaRPr>
          </a:p>
          <a:p>
            <a:pPr algn="just">
              <a:lnSpc>
                <a:spcPct val="170000"/>
              </a:lnSpc>
              <a:buFont typeface="Wingdings" pitchFamily="2" charset="2"/>
              <a:buChar char="§"/>
            </a:pPr>
            <a:endParaRPr lang="en-US" sz="2200" dirty="0"/>
          </a:p>
          <a:p>
            <a:pPr algn="just">
              <a:lnSpc>
                <a:spcPct val="170000"/>
              </a:lnSpc>
              <a:buFont typeface="Wingdings" pitchFamily="2" charset="2"/>
              <a:buChar char="ü"/>
            </a:pPr>
            <a:endParaRPr lang="en-US" sz="2200" dirty="0">
              <a:latin typeface="Times New Roman" pitchFamily="18" charset="0"/>
              <a:cs typeface="Times New Roman" pitchFamily="18" charset="0"/>
            </a:endParaRPr>
          </a:p>
          <a:p>
            <a:pPr lvl="1" algn="just">
              <a:lnSpc>
                <a:spcPct val="170000"/>
              </a:lnSpc>
              <a:buFont typeface="Arial" charset="0"/>
              <a:buNone/>
            </a:pPr>
            <a:endParaRPr lang="en-US" sz="2200" dirty="0">
              <a:latin typeface="Tahoma" pitchFamily="34" charset="0"/>
              <a:cs typeface="Tahoma" pitchFamily="34" charset="0"/>
            </a:endParaRPr>
          </a:p>
          <a:p>
            <a:pPr algn="just">
              <a:lnSpc>
                <a:spcPct val="170000"/>
              </a:lnSpc>
              <a:buNone/>
            </a:pPr>
            <a:endParaRPr lang="en-US" sz="2200" dirty="0"/>
          </a:p>
        </p:txBody>
      </p:sp>
    </p:spTree>
    <p:extLst>
      <p:ext uri="{BB962C8B-B14F-4D97-AF65-F5344CB8AC3E}">
        <p14:creationId xmlns="" xmlns:p14="http://schemas.microsoft.com/office/powerpoint/2010/main" val="14526466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610600" cy="685800"/>
          </a:xfrm>
        </p:spPr>
        <p:txBody>
          <a:bodyPr>
            <a:normAutofit/>
          </a:bodyPr>
          <a:lstStyle/>
          <a:p>
            <a:r>
              <a:rPr lang="en-US" sz="2800" b="1" dirty="0">
                <a:solidFill>
                  <a:srgbClr val="0070C0"/>
                </a:solidFill>
                <a:latin typeface="Times New Roman" pitchFamily="18" charset="0"/>
                <a:cs typeface="Times New Roman" pitchFamily="18" charset="0"/>
              </a:rPr>
              <a:t>                                                                      Cont’.....    </a:t>
            </a:r>
            <a:endParaRPr lang="en-US" sz="2800"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33</a:t>
            </a:fld>
            <a:endParaRPr lang="en-US"/>
          </a:p>
        </p:txBody>
      </p:sp>
      <p:sp>
        <p:nvSpPr>
          <p:cNvPr id="4" name="Content Placeholder 3"/>
          <p:cNvSpPr>
            <a:spLocks noGrp="1"/>
          </p:cNvSpPr>
          <p:nvPr>
            <p:ph sz="quarter" idx="1"/>
          </p:nvPr>
        </p:nvSpPr>
        <p:spPr>
          <a:xfrm>
            <a:off x="152400" y="533400"/>
            <a:ext cx="8915400" cy="6134100"/>
          </a:xfrm>
        </p:spPr>
        <p:txBody>
          <a:bodyPr>
            <a:normAutofit fontScale="92500"/>
          </a:bodyPr>
          <a:lstStyle/>
          <a:p>
            <a:pPr>
              <a:lnSpc>
                <a:spcPct val="150000"/>
              </a:lnSpc>
              <a:buFont typeface="Wingdings" panose="05000000000000000000" pitchFamily="2" charset="2"/>
              <a:buChar char="v"/>
            </a:pPr>
            <a:r>
              <a:rPr lang="en-US" sz="2400" b="1" dirty="0">
                <a:solidFill>
                  <a:srgbClr val="7030A0"/>
                </a:solidFill>
                <a:latin typeface="Times New Roman" panose="02020603050405020304" pitchFamily="18" charset="0"/>
                <a:cs typeface="Times New Roman" panose="02020603050405020304" pitchFamily="18" charset="0"/>
              </a:rPr>
              <a:t>Major uses of Ceramics</a:t>
            </a:r>
          </a:p>
          <a:p>
            <a:pPr algn="just">
              <a:lnSpc>
                <a:spcPct val="150000"/>
              </a:lnSpc>
              <a:buFont typeface="Wingdings" panose="05000000000000000000" pitchFamily="2" charset="2"/>
              <a:buChar char="ü"/>
            </a:pPr>
            <a:r>
              <a:rPr lang="en-US" altLang="en-US" dirty="0">
                <a:latin typeface="Times New Roman" panose="02020603050405020304" pitchFamily="18" charset="0"/>
                <a:cs typeface="Times New Roman" panose="02020603050405020304" pitchFamily="18" charset="0"/>
              </a:rPr>
              <a:t>It is used in construction and decoration of building, example bricks</a:t>
            </a:r>
            <a:endParaRPr lang="en-US" altLang="en-US" b="1"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ü"/>
            </a:pPr>
            <a:r>
              <a:rPr lang="en-US" altLang="en-US" dirty="0">
                <a:latin typeface="Times New Roman" panose="02020603050405020304" pitchFamily="18" charset="0"/>
                <a:cs typeface="Times New Roman" panose="02020603050405020304" pitchFamily="18" charset="0"/>
              </a:rPr>
              <a:t>In the manufacture of metals as refractory materials like furnace</a:t>
            </a:r>
            <a:endParaRPr lang="en-US" altLang="en-US" b="1"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ü"/>
            </a:pPr>
            <a:r>
              <a:rPr lang="en-US" altLang="en-US" dirty="0">
                <a:latin typeface="Times New Roman" panose="02020603050405020304" pitchFamily="18" charset="0"/>
                <a:cs typeface="Times New Roman" panose="02020603050405020304" pitchFamily="18" charset="0"/>
              </a:rPr>
              <a:t>Used in manufacturing of chemical products</a:t>
            </a:r>
            <a:endParaRPr lang="en-US" altLang="en-US" b="1"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ü"/>
            </a:pPr>
            <a:r>
              <a:rPr lang="en-US" altLang="en-US" dirty="0">
                <a:latin typeface="Times New Roman" panose="02020603050405020304" pitchFamily="18" charset="0"/>
                <a:cs typeface="Times New Roman" panose="02020603050405020304" pitchFamily="18" charset="0"/>
              </a:rPr>
              <a:t>In drainage of water and sewage</a:t>
            </a:r>
            <a:endParaRPr lang="en-US" altLang="en-US" b="1"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ü"/>
            </a:pPr>
            <a:r>
              <a:rPr lang="en-US" altLang="en-US" dirty="0">
                <a:latin typeface="Times New Roman" panose="02020603050405020304" pitchFamily="18" charset="0"/>
                <a:cs typeface="Times New Roman" panose="02020603050405020304" pitchFamily="18" charset="0"/>
              </a:rPr>
              <a:t>Used as insulator in electrical industry</a:t>
            </a:r>
            <a:endParaRPr lang="en-US" altLang="en-US" b="1"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ü"/>
            </a:pPr>
            <a:r>
              <a:rPr lang="en-US" altLang="en-US" dirty="0">
                <a:latin typeface="Times New Roman" panose="02020603050405020304" pitchFamily="18" charset="0"/>
                <a:cs typeface="Times New Roman" panose="02020603050405020304" pitchFamily="18" charset="0"/>
              </a:rPr>
              <a:t>In the sanitation(e.g., clay, zeolites and sand can be used in the treatment of water) ; and etc.</a:t>
            </a:r>
            <a:endParaRPr lang="en-US" altLang="en-US" b="1" dirty="0">
              <a:latin typeface="Times New Roman" panose="02020603050405020304" pitchFamily="18" charset="0"/>
              <a:cs typeface="Times New Roman" panose="02020603050405020304" pitchFamily="18" charset="0"/>
            </a:endParaRPr>
          </a:p>
          <a:p>
            <a:pPr marL="0" indent="0">
              <a:lnSpc>
                <a:spcPct val="150000"/>
              </a:lnSpc>
              <a:buNone/>
            </a:pPr>
            <a:r>
              <a:rPr lang="en-US" sz="1800" b="1" dirty="0">
                <a:latin typeface="Times New Roman" panose="02020603050405020304" pitchFamily="18" charset="0"/>
                <a:cs typeface="Times New Roman" panose="02020603050405020304" pitchFamily="18" charset="0"/>
              </a:rPr>
              <a:t/>
            </a:r>
            <a:br>
              <a:rPr lang="en-US" sz="1800" b="1"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1311394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95A406-B7DA-4382-A006-E030DF1775FE}"/>
              </a:ext>
            </a:extLst>
          </p:cNvPr>
          <p:cNvSpPr>
            <a:spLocks noGrp="1"/>
          </p:cNvSpPr>
          <p:nvPr>
            <p:ph type="title"/>
          </p:nvPr>
        </p:nvSpPr>
        <p:spPr>
          <a:xfrm>
            <a:off x="152400" y="87086"/>
            <a:ext cx="8540496" cy="647700"/>
          </a:xfrm>
        </p:spPr>
        <p:txBody>
          <a:bodyPr>
            <a:normAutofit fontScale="90000"/>
          </a:bodyPr>
          <a:lstStyle/>
          <a:p>
            <a:r>
              <a:rPr lang="en-US" b="1" dirty="0">
                <a:solidFill>
                  <a:srgbClr val="0070C0"/>
                </a:solidFill>
                <a:latin typeface="Times New Roman" pitchFamily="18" charset="0"/>
                <a:cs typeface="Times New Roman" pitchFamily="18" charset="0"/>
              </a:rPr>
              <a:t>                  Cont’.....   </a:t>
            </a:r>
            <a:endParaRPr lang="en-US" sz="3100" dirty="0"/>
          </a:p>
        </p:txBody>
      </p:sp>
      <p:sp>
        <p:nvSpPr>
          <p:cNvPr id="3" name="Slide Number Placeholder 2">
            <a:extLst>
              <a:ext uri="{FF2B5EF4-FFF2-40B4-BE49-F238E27FC236}">
                <a16:creationId xmlns="" xmlns:a16="http://schemas.microsoft.com/office/drawing/2014/main" id="{4B6B852E-9DAF-4CFD-B8E4-CC70948CB9AA}"/>
              </a:ext>
            </a:extLst>
          </p:cNvPr>
          <p:cNvSpPr>
            <a:spLocks noGrp="1"/>
          </p:cNvSpPr>
          <p:nvPr>
            <p:ph type="sldNum" sz="quarter" idx="12"/>
          </p:nvPr>
        </p:nvSpPr>
        <p:spPr/>
        <p:txBody>
          <a:bodyPr/>
          <a:lstStyle/>
          <a:p>
            <a:fld id="{156F46CE-25D5-4E6D-8809-A4F5B18A920A}" type="slidenum">
              <a:rPr lang="en-US" smtClean="0"/>
              <a:pPr/>
              <a:t>34</a:t>
            </a:fld>
            <a:endParaRPr lang="en-US"/>
          </a:p>
        </p:txBody>
      </p:sp>
      <p:sp>
        <p:nvSpPr>
          <p:cNvPr id="4" name="Content Placeholder 3">
            <a:extLst>
              <a:ext uri="{FF2B5EF4-FFF2-40B4-BE49-F238E27FC236}">
                <a16:creationId xmlns="" xmlns:a16="http://schemas.microsoft.com/office/drawing/2014/main" id="{84363804-E6A5-4694-9251-E561FB0BEFEB}"/>
              </a:ext>
            </a:extLst>
          </p:cNvPr>
          <p:cNvSpPr>
            <a:spLocks noGrp="1"/>
          </p:cNvSpPr>
          <p:nvPr>
            <p:ph sz="quarter" idx="1"/>
          </p:nvPr>
        </p:nvSpPr>
        <p:spPr>
          <a:xfrm>
            <a:off x="146304" y="462642"/>
            <a:ext cx="8818735" cy="6204857"/>
          </a:xfrm>
        </p:spPr>
        <p:txBody>
          <a:bodyPr>
            <a:noAutofit/>
          </a:bodyPr>
          <a:lstStyle/>
          <a:p>
            <a:pPr algn="just">
              <a:buFont typeface="Wingdings" panose="05000000000000000000" pitchFamily="2" charset="2"/>
              <a:buChar char="q"/>
            </a:pPr>
            <a:r>
              <a:rPr lang="en-US" sz="2200" dirty="0">
                <a:latin typeface="Times New Roman" panose="02020603050405020304" pitchFamily="18" charset="0"/>
                <a:cs typeface="Times New Roman" panose="02020603050405020304" pitchFamily="18" charset="0"/>
              </a:rPr>
              <a:t> </a:t>
            </a:r>
            <a:r>
              <a:rPr lang="en-US" altLang="en-US" sz="2200" b="1" dirty="0">
                <a:latin typeface="Times New Roman" panose="02020603050405020304" pitchFamily="18" charset="0"/>
                <a:cs typeface="Times New Roman" panose="02020603050405020304" pitchFamily="18" charset="0"/>
              </a:rPr>
              <a:t>What kind of clay do you use for ceramics?</a:t>
            </a:r>
          </a:p>
          <a:p>
            <a:pPr algn="just">
              <a:lnSpc>
                <a:spcPct val="150000"/>
              </a:lnSpc>
              <a:buFont typeface="Wingdings" panose="05000000000000000000" pitchFamily="2" charset="2"/>
              <a:buChar char="Ø"/>
            </a:pPr>
            <a:r>
              <a:rPr lang="en-US" altLang="en-US" sz="2200" dirty="0">
                <a:latin typeface="Times New Roman" panose="02020603050405020304" pitchFamily="18" charset="0"/>
                <a:cs typeface="Times New Roman" panose="02020603050405020304" pitchFamily="18" charset="0"/>
              </a:rPr>
              <a:t>The higher the maturing temperature of stoneware </a:t>
            </a:r>
            <a:r>
              <a:rPr lang="en-US" altLang="en-US" sz="2200" b="1" dirty="0">
                <a:latin typeface="Times New Roman" panose="02020603050405020304" pitchFamily="18" charset="0"/>
                <a:cs typeface="Times New Roman" panose="02020603050405020304" pitchFamily="18" charset="0"/>
              </a:rPr>
              <a:t>clay</a:t>
            </a:r>
            <a:r>
              <a:rPr lang="en-US" altLang="en-US" sz="2200" dirty="0">
                <a:latin typeface="Times New Roman" panose="02020603050405020304" pitchFamily="18" charset="0"/>
                <a:cs typeface="Times New Roman" panose="02020603050405020304" pitchFamily="18" charset="0"/>
              </a:rPr>
              <a:t>, the more durable and more water proof is the ware. </a:t>
            </a:r>
            <a:r>
              <a:rPr lang="en-US" altLang="en-US" sz="2200" b="1" dirty="0">
                <a:solidFill>
                  <a:srgbClr val="FF0000"/>
                </a:solidFill>
                <a:latin typeface="Times New Roman" panose="02020603050405020304" pitchFamily="18" charset="0"/>
                <a:cs typeface="Times New Roman" panose="02020603050405020304" pitchFamily="18" charset="0"/>
              </a:rPr>
              <a:t>Porcelain</a:t>
            </a:r>
            <a:r>
              <a:rPr lang="en-US" altLang="en-US" sz="2200" dirty="0">
                <a:latin typeface="Times New Roman" panose="02020603050405020304" pitchFamily="18" charset="0"/>
                <a:cs typeface="Times New Roman" panose="02020603050405020304" pitchFamily="18" charset="0"/>
              </a:rPr>
              <a:t> and </a:t>
            </a:r>
            <a:r>
              <a:rPr lang="en-US" altLang="en-US" sz="2200" b="1" dirty="0">
                <a:solidFill>
                  <a:srgbClr val="FF0000"/>
                </a:solidFill>
                <a:latin typeface="Times New Roman" panose="02020603050405020304" pitchFamily="18" charset="0"/>
                <a:cs typeface="Times New Roman" panose="02020603050405020304" pitchFamily="18" charset="0"/>
              </a:rPr>
              <a:t>kaolin</a:t>
            </a:r>
            <a:r>
              <a:rPr lang="en-US" altLang="en-US" sz="2200" dirty="0">
                <a:latin typeface="Times New Roman" panose="02020603050405020304" pitchFamily="18" charset="0"/>
                <a:cs typeface="Times New Roman" panose="02020603050405020304" pitchFamily="18" charset="0"/>
              </a:rPr>
              <a:t> </a:t>
            </a:r>
            <a:r>
              <a:rPr lang="en-US" altLang="en-US" sz="2200" b="1" dirty="0">
                <a:latin typeface="Times New Roman" panose="02020603050405020304" pitchFamily="18" charset="0"/>
                <a:cs typeface="Times New Roman" panose="02020603050405020304" pitchFamily="18" charset="0"/>
              </a:rPr>
              <a:t>clay</a:t>
            </a:r>
            <a:r>
              <a:rPr lang="en-US" altLang="en-US" sz="2200" dirty="0">
                <a:latin typeface="Times New Roman" panose="02020603050405020304" pitchFamily="18" charset="0"/>
                <a:cs typeface="Times New Roman" panose="02020603050405020304" pitchFamily="18" charset="0"/>
              </a:rPr>
              <a:t> are </a:t>
            </a:r>
            <a:r>
              <a:rPr lang="en-US" altLang="en-US" sz="2200" b="1" dirty="0">
                <a:latin typeface="Times New Roman" panose="02020603050405020304" pitchFamily="18" charset="0"/>
                <a:cs typeface="Times New Roman" panose="02020603050405020304" pitchFamily="18" charset="0"/>
              </a:rPr>
              <a:t>used</a:t>
            </a:r>
            <a:r>
              <a:rPr lang="en-US" altLang="en-US" sz="2200" dirty="0">
                <a:latin typeface="Times New Roman" panose="02020603050405020304" pitchFamily="18" charset="0"/>
                <a:cs typeface="Times New Roman" panose="02020603050405020304" pitchFamily="18" charset="0"/>
              </a:rPr>
              <a:t> for high-quality ware including laboratory equipment. </a:t>
            </a:r>
            <a:r>
              <a:rPr lang="en-US" altLang="en-US" sz="2200" b="1" dirty="0">
                <a:latin typeface="Times New Roman" panose="02020603050405020304" pitchFamily="18" charset="0"/>
                <a:cs typeface="Times New Roman" panose="02020603050405020304" pitchFamily="18" charset="0"/>
              </a:rPr>
              <a:t>Porcelain</a:t>
            </a:r>
            <a:r>
              <a:rPr lang="en-US" altLang="en-US" sz="2200" dirty="0">
                <a:latin typeface="Times New Roman" panose="02020603050405020304" pitchFamily="18" charset="0"/>
                <a:cs typeface="Times New Roman" panose="02020603050405020304" pitchFamily="18" charset="0"/>
              </a:rPr>
              <a:t> and kaolin </a:t>
            </a:r>
            <a:r>
              <a:rPr lang="en-US" altLang="en-US" sz="2200" b="1" dirty="0">
                <a:latin typeface="Times New Roman" panose="02020603050405020304" pitchFamily="18" charset="0"/>
                <a:cs typeface="Times New Roman" panose="02020603050405020304" pitchFamily="18" charset="0"/>
              </a:rPr>
              <a:t>clays</a:t>
            </a:r>
            <a:r>
              <a:rPr lang="en-US" altLang="en-US" sz="2200" dirty="0">
                <a:latin typeface="Times New Roman" panose="02020603050405020304" pitchFamily="18" charset="0"/>
                <a:cs typeface="Times New Roman" panose="02020603050405020304" pitchFamily="18" charset="0"/>
              </a:rPr>
              <a:t> are virtually identical and are considered the </a:t>
            </a:r>
            <a:r>
              <a:rPr lang="en-US" altLang="en-US" sz="2200" b="1" dirty="0">
                <a:solidFill>
                  <a:srgbClr val="002060"/>
                </a:solidFill>
                <a:latin typeface="Times New Roman" panose="02020603050405020304" pitchFamily="18" charset="0"/>
                <a:cs typeface="Times New Roman" panose="02020603050405020304" pitchFamily="18" charset="0"/>
              </a:rPr>
              <a:t>best clays </a:t>
            </a:r>
            <a:r>
              <a:rPr lang="en-US" altLang="en-US" sz="2200" dirty="0">
                <a:latin typeface="Times New Roman" panose="02020603050405020304" pitchFamily="18" charset="0"/>
                <a:cs typeface="Times New Roman" panose="02020603050405020304" pitchFamily="18" charset="0"/>
              </a:rPr>
              <a:t>available for making </a:t>
            </a:r>
            <a:r>
              <a:rPr lang="en-US" altLang="en-US" sz="2200" b="1" dirty="0">
                <a:latin typeface="Times New Roman" panose="02020603050405020304" pitchFamily="18" charset="0"/>
                <a:cs typeface="Times New Roman" panose="02020603050405020304" pitchFamily="18" charset="0"/>
              </a:rPr>
              <a:t>pottery</a:t>
            </a:r>
          </a:p>
          <a:p>
            <a:pPr marL="571500" indent="-571500" algn="just">
              <a:buFont typeface="Wingdings" pitchFamily="2" charset="2"/>
              <a:buChar char="q"/>
              <a:defRPr/>
            </a:pPr>
            <a:r>
              <a:rPr lang="en-US" sz="2200" b="1" dirty="0">
                <a:latin typeface="Times New Roman" pitchFamily="18" charset="0"/>
                <a:cs typeface="Times New Roman" pitchFamily="18" charset="0"/>
              </a:rPr>
              <a:t>Is ceramic and clay the same thing?</a:t>
            </a:r>
          </a:p>
          <a:p>
            <a:pPr marL="342900" indent="-342900" algn="just">
              <a:lnSpc>
                <a:spcPct val="150000"/>
              </a:lnSpc>
              <a:buFont typeface="Wingdings" pitchFamily="2" charset="2"/>
              <a:buChar char="Ø"/>
              <a:defRPr/>
            </a:pPr>
            <a:r>
              <a:rPr lang="en-US" sz="2200" b="1" dirty="0">
                <a:latin typeface="Times New Roman" pitchFamily="18" charset="0"/>
                <a:cs typeface="Times New Roman" pitchFamily="18" charset="0"/>
              </a:rPr>
              <a:t>Clay</a:t>
            </a:r>
            <a:r>
              <a:rPr lang="en-US" sz="2200" dirty="0">
                <a:latin typeface="Times New Roman" pitchFamily="18" charset="0"/>
                <a:cs typeface="Times New Roman" pitchFamily="18" charset="0"/>
              </a:rPr>
              <a:t> and </a:t>
            </a:r>
            <a:r>
              <a:rPr lang="en-US" sz="2200" b="1" dirty="0">
                <a:latin typeface="Times New Roman" pitchFamily="18" charset="0"/>
                <a:cs typeface="Times New Roman" pitchFamily="18" charset="0"/>
              </a:rPr>
              <a:t>ceramic</a:t>
            </a:r>
            <a:r>
              <a:rPr lang="en-US" sz="2200" dirty="0">
                <a:latin typeface="Times New Roman" pitchFamily="18" charset="0"/>
                <a:cs typeface="Times New Roman" pitchFamily="18" charset="0"/>
              </a:rPr>
              <a:t> are often used to describe different materials for making </a:t>
            </a:r>
            <a:r>
              <a:rPr lang="en-US" sz="2200" b="1" dirty="0">
                <a:solidFill>
                  <a:srgbClr val="FF0000"/>
                </a:solidFill>
                <a:latin typeface="Times New Roman" pitchFamily="18" charset="0"/>
                <a:cs typeface="Times New Roman" pitchFamily="18" charset="0"/>
              </a:rPr>
              <a:t>pottery</a:t>
            </a:r>
            <a:r>
              <a:rPr lang="en-US" sz="2200" dirty="0">
                <a:latin typeface="Times New Roman" pitchFamily="18" charset="0"/>
                <a:cs typeface="Times New Roman" pitchFamily="18" charset="0"/>
              </a:rPr>
              <a:t>. </a:t>
            </a:r>
            <a:r>
              <a:rPr lang="en-US" sz="2200" b="1" dirty="0">
                <a:latin typeface="Times New Roman" pitchFamily="18" charset="0"/>
                <a:cs typeface="Times New Roman" pitchFamily="18" charset="0"/>
              </a:rPr>
              <a:t>Clay</a:t>
            </a:r>
            <a:r>
              <a:rPr lang="en-US" sz="2200" dirty="0">
                <a:latin typeface="Times New Roman" pitchFamily="18" charset="0"/>
                <a:cs typeface="Times New Roman" pitchFamily="18" charset="0"/>
              </a:rPr>
              <a:t> is a type of </a:t>
            </a:r>
            <a:r>
              <a:rPr lang="en-US" sz="2200" b="1" dirty="0">
                <a:latin typeface="Times New Roman" pitchFamily="18" charset="0"/>
                <a:cs typeface="Times New Roman" pitchFamily="18" charset="0"/>
              </a:rPr>
              <a:t>ceramic</a:t>
            </a:r>
            <a:r>
              <a:rPr lang="en-US" sz="2200" dirty="0">
                <a:latin typeface="Times New Roman" pitchFamily="18" charset="0"/>
                <a:cs typeface="Times New Roman" pitchFamily="18" charset="0"/>
              </a:rPr>
              <a:t>, but not all </a:t>
            </a:r>
            <a:r>
              <a:rPr lang="en-US" sz="2200" b="1" dirty="0">
                <a:latin typeface="Times New Roman" pitchFamily="18" charset="0"/>
                <a:cs typeface="Times New Roman" pitchFamily="18" charset="0"/>
              </a:rPr>
              <a:t>ceramics</a:t>
            </a:r>
            <a:r>
              <a:rPr lang="en-US" sz="2200" dirty="0">
                <a:latin typeface="Times New Roman" pitchFamily="18" charset="0"/>
                <a:cs typeface="Times New Roman" pitchFamily="18" charset="0"/>
              </a:rPr>
              <a:t> are made of </a:t>
            </a:r>
            <a:r>
              <a:rPr lang="en-US" sz="2200" b="1" dirty="0">
                <a:latin typeface="Times New Roman" pitchFamily="18" charset="0"/>
                <a:cs typeface="Times New Roman" pitchFamily="18" charset="0"/>
              </a:rPr>
              <a:t>clay</a:t>
            </a:r>
            <a:r>
              <a:rPr lang="en-US" sz="2200" dirty="0">
                <a:latin typeface="Times New Roman" pitchFamily="18" charset="0"/>
                <a:cs typeface="Times New Roman" pitchFamily="18" charset="0"/>
              </a:rPr>
              <a:t>. </a:t>
            </a:r>
            <a:r>
              <a:rPr lang="en-US" sz="2200" b="1" dirty="0">
                <a:solidFill>
                  <a:srgbClr val="FF0000"/>
                </a:solidFill>
                <a:latin typeface="Times New Roman" pitchFamily="18" charset="0"/>
                <a:cs typeface="Times New Roman" pitchFamily="18" charset="0"/>
              </a:rPr>
              <a:t>Clay</a:t>
            </a:r>
            <a:r>
              <a:rPr lang="en-US" sz="2200" dirty="0">
                <a:latin typeface="Times New Roman" pitchFamily="18" charset="0"/>
                <a:cs typeface="Times New Roman" pitchFamily="18" charset="0"/>
              </a:rPr>
              <a:t> is a natural material that comes from the ground, and </a:t>
            </a:r>
            <a:r>
              <a:rPr lang="en-US" sz="2200" b="1" dirty="0">
                <a:latin typeface="Times New Roman" pitchFamily="18" charset="0"/>
                <a:cs typeface="Times New Roman" pitchFamily="18" charset="0"/>
              </a:rPr>
              <a:t>ceramics</a:t>
            </a:r>
            <a:r>
              <a:rPr lang="en-US" sz="2200" dirty="0">
                <a:latin typeface="Times New Roman" pitchFamily="18" charset="0"/>
                <a:cs typeface="Times New Roman" pitchFamily="18" charset="0"/>
              </a:rPr>
              <a:t> are various materials that </a:t>
            </a:r>
            <a:r>
              <a:rPr lang="en-US" sz="2200" b="1" dirty="0">
                <a:solidFill>
                  <a:srgbClr val="FF0000"/>
                </a:solidFill>
                <a:latin typeface="Times New Roman" pitchFamily="18" charset="0"/>
                <a:cs typeface="Times New Roman" pitchFamily="18" charset="0"/>
              </a:rPr>
              <a:t>harden when heated</a:t>
            </a:r>
            <a:r>
              <a:rPr lang="en-US" sz="2200" dirty="0">
                <a:latin typeface="Times New Roman" pitchFamily="18" charset="0"/>
                <a:cs typeface="Times New Roman" pitchFamily="18" charset="0"/>
              </a:rPr>
              <a:t>, including </a:t>
            </a:r>
            <a:r>
              <a:rPr lang="en-US" sz="2200" b="1" dirty="0">
                <a:latin typeface="Times New Roman" pitchFamily="18" charset="0"/>
                <a:cs typeface="Times New Roman" pitchFamily="18" charset="0"/>
              </a:rPr>
              <a:t>clay</a:t>
            </a:r>
            <a:r>
              <a:rPr lang="en-US" sz="2200" dirty="0">
                <a:latin typeface="Times New Roman" pitchFamily="18" charset="0"/>
                <a:cs typeface="Times New Roman" pitchFamily="18" charset="0"/>
              </a:rPr>
              <a:t>.</a:t>
            </a:r>
          </a:p>
          <a:p>
            <a:pPr marL="0" indent="0" algn="just">
              <a:lnSpc>
                <a:spcPct val="150000"/>
              </a:lnSpc>
              <a:buNone/>
            </a:pPr>
            <a:endParaRPr lang="en-US" sz="2400" b="1" dirty="0">
              <a:solidFill>
                <a:srgbClr val="0070C0"/>
              </a:solidFill>
              <a:latin typeface="Times New Roman" pitchFamily="18" charset="0"/>
              <a:cs typeface="Times New Roman" pitchFamily="18" charset="0"/>
            </a:endParaRPr>
          </a:p>
          <a:p>
            <a:pPr algn="just">
              <a:lnSpc>
                <a:spcPct val="150000"/>
              </a:lnSpc>
              <a:buFont typeface="Wingdings" pitchFamily="2" charset="2"/>
              <a:buChar char="§"/>
            </a:pPr>
            <a:endParaRPr lang="en-US" sz="2200" dirty="0">
              <a:latin typeface="Times New Roman" pitchFamily="18" charset="0"/>
              <a:cs typeface="Times New Roman" pitchFamily="18" charset="0"/>
            </a:endParaRPr>
          </a:p>
          <a:p>
            <a:pPr algn="just">
              <a:lnSpc>
                <a:spcPct val="150000"/>
              </a:lnSpc>
              <a:buFont typeface="Wingdings" pitchFamily="2" charset="2"/>
              <a:buChar char="§"/>
            </a:pPr>
            <a:endParaRPr lang="en-US" sz="2200" dirty="0">
              <a:latin typeface="Times New Roman" pitchFamily="18" charset="0"/>
              <a:cs typeface="Times New Roman" pitchFamily="18" charset="0"/>
            </a:endParaRPr>
          </a:p>
          <a:p>
            <a:pPr algn="just">
              <a:lnSpc>
                <a:spcPct val="150000"/>
              </a:lnSpc>
              <a:buFont typeface="Wingdings" pitchFamily="2" charset="2"/>
              <a:buChar char="§"/>
            </a:pPr>
            <a:endParaRPr lang="en-US" sz="2200" dirty="0">
              <a:latin typeface="Times New Roman" pitchFamily="18" charset="0"/>
              <a:cs typeface="Times New Roman" pitchFamily="18" charset="0"/>
            </a:endParaRPr>
          </a:p>
          <a:p>
            <a:pPr algn="just">
              <a:lnSpc>
                <a:spcPct val="150000"/>
              </a:lnSpc>
              <a:buFont typeface="Wingdings" pitchFamily="2" charset="2"/>
              <a:buChar char="Ø"/>
            </a:pPr>
            <a:endParaRPr lang="en-US" sz="2200" b="1" baseline="-25000" dirty="0">
              <a:solidFill>
                <a:srgbClr val="0070C0"/>
              </a:solidFill>
              <a:latin typeface="Times New Roman" pitchFamily="18" charset="0"/>
              <a:cs typeface="Times New Roman" pitchFamily="18" charset="0"/>
            </a:endParaRPr>
          </a:p>
          <a:p>
            <a:pPr marL="0" indent="0" algn="just">
              <a:lnSpc>
                <a:spcPct val="150000"/>
              </a:lnSpc>
              <a:buNone/>
            </a:pPr>
            <a:endParaRPr lang="en-US" sz="2200" b="1" baseline="-25000" dirty="0">
              <a:solidFill>
                <a:srgbClr val="0070C0"/>
              </a:solidFill>
              <a:latin typeface="Tahoma" pitchFamily="34" charset="0"/>
              <a:cs typeface="Tahoma" pitchFamily="34" charset="0"/>
            </a:endParaRPr>
          </a:p>
          <a:p>
            <a:pPr marL="0" indent="0" algn="just">
              <a:lnSpc>
                <a:spcPct val="150000"/>
              </a:lnSpc>
              <a:buNone/>
            </a:pPr>
            <a:r>
              <a:rPr lang="en-US" sz="2200" b="1" dirty="0">
                <a:solidFill>
                  <a:srgbClr val="0070C0"/>
                </a:solidFill>
                <a:latin typeface="Tahoma" pitchFamily="34" charset="0"/>
                <a:cs typeface="Tahoma" pitchFamily="34" charset="0"/>
              </a:rPr>
              <a:t/>
            </a:r>
            <a:br>
              <a:rPr lang="en-US" sz="2200" b="1" dirty="0">
                <a:solidFill>
                  <a:srgbClr val="0070C0"/>
                </a:solidFill>
                <a:latin typeface="Tahoma" pitchFamily="34" charset="0"/>
                <a:cs typeface="Tahoma" pitchFamily="34" charset="0"/>
              </a:rPr>
            </a:br>
            <a:endParaRPr lang="en-US" sz="2200" dirty="0">
              <a:latin typeface="Times New Roman" pitchFamily="18" charset="0"/>
              <a:cs typeface="Times New Roman" pitchFamily="18" charset="0"/>
            </a:endParaRPr>
          </a:p>
        </p:txBody>
      </p:sp>
    </p:spTree>
    <p:extLst>
      <p:ext uri="{BB962C8B-B14F-4D97-AF65-F5344CB8AC3E}">
        <p14:creationId xmlns="" xmlns:p14="http://schemas.microsoft.com/office/powerpoint/2010/main" val="15554197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399"/>
            <a:ext cx="8610600" cy="609601"/>
          </a:xfrm>
        </p:spPr>
        <p:txBody>
          <a:bodyPr>
            <a:normAutofit/>
          </a:bodyPr>
          <a:lstStyle/>
          <a:p>
            <a:r>
              <a:rPr lang="en-US" sz="2400" b="1" dirty="0">
                <a:solidFill>
                  <a:srgbClr val="FF0000"/>
                </a:solidFill>
                <a:latin typeface="Times New Roman" pitchFamily="18" charset="0"/>
                <a:cs typeface="Times New Roman" pitchFamily="18" charset="0"/>
              </a:rPr>
              <a:t> </a:t>
            </a:r>
            <a:r>
              <a:rPr lang="en-US" sz="2400" b="1" dirty="0">
                <a:solidFill>
                  <a:srgbClr val="002060"/>
                </a:solidFill>
                <a:latin typeface="Tahoma" pitchFamily="34" charset="0"/>
                <a:cs typeface="Tahoma" pitchFamily="34" charset="0"/>
              </a:rPr>
              <a:t>Glass and its properties</a:t>
            </a:r>
            <a:r>
              <a:rPr lang="en-US" sz="2400" b="1" dirty="0">
                <a:solidFill>
                  <a:srgbClr val="002060"/>
                </a:solidFill>
                <a:latin typeface="Times New Roman" pitchFamily="18" charset="0"/>
                <a:cs typeface="Times New Roman" pitchFamily="18" charset="0"/>
              </a:rPr>
              <a:t>  </a:t>
            </a:r>
            <a:r>
              <a:rPr lang="en-US" sz="2400" b="1" dirty="0">
                <a:solidFill>
                  <a:srgbClr val="FF0000"/>
                </a:solidFill>
                <a:latin typeface="Times New Roman" pitchFamily="18" charset="0"/>
                <a:cs typeface="Times New Roman" pitchFamily="18" charset="0"/>
              </a:rPr>
              <a:t>                                                                                                       </a:t>
            </a:r>
            <a:endParaRPr lang="en-US" sz="36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156F46CE-25D5-4E6D-8809-A4F5B18A920A}" type="slidenum">
              <a:rPr lang="en-US" smtClean="0"/>
              <a:pPr/>
              <a:t>35</a:t>
            </a:fld>
            <a:endParaRPr lang="en-US"/>
          </a:p>
        </p:txBody>
      </p:sp>
      <p:sp>
        <p:nvSpPr>
          <p:cNvPr id="4" name="Content Placeholder 3"/>
          <p:cNvSpPr>
            <a:spLocks noGrp="1"/>
          </p:cNvSpPr>
          <p:nvPr>
            <p:ph sz="quarter" idx="1"/>
          </p:nvPr>
        </p:nvSpPr>
        <p:spPr>
          <a:xfrm>
            <a:off x="146304" y="990600"/>
            <a:ext cx="8540496" cy="5448300"/>
          </a:xfrm>
        </p:spPr>
        <p:txBody>
          <a:bodyPr>
            <a:normAutofit/>
          </a:bodyPr>
          <a:lstStyle/>
          <a:p>
            <a:pPr marL="0" indent="0">
              <a:lnSpc>
                <a:spcPct val="150000"/>
              </a:lnSpc>
              <a:buNone/>
            </a:pPr>
            <a:r>
              <a:rPr lang="en-US" sz="2800" dirty="0">
                <a:latin typeface="Tahoma" pitchFamily="34" charset="0"/>
                <a:cs typeface="Tahoma" pitchFamily="34" charset="0"/>
              </a:rPr>
              <a:t/>
            </a:r>
            <a:br>
              <a:rPr lang="en-US" sz="2800" dirty="0">
                <a:latin typeface="Tahoma" pitchFamily="34" charset="0"/>
                <a:cs typeface="Tahoma" pitchFamily="34" charset="0"/>
              </a:rPr>
            </a:br>
            <a:endParaRPr lang="en-US" sz="2800" dirty="0"/>
          </a:p>
          <a:p>
            <a:pPr algn="just">
              <a:lnSpc>
                <a:spcPct val="150000"/>
              </a:lnSpc>
              <a:buFont typeface="Wingdings" pitchFamily="2" charset="2"/>
              <a:buChar char="Ø"/>
            </a:pPr>
            <a:endParaRPr lang="en-US" sz="2400" b="1" baseline="-25000" dirty="0">
              <a:solidFill>
                <a:srgbClr val="0070C0"/>
              </a:solidFill>
              <a:latin typeface="Times New Roman" pitchFamily="18" charset="0"/>
              <a:cs typeface="Times New Roman" pitchFamily="18" charset="0"/>
            </a:endParaRP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04800" y="762000"/>
            <a:ext cx="8602132" cy="5448300"/>
          </a:xfrm>
          <a:prstGeom prst="rect">
            <a:avLst/>
          </a:prstGeom>
        </p:spPr>
      </p:pic>
    </p:spTree>
    <p:extLst>
      <p:ext uri="{BB962C8B-B14F-4D97-AF65-F5344CB8AC3E}">
        <p14:creationId xmlns="" xmlns:p14="http://schemas.microsoft.com/office/powerpoint/2010/main" val="776804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534400" cy="457200"/>
          </a:xfrm>
        </p:spPr>
        <p:txBody>
          <a:bodyPr>
            <a:normAutofit fontScale="90000"/>
          </a:bodyPr>
          <a:lstStyle/>
          <a:p>
            <a:r>
              <a:rPr lang="en-US" sz="2400" b="1" dirty="0">
                <a:solidFill>
                  <a:srgbClr val="0070C0"/>
                </a:solidFill>
                <a:latin typeface="Times New Roman" pitchFamily="18" charset="0"/>
                <a:cs typeface="Times New Roman" pitchFamily="18" charset="0"/>
              </a:rPr>
              <a:t>                                                                                          Cont’.....</a:t>
            </a:r>
            <a:r>
              <a:rPr lang="en-US" sz="2400" b="1" dirty="0">
                <a:solidFill>
                  <a:srgbClr val="FF0000"/>
                </a:solidFill>
                <a:latin typeface="Times New Roman" pitchFamily="18" charset="0"/>
                <a:cs typeface="Times New Roman" pitchFamily="18" charset="0"/>
              </a:rPr>
              <a:t>  </a:t>
            </a:r>
            <a:endParaRPr lang="en-US" sz="2400"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36</a:t>
            </a:fld>
            <a:endParaRPr lang="en-US"/>
          </a:p>
        </p:txBody>
      </p:sp>
      <p:sp>
        <p:nvSpPr>
          <p:cNvPr id="4" name="Content Placeholder 3"/>
          <p:cNvSpPr>
            <a:spLocks noGrp="1"/>
          </p:cNvSpPr>
          <p:nvPr>
            <p:ph sz="quarter" idx="1"/>
          </p:nvPr>
        </p:nvSpPr>
        <p:spPr>
          <a:xfrm>
            <a:off x="76200" y="533400"/>
            <a:ext cx="8915400" cy="6096000"/>
          </a:xfrm>
        </p:spPr>
        <p:txBody>
          <a:bodyPr>
            <a:noAutofit/>
          </a:bodyPr>
          <a:lstStyle/>
          <a:p>
            <a:pPr algn="just">
              <a:lnSpc>
                <a:spcPct val="150000"/>
              </a:lnSpc>
              <a:buFont typeface="Wingdings" panose="05000000000000000000" pitchFamily="2" charset="2"/>
              <a:buChar char="v"/>
            </a:pPr>
            <a:r>
              <a:rPr lang="en-US" altLang="en-US" sz="2400" dirty="0">
                <a:latin typeface="Times New Roman" panose="02020603050405020304" pitchFamily="18" charset="0"/>
                <a:cs typeface="Times New Roman" panose="02020603050405020304" pitchFamily="18" charset="0"/>
              </a:rPr>
              <a:t>Glass is can be defined as:</a:t>
            </a:r>
          </a:p>
          <a:p>
            <a:pPr algn="just">
              <a:lnSpc>
                <a:spcPct val="150000"/>
              </a:lnSpc>
              <a:buFont typeface="Wingdings" panose="05000000000000000000" pitchFamily="2" charset="2"/>
              <a:buChar char="§"/>
            </a:pPr>
            <a:r>
              <a:rPr lang="en-US" altLang="en-US" sz="2400" b="1" dirty="0">
                <a:latin typeface="Times New Roman" panose="02020603050405020304" pitchFamily="18" charset="0"/>
                <a:cs typeface="Times New Roman" panose="02020603050405020304" pitchFamily="18" charset="0"/>
              </a:rPr>
              <a:t>Physically:  </a:t>
            </a:r>
            <a:r>
              <a:rPr lang="en-US" altLang="en-US" sz="2400" dirty="0">
                <a:latin typeface="Times New Roman" panose="02020603050405020304" pitchFamily="18" charset="0"/>
                <a:cs typeface="Times New Roman" panose="02020603050405020304" pitchFamily="18" charset="0"/>
              </a:rPr>
              <a:t>a hard, rigid, under cooled, brittle, non crystalline substance having no definite melting point and </a:t>
            </a:r>
            <a:r>
              <a:rPr lang="en-US" altLang="en-US" sz="2400" b="1" dirty="0">
                <a:latin typeface="Times New Roman" panose="02020603050405020304" pitchFamily="18" charset="0"/>
                <a:cs typeface="Times New Roman" panose="02020603050405020304" pitchFamily="18" charset="0"/>
              </a:rPr>
              <a:t>sufficiently high viscosity to prevent crystallization. </a:t>
            </a:r>
          </a:p>
          <a:p>
            <a:pPr lvl="1" algn="just">
              <a:lnSpc>
                <a:spcPct val="150000"/>
              </a:lnSpc>
              <a:buFont typeface="Wingdings" panose="05000000000000000000" pitchFamily="2" charset="2"/>
              <a:buChar char="ü"/>
            </a:pPr>
            <a:r>
              <a:rPr lang="en-US" altLang="en-US" dirty="0">
                <a:latin typeface="Times New Roman" panose="02020603050405020304" pitchFamily="18" charset="0"/>
                <a:cs typeface="Times New Roman" panose="02020603050405020304" pitchFamily="18" charset="0"/>
              </a:rPr>
              <a:t>It is usually transparent, but sometimes opaque or translucent.</a:t>
            </a:r>
          </a:p>
          <a:p>
            <a:pPr lvl="1" algn="just">
              <a:lnSpc>
                <a:spcPct val="150000"/>
              </a:lnSpc>
              <a:buFont typeface="Wingdings" panose="05000000000000000000" pitchFamily="2" charset="2"/>
              <a:buChar char="ü"/>
            </a:pPr>
            <a:r>
              <a:rPr lang="en-US" altLang="en-US" dirty="0">
                <a:latin typeface="Times New Roman" panose="02020603050405020304" pitchFamily="18" charset="0"/>
                <a:cs typeface="Times New Roman" panose="02020603050405020304" pitchFamily="18" charset="0"/>
              </a:rPr>
              <a:t>Melting point varies from 500</a:t>
            </a:r>
            <a:r>
              <a:rPr lang="en-US" altLang="en-US" baseline="30000" dirty="0">
                <a:latin typeface="Times New Roman" panose="02020603050405020304" pitchFamily="18" charset="0"/>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c to 1650</a:t>
            </a:r>
            <a:r>
              <a:rPr lang="en-US" altLang="en-US" baseline="30000" dirty="0">
                <a:latin typeface="Times New Roman" panose="02020603050405020304" pitchFamily="18" charset="0"/>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c</a:t>
            </a:r>
          </a:p>
          <a:p>
            <a:pPr lvl="1" algn="just">
              <a:lnSpc>
                <a:spcPct val="150000"/>
              </a:lnSpc>
              <a:buFont typeface="Wingdings" panose="05000000000000000000" pitchFamily="2" charset="2"/>
              <a:buChar char="ü"/>
            </a:pPr>
            <a:r>
              <a:rPr lang="en-US" altLang="en-US" dirty="0">
                <a:latin typeface="Times New Roman" panose="02020603050405020304" pitchFamily="18" charset="0"/>
                <a:cs typeface="Times New Roman" panose="02020603050405020304" pitchFamily="18" charset="0"/>
              </a:rPr>
              <a:t>Density is medium (2-8gm/l)</a:t>
            </a:r>
          </a:p>
          <a:p>
            <a:pPr lvl="1" algn="just">
              <a:lnSpc>
                <a:spcPct val="150000"/>
              </a:lnSpc>
              <a:buFont typeface="Wingdings" panose="05000000000000000000" pitchFamily="2" charset="2"/>
              <a:buChar char="ü"/>
            </a:pPr>
            <a:r>
              <a:rPr lang="en-US" altLang="en-US" dirty="0">
                <a:latin typeface="Times New Roman" panose="02020603050405020304" pitchFamily="18" charset="0"/>
                <a:cs typeface="Times New Roman" panose="02020603050405020304" pitchFamily="18" charset="0"/>
              </a:rPr>
              <a:t>Poor heat and electrical conductivity</a:t>
            </a:r>
          </a:p>
          <a:p>
            <a:pPr lvl="1" algn="just">
              <a:lnSpc>
                <a:spcPct val="150000"/>
              </a:lnSpc>
              <a:buFont typeface="Wingdings" panose="05000000000000000000" pitchFamily="2" charset="2"/>
              <a:buChar char="ü"/>
            </a:pPr>
            <a:r>
              <a:rPr lang="en-US" altLang="en-US" dirty="0">
                <a:latin typeface="Times New Roman" panose="02020603050405020304" pitchFamily="18" charset="0"/>
                <a:cs typeface="Times New Roman" panose="02020603050405020304" pitchFamily="18" charset="0"/>
              </a:rPr>
              <a:t>Different optical activity (transparent, translucent and opaque</a:t>
            </a:r>
            <a:r>
              <a:rPr lang="en-US" dirty="0">
                <a:solidFill>
                  <a:srgbClr val="0070C0"/>
                </a:solidFill>
                <a:latin typeface="Times New Roman" pitchFamily="18" charset="0"/>
                <a:cs typeface="Times New Roman" pitchFamily="18" charset="0"/>
              </a:rPr>
              <a:t/>
            </a:r>
            <a:br>
              <a:rPr lang="en-US" dirty="0">
                <a:solidFill>
                  <a:srgbClr val="0070C0"/>
                </a:solidFill>
                <a:latin typeface="Times New Roman" pitchFamily="18" charset="0"/>
                <a:cs typeface="Times New Roman" pitchFamily="18" charset="0"/>
              </a:rPr>
            </a:br>
            <a:endParaRPr lang="en-US" dirty="0">
              <a:latin typeface="Times New Roman" pitchFamily="18" charset="0"/>
              <a:cs typeface="Times New Roman" pitchFamily="18" charset="0"/>
            </a:endParaRPr>
          </a:p>
          <a:p>
            <a:pPr marL="0" indent="0">
              <a:lnSpc>
                <a:spcPct val="170000"/>
              </a:lnSpc>
              <a:buNone/>
            </a:pPr>
            <a:endParaRPr lang="en-US" sz="2200" dirty="0"/>
          </a:p>
          <a:p>
            <a:pPr marL="0" indent="0">
              <a:lnSpc>
                <a:spcPct val="170000"/>
              </a:lnSpc>
              <a:buNone/>
            </a:pPr>
            <a:endParaRPr lang="en-US" sz="2200" dirty="0"/>
          </a:p>
          <a:p>
            <a:pPr marL="0" indent="0">
              <a:lnSpc>
                <a:spcPct val="170000"/>
              </a:lnSpc>
              <a:buNone/>
            </a:pPr>
            <a:endParaRPr lang="en-US" sz="2200" dirty="0"/>
          </a:p>
          <a:p>
            <a:pPr marL="0" indent="0">
              <a:lnSpc>
                <a:spcPct val="170000"/>
              </a:lnSpc>
              <a:buNone/>
            </a:pPr>
            <a:endParaRPr lang="en-US" sz="2200" dirty="0"/>
          </a:p>
          <a:p>
            <a:pPr marL="0" indent="0">
              <a:lnSpc>
                <a:spcPct val="170000"/>
              </a:lnSpc>
              <a:buNone/>
            </a:pPr>
            <a:endParaRPr lang="en-US" sz="2200" dirty="0"/>
          </a:p>
        </p:txBody>
      </p:sp>
    </p:spTree>
    <p:extLst>
      <p:ext uri="{BB962C8B-B14F-4D97-AF65-F5344CB8AC3E}">
        <p14:creationId xmlns="" xmlns:p14="http://schemas.microsoft.com/office/powerpoint/2010/main" val="37583410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3149"/>
            <a:ext cx="8534400" cy="662651"/>
          </a:xfrm>
        </p:spPr>
        <p:txBody>
          <a:bodyPr>
            <a:normAutofit/>
          </a:bodyPr>
          <a:lstStyle/>
          <a:p>
            <a:r>
              <a:rPr lang="en-US" sz="2400" b="1" dirty="0">
                <a:solidFill>
                  <a:srgbClr val="FF0000"/>
                </a:solidFill>
                <a:latin typeface="Times New Roman" pitchFamily="18" charset="0"/>
                <a:cs typeface="Times New Roman" pitchFamily="18" charset="0"/>
              </a:rPr>
              <a:t>                             </a:t>
            </a:r>
            <a:r>
              <a:rPr lang="en-US" sz="2400" b="1" dirty="0">
                <a:solidFill>
                  <a:srgbClr val="0070C0"/>
                </a:solidFill>
                <a:latin typeface="Times New Roman" pitchFamily="18" charset="0"/>
                <a:cs typeface="Times New Roman" pitchFamily="18" charset="0"/>
              </a:rPr>
              <a:t>Cont’.....</a:t>
            </a:r>
            <a:r>
              <a:rPr lang="en-US" sz="2400" b="1" dirty="0">
                <a:solidFill>
                  <a:srgbClr val="FF0000"/>
                </a:solidFill>
                <a:latin typeface="Times New Roman" pitchFamily="18" charset="0"/>
                <a:cs typeface="Times New Roman" pitchFamily="18" charset="0"/>
              </a:rPr>
              <a:t>   </a:t>
            </a:r>
            <a:endParaRPr lang="en-US" sz="2400"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37</a:t>
            </a:fld>
            <a:endParaRPr lang="en-US"/>
          </a:p>
        </p:txBody>
      </p:sp>
      <p:sp>
        <p:nvSpPr>
          <p:cNvPr id="4" name="Content Placeholder 3"/>
          <p:cNvSpPr>
            <a:spLocks noGrp="1"/>
          </p:cNvSpPr>
          <p:nvPr>
            <p:ph sz="quarter" idx="1"/>
          </p:nvPr>
        </p:nvSpPr>
        <p:spPr>
          <a:xfrm>
            <a:off x="137886" y="685800"/>
            <a:ext cx="9006114" cy="6019800"/>
          </a:xfrm>
        </p:spPr>
        <p:txBody>
          <a:bodyPr>
            <a:noAutofit/>
          </a:bodyPr>
          <a:lstStyle/>
          <a:p>
            <a:pPr algn="just">
              <a:lnSpc>
                <a:spcPct val="150000"/>
              </a:lnSpc>
              <a:buFont typeface="Wingdings" panose="05000000000000000000" pitchFamily="2" charset="2"/>
              <a:buChar char="§"/>
            </a:pPr>
            <a:r>
              <a:rPr lang="en-US" altLang="en-US" sz="2400" b="1" dirty="0">
                <a:solidFill>
                  <a:srgbClr val="FF0000"/>
                </a:solidFill>
                <a:latin typeface="Tahoma" panose="020B0604030504040204" pitchFamily="34" charset="0"/>
                <a:cs typeface="Tahoma" panose="020B0604030504040204" pitchFamily="34" charset="0"/>
              </a:rPr>
              <a:t>Chemically</a:t>
            </a:r>
            <a:r>
              <a:rPr lang="en-US" altLang="en-US" sz="2400" dirty="0">
                <a:solidFill>
                  <a:srgbClr val="FF0000"/>
                </a:solidFill>
                <a:latin typeface="Tahoma" panose="020B0604030504040204" pitchFamily="34" charset="0"/>
                <a:cs typeface="Tahoma" panose="020B0604030504040204" pitchFamily="34" charset="0"/>
              </a:rPr>
              <a:t>: </a:t>
            </a:r>
            <a:r>
              <a:rPr lang="en-US" altLang="en-US" sz="2400" dirty="0">
                <a:latin typeface="Tahoma" panose="020B0604030504040204" pitchFamily="34" charset="0"/>
                <a:cs typeface="Tahoma" panose="020B0604030504040204" pitchFamily="34" charset="0"/>
              </a:rPr>
              <a:t>Glass is a </a:t>
            </a:r>
            <a:r>
              <a:rPr lang="en-US" altLang="en-US" sz="2400" b="1" dirty="0">
                <a:latin typeface="Tahoma" panose="020B0604030504040204" pitchFamily="34" charset="0"/>
                <a:cs typeface="Tahoma" panose="020B0604030504040204" pitchFamily="34" charset="0"/>
              </a:rPr>
              <a:t>fused mixture </a:t>
            </a:r>
            <a:r>
              <a:rPr lang="en-US" altLang="en-US" sz="2400" b="1" dirty="0" smtClean="0">
                <a:latin typeface="Tahoma" panose="020B0604030504040204" pitchFamily="34" charset="0"/>
                <a:cs typeface="Tahoma" panose="020B0604030504040204" pitchFamily="34" charset="0"/>
              </a:rPr>
              <a:t>of silicates</a:t>
            </a:r>
            <a:r>
              <a:rPr lang="en-US" altLang="en-US" sz="2400" dirty="0" smtClean="0">
                <a:latin typeface="Tahoma" panose="020B0604030504040204" pitchFamily="34" charset="0"/>
                <a:cs typeface="Tahoma" panose="020B0604030504040204" pitchFamily="34" charset="0"/>
              </a:rPr>
              <a:t>, </a:t>
            </a:r>
            <a:r>
              <a:rPr lang="en-US" altLang="en-US" sz="2400" dirty="0">
                <a:latin typeface="Tahoma" panose="020B0604030504040204" pitchFamily="34" charset="0"/>
                <a:cs typeface="Tahoma" panose="020B0604030504040204" pitchFamily="34" charset="0"/>
              </a:rPr>
              <a:t>alkali and alkaline earth compounds </a:t>
            </a:r>
            <a:r>
              <a:rPr lang="en-US" altLang="en-US" sz="2400" dirty="0" smtClean="0">
                <a:latin typeface="Tahoma" panose="020B0604030504040204" pitchFamily="34" charset="0"/>
                <a:cs typeface="Tahoma" panose="020B0604030504040204" pitchFamily="34" charset="0"/>
              </a:rPr>
              <a:t>and </a:t>
            </a:r>
            <a:r>
              <a:rPr lang="en-US" altLang="en-US" sz="2400" dirty="0">
                <a:latin typeface="Tahoma" panose="020B0604030504040204" pitchFamily="34" charset="0"/>
                <a:cs typeface="Tahoma" panose="020B0604030504040204" pitchFamily="34" charset="0"/>
              </a:rPr>
              <a:t>other glass constituents such as calcium oxide, magnesium oxide, tin oxide, barium oxide, lead oxide, chromium oxide and etc. </a:t>
            </a:r>
          </a:p>
          <a:p>
            <a:pPr algn="just">
              <a:lnSpc>
                <a:spcPct val="150000"/>
              </a:lnSpc>
              <a:buFont typeface="Wingdings" panose="05000000000000000000" pitchFamily="2" charset="2"/>
              <a:buChar char="§"/>
            </a:pPr>
            <a:r>
              <a:rPr lang="en-US" altLang="en-US" sz="2400" b="1" dirty="0">
                <a:latin typeface="Tahoma" panose="020B0604030504040204" pitchFamily="34" charset="0"/>
                <a:cs typeface="Tahoma" panose="020B0604030504040204" pitchFamily="34" charset="0"/>
              </a:rPr>
              <a:t>Different glasses have different colors because of the presence of the first row transition elements as a result of d-d transition, excluding </a:t>
            </a:r>
            <a:r>
              <a:rPr lang="en-US" altLang="en-US" sz="2400" b="1" dirty="0" err="1">
                <a:latin typeface="Tahoma" panose="020B0604030504040204" pitchFamily="34" charset="0"/>
                <a:cs typeface="Tahoma" panose="020B0604030504040204" pitchFamily="34" charset="0"/>
              </a:rPr>
              <a:t>Sc</a:t>
            </a:r>
            <a:r>
              <a:rPr lang="en-US" altLang="en-US" sz="2400" b="1" dirty="0">
                <a:latin typeface="Tahoma" panose="020B0604030504040204" pitchFamily="34" charset="0"/>
                <a:cs typeface="Tahoma" panose="020B0604030504040204" pitchFamily="34" charset="0"/>
              </a:rPr>
              <a:t> &amp; Zn.</a:t>
            </a:r>
          </a:p>
          <a:p>
            <a:pPr marL="0" indent="0" algn="just">
              <a:lnSpc>
                <a:spcPct val="150000"/>
              </a:lnSpc>
              <a:buNone/>
            </a:pPr>
            <a:endParaRPr lang="en-US" sz="2400" b="1" dirty="0">
              <a:solidFill>
                <a:srgbClr val="0070C0"/>
              </a:solidFill>
              <a:latin typeface="Times New Roman" pitchFamily="18" charset="0"/>
              <a:cs typeface="Times New Roman" pitchFamily="18" charset="0"/>
            </a:endParaRPr>
          </a:p>
          <a:p>
            <a:pPr marL="0" indent="0" algn="just">
              <a:lnSpc>
                <a:spcPct val="150000"/>
              </a:lnSpc>
              <a:buNone/>
            </a:pPr>
            <a:r>
              <a:rPr lang="en-US" sz="2400" b="1" dirty="0">
                <a:solidFill>
                  <a:srgbClr val="0070C0"/>
                </a:solidFill>
                <a:latin typeface="Tahoma" pitchFamily="34" charset="0"/>
                <a:cs typeface="Tahoma" pitchFamily="34" charset="0"/>
              </a:rPr>
              <a:t/>
            </a:r>
            <a:br>
              <a:rPr lang="en-US" sz="2400" b="1" dirty="0">
                <a:solidFill>
                  <a:srgbClr val="0070C0"/>
                </a:solidFill>
                <a:latin typeface="Tahoma" pitchFamily="34" charset="0"/>
                <a:cs typeface="Tahoma" pitchFamily="34" charset="0"/>
              </a:rPr>
            </a:br>
            <a:endParaRPr lang="en-US" sz="2400" dirty="0">
              <a:latin typeface="Times New Roman" pitchFamily="18" charset="0"/>
              <a:cs typeface="Times New Roman" pitchFamily="18" charset="0"/>
            </a:endParaRPr>
          </a:p>
          <a:p>
            <a:pPr algn="just">
              <a:lnSpc>
                <a:spcPct val="150000"/>
              </a:lnSpc>
              <a:buFont typeface="Wingdings" pitchFamily="2" charset="2"/>
              <a:buChar char="Ø"/>
            </a:pPr>
            <a:endParaRPr lang="en-US" sz="2200" dirty="0">
              <a:latin typeface="Times New Roman" pitchFamily="18" charset="0"/>
              <a:cs typeface="Times New Roman" pitchFamily="18" charset="0"/>
            </a:endParaRPr>
          </a:p>
          <a:p>
            <a:pPr marL="0" indent="0" algn="just">
              <a:lnSpc>
                <a:spcPct val="170000"/>
              </a:lnSpc>
              <a:buNone/>
            </a:pPr>
            <a:endParaRPr lang="en-US" sz="2200" dirty="0">
              <a:latin typeface="Times New Roman" pitchFamily="18" charset="0"/>
              <a:cs typeface="Times New Roman" pitchFamily="18" charset="0"/>
            </a:endParaRPr>
          </a:p>
          <a:p>
            <a:pPr marL="0" indent="0">
              <a:buNone/>
            </a:pPr>
            <a:endParaRPr lang="en-US" sz="2200" dirty="0"/>
          </a:p>
        </p:txBody>
      </p:sp>
    </p:spTree>
    <p:extLst>
      <p:ext uri="{BB962C8B-B14F-4D97-AF65-F5344CB8AC3E}">
        <p14:creationId xmlns="" xmlns:p14="http://schemas.microsoft.com/office/powerpoint/2010/main" val="28027530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686800" cy="609600"/>
          </a:xfrm>
        </p:spPr>
        <p:txBody>
          <a:bodyPr>
            <a:normAutofit fontScale="90000"/>
          </a:bodyPr>
          <a:lstStyle/>
          <a:p>
            <a:r>
              <a:rPr lang="en-US" sz="3200" b="1" dirty="0">
                <a:solidFill>
                  <a:srgbClr val="0070C0"/>
                </a:solidFill>
                <a:latin typeface="Times New Roman" pitchFamily="18" charset="0"/>
                <a:cs typeface="Times New Roman" pitchFamily="18" charset="0"/>
              </a:rPr>
              <a:t> </a:t>
            </a:r>
            <a:r>
              <a:rPr lang="en-US" sz="3100" b="1" dirty="0">
                <a:solidFill>
                  <a:srgbClr val="002060"/>
                </a:solidFill>
                <a:latin typeface="Times New Roman" panose="02020603050405020304" pitchFamily="18" charset="0"/>
                <a:cs typeface="Times New Roman" panose="02020603050405020304" pitchFamily="18" charset="0"/>
              </a:rPr>
              <a:t>Manufacture of glasses</a:t>
            </a:r>
            <a:endParaRPr lang="en-US" sz="3100" dirty="0">
              <a:solidFill>
                <a:srgbClr val="002060"/>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156F46CE-25D5-4E6D-8809-A4F5B18A920A}" type="slidenum">
              <a:rPr lang="en-US" smtClean="0"/>
              <a:pPr/>
              <a:t>38</a:t>
            </a:fld>
            <a:endParaRPr lang="en-US"/>
          </a:p>
        </p:txBody>
      </p:sp>
      <p:sp>
        <p:nvSpPr>
          <p:cNvPr id="4" name="Content Placeholder 3"/>
          <p:cNvSpPr>
            <a:spLocks noGrp="1"/>
          </p:cNvSpPr>
          <p:nvPr>
            <p:ph sz="quarter" idx="1"/>
          </p:nvPr>
        </p:nvSpPr>
        <p:spPr>
          <a:xfrm>
            <a:off x="76200" y="609600"/>
            <a:ext cx="8991600" cy="6096000"/>
          </a:xfrm>
        </p:spPr>
        <p:txBody>
          <a:bodyPr>
            <a:noAutofit/>
          </a:bodyPr>
          <a:lstStyle/>
          <a:p>
            <a:pPr algn="just">
              <a:lnSpc>
                <a:spcPct val="150000"/>
              </a:lnSpc>
              <a:buFont typeface="Wingdings" panose="05000000000000000000" pitchFamily="2" charset="2"/>
              <a:buChar char="v"/>
            </a:pPr>
            <a:r>
              <a:rPr lang="en-US" altLang="en-US" sz="2400" b="1" dirty="0">
                <a:latin typeface="Times New Roman" panose="02020603050405020304" pitchFamily="18" charset="0"/>
                <a:cs typeface="Times New Roman" panose="02020603050405020304" pitchFamily="18" charset="0"/>
              </a:rPr>
              <a:t>Raw materials for  manufacture of glasses are:  </a:t>
            </a:r>
            <a:endParaRPr lang="en-US" altLang="en-US" sz="24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Silica (SiO</a:t>
            </a:r>
            <a:r>
              <a:rPr lang="en-US" altLang="en-US" baseline="-25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 </a:t>
            </a:r>
          </a:p>
          <a:p>
            <a:pPr algn="just">
              <a:lnSpc>
                <a:spcPct val="150000"/>
              </a:lnSpc>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Compounds of alkali metals, Na</a:t>
            </a:r>
            <a:r>
              <a:rPr lang="en-US" altLang="en-US" baseline="-25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CO</a:t>
            </a:r>
            <a:r>
              <a:rPr lang="en-US" altLang="en-US" baseline="-25000" dirty="0">
                <a:latin typeface="Times New Roman" panose="02020603050405020304" pitchFamily="18" charset="0"/>
                <a:cs typeface="Times New Roman" panose="02020603050405020304" pitchFamily="18" charset="0"/>
              </a:rPr>
              <a:t>3</a:t>
            </a:r>
            <a:r>
              <a:rPr lang="en-US" altLang="en-US" dirty="0">
                <a:latin typeface="Times New Roman" panose="02020603050405020304" pitchFamily="18" charset="0"/>
                <a:cs typeface="Times New Roman" panose="02020603050405020304" pitchFamily="18" charset="0"/>
              </a:rPr>
              <a:t>, NaNO</a:t>
            </a:r>
            <a:r>
              <a:rPr lang="en-US" altLang="en-US" baseline="-25000" dirty="0">
                <a:latin typeface="Times New Roman" panose="02020603050405020304" pitchFamily="18" charset="0"/>
                <a:cs typeface="Times New Roman" panose="02020603050405020304" pitchFamily="18" charset="0"/>
              </a:rPr>
              <a:t>3</a:t>
            </a:r>
            <a:r>
              <a:rPr lang="en-US" altLang="en-US" dirty="0">
                <a:latin typeface="Times New Roman" panose="02020603050405020304" pitchFamily="18" charset="0"/>
                <a:cs typeface="Times New Roman" panose="02020603050405020304" pitchFamily="18" charset="0"/>
              </a:rPr>
              <a:t>, Na</a:t>
            </a:r>
            <a:r>
              <a:rPr lang="en-US" altLang="en-US" baseline="-25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SO</a:t>
            </a:r>
            <a:r>
              <a:rPr lang="en-US" altLang="en-US" baseline="-25000" dirty="0">
                <a:latin typeface="Times New Roman" panose="02020603050405020304" pitchFamily="18" charset="0"/>
                <a:cs typeface="Times New Roman" panose="02020603050405020304" pitchFamily="18" charset="0"/>
              </a:rPr>
              <a:t>4</a:t>
            </a:r>
            <a:r>
              <a:rPr lang="en-US" altLang="en-US" dirty="0">
                <a:latin typeface="Times New Roman" panose="02020603050405020304" pitchFamily="18" charset="0"/>
                <a:cs typeface="Times New Roman" panose="02020603050405020304" pitchFamily="18" charset="0"/>
              </a:rPr>
              <a:t>, K</a:t>
            </a:r>
            <a:r>
              <a:rPr lang="en-US" altLang="en-US" baseline="-25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CO</a:t>
            </a:r>
            <a:r>
              <a:rPr lang="en-US" altLang="en-US" baseline="-25000" dirty="0">
                <a:latin typeface="Times New Roman" panose="02020603050405020304" pitchFamily="18" charset="0"/>
                <a:cs typeface="Times New Roman" panose="02020603050405020304" pitchFamily="18" charset="0"/>
              </a:rPr>
              <a:t>3 </a:t>
            </a:r>
            <a:r>
              <a:rPr lang="en-US" altLang="en-US" dirty="0">
                <a:latin typeface="Times New Roman" panose="02020603050405020304" pitchFamily="18" charset="0"/>
                <a:cs typeface="Times New Roman" panose="02020603050405020304" pitchFamily="18" charset="0"/>
              </a:rPr>
              <a:t>and KNO</a:t>
            </a:r>
            <a:r>
              <a:rPr lang="en-US" altLang="en-US" baseline="-25000" dirty="0">
                <a:latin typeface="Times New Roman" panose="02020603050405020304" pitchFamily="18" charset="0"/>
                <a:cs typeface="Times New Roman" panose="02020603050405020304" pitchFamily="18" charset="0"/>
              </a:rPr>
              <a:t>3</a:t>
            </a:r>
            <a:endParaRPr lang="en-US" altLang="en-US"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Compounds of alkaline earth metals, example; CaCO</a:t>
            </a:r>
            <a:r>
              <a:rPr lang="en-US" altLang="en-US" baseline="-25000" dirty="0">
                <a:latin typeface="Times New Roman" panose="02020603050405020304" pitchFamily="18" charset="0"/>
                <a:cs typeface="Times New Roman" panose="02020603050405020304" pitchFamily="18" charset="0"/>
              </a:rPr>
              <a:t>3</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CaO</a:t>
            </a:r>
            <a:r>
              <a:rPr lang="en-US" altLang="en-US" dirty="0">
                <a:latin typeface="Times New Roman" panose="02020603050405020304" pitchFamily="18" charset="0"/>
                <a:cs typeface="Times New Roman" panose="02020603050405020304" pitchFamily="18" charset="0"/>
              </a:rPr>
              <a:t>, BaCO</a:t>
            </a:r>
            <a:r>
              <a:rPr lang="en-US" altLang="en-US" baseline="-25000" dirty="0">
                <a:latin typeface="Times New Roman" panose="02020603050405020304" pitchFamily="18" charset="0"/>
                <a:cs typeface="Times New Roman" panose="02020603050405020304" pitchFamily="18" charset="0"/>
              </a:rPr>
              <a:t>3</a:t>
            </a:r>
            <a:r>
              <a:rPr lang="en-US" altLang="en-US" dirty="0">
                <a:latin typeface="Times New Roman" panose="02020603050405020304" pitchFamily="18" charset="0"/>
                <a:cs typeface="Times New Roman" panose="02020603050405020304" pitchFamily="18" charset="0"/>
              </a:rPr>
              <a:t>; used for preparation of glasses which have higher refractive </a:t>
            </a:r>
            <a:r>
              <a:rPr lang="en-US" altLang="en-US" dirty="0" smtClean="0">
                <a:latin typeface="Times New Roman" panose="02020603050405020304" pitchFamily="18" charset="0"/>
                <a:cs typeface="Times New Roman" panose="02020603050405020304" pitchFamily="18" charset="0"/>
              </a:rPr>
              <a:t>index</a:t>
            </a:r>
          </a:p>
          <a:p>
            <a:pPr algn="just">
              <a:lnSpc>
                <a:spcPct val="150000"/>
              </a:lnSpc>
              <a:buFont typeface="Wingdings" panose="05000000000000000000" pitchFamily="2" charset="2"/>
              <a:buChar char="Ø"/>
            </a:pPr>
            <a:r>
              <a:rPr lang="en-US" altLang="en-US" dirty="0" smtClean="0">
                <a:latin typeface="Times New Roman" panose="02020603050405020304" pitchFamily="18" charset="0"/>
                <a:cs typeface="Times New Roman" panose="02020603050405020304" pitchFamily="18" charset="0"/>
              </a:rPr>
              <a:t>Oxides </a:t>
            </a:r>
            <a:r>
              <a:rPr lang="en-US" altLang="en-US" dirty="0">
                <a:latin typeface="Times New Roman" panose="02020603050405020304" pitchFamily="18" charset="0"/>
                <a:cs typeface="Times New Roman" panose="02020603050405020304" pitchFamily="18" charset="0"/>
              </a:rPr>
              <a:t>of heavy metals, </a:t>
            </a:r>
            <a:r>
              <a:rPr lang="en-US" altLang="en-US" dirty="0" err="1">
                <a:latin typeface="Times New Roman" panose="02020603050405020304" pitchFamily="18" charset="0"/>
                <a:cs typeface="Times New Roman" panose="02020603050405020304" pitchFamily="18" charset="0"/>
              </a:rPr>
              <a:t>PbO</a:t>
            </a:r>
            <a:r>
              <a:rPr lang="en-US" altLang="en-US" dirty="0">
                <a:latin typeface="Times New Roman" panose="02020603050405020304" pitchFamily="18" charset="0"/>
                <a:cs typeface="Times New Roman" panose="02020603050405020304" pitchFamily="18" charset="0"/>
              </a:rPr>
              <a:t>, Pb</a:t>
            </a:r>
            <a:r>
              <a:rPr lang="en-US" altLang="en-US" baseline="-25000" dirty="0">
                <a:latin typeface="Times New Roman" panose="02020603050405020304" pitchFamily="18" charset="0"/>
                <a:cs typeface="Times New Roman" panose="02020603050405020304" pitchFamily="18" charset="0"/>
              </a:rPr>
              <a:t>3</a:t>
            </a:r>
            <a:r>
              <a:rPr lang="en-US" altLang="en-US" dirty="0">
                <a:latin typeface="Times New Roman" panose="02020603050405020304" pitchFamily="18" charset="0"/>
                <a:cs typeface="Times New Roman" panose="02020603050405020304" pitchFamily="18" charset="0"/>
              </a:rPr>
              <a:t>O</a:t>
            </a:r>
            <a:r>
              <a:rPr lang="en-US" altLang="en-US" baseline="-25000" dirty="0">
                <a:latin typeface="Times New Roman" panose="02020603050405020304" pitchFamily="18" charset="0"/>
                <a:cs typeface="Times New Roman" panose="02020603050405020304" pitchFamily="18" charset="0"/>
              </a:rPr>
              <a:t>4</a:t>
            </a:r>
            <a:endParaRPr lang="en-US" altLang="en-US" dirty="0">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Ø"/>
            </a:pPr>
            <a:r>
              <a:rPr lang="en-US" altLang="en-US" dirty="0">
                <a:solidFill>
                  <a:srgbClr val="FF0000"/>
                </a:solidFill>
                <a:latin typeface="Times New Roman" panose="02020603050405020304" pitchFamily="18" charset="0"/>
                <a:cs typeface="Times New Roman" panose="02020603050405020304" pitchFamily="18" charset="0"/>
              </a:rPr>
              <a:t>Calcium Phosphate, Ca</a:t>
            </a:r>
            <a:r>
              <a:rPr lang="en-US" altLang="en-US" baseline="-25000" dirty="0">
                <a:solidFill>
                  <a:srgbClr val="FF0000"/>
                </a:solidFill>
                <a:latin typeface="Times New Roman" panose="02020603050405020304" pitchFamily="18" charset="0"/>
                <a:cs typeface="Times New Roman" panose="02020603050405020304" pitchFamily="18" charset="0"/>
              </a:rPr>
              <a:t>3</a:t>
            </a:r>
            <a:r>
              <a:rPr lang="en-US" altLang="en-US" dirty="0">
                <a:solidFill>
                  <a:srgbClr val="FF0000"/>
                </a:solidFill>
                <a:latin typeface="Times New Roman" panose="02020603050405020304" pitchFamily="18" charset="0"/>
                <a:cs typeface="Times New Roman" panose="02020603050405020304" pitchFamily="18" charset="0"/>
              </a:rPr>
              <a:t>(PO</a:t>
            </a:r>
            <a:r>
              <a:rPr lang="en-US" altLang="en-US" baseline="-25000" dirty="0">
                <a:solidFill>
                  <a:srgbClr val="FF0000"/>
                </a:solidFill>
                <a:latin typeface="Times New Roman" panose="02020603050405020304" pitchFamily="18" charset="0"/>
                <a:cs typeface="Times New Roman" panose="02020603050405020304" pitchFamily="18" charset="0"/>
              </a:rPr>
              <a:t>4</a:t>
            </a:r>
            <a:r>
              <a:rPr lang="en-US" altLang="en-US" dirty="0">
                <a:solidFill>
                  <a:srgbClr val="FF0000"/>
                </a:solidFill>
                <a:latin typeface="Times New Roman" panose="02020603050405020304" pitchFamily="18" charset="0"/>
                <a:cs typeface="Times New Roman" panose="02020603050405020304" pitchFamily="18" charset="0"/>
              </a:rPr>
              <a:t>)</a:t>
            </a:r>
            <a:r>
              <a:rPr lang="en-US" altLang="en-US" baseline="-25000" dirty="0">
                <a:solidFill>
                  <a:srgbClr val="FF0000"/>
                </a:solidFill>
                <a:latin typeface="Times New Roman" panose="02020603050405020304" pitchFamily="18" charset="0"/>
                <a:cs typeface="Times New Roman" panose="02020603050405020304" pitchFamily="18" charset="0"/>
              </a:rPr>
              <a:t>2</a:t>
            </a:r>
            <a:r>
              <a:rPr lang="en-US" altLang="en-US" dirty="0">
                <a:solidFill>
                  <a:srgbClr val="FF0000"/>
                </a:solidFill>
                <a:latin typeface="Times New Roman" panose="02020603050405020304" pitchFamily="18" charset="0"/>
                <a:cs typeface="Times New Roman" panose="02020603050405020304" pitchFamily="18" charset="0"/>
              </a:rPr>
              <a:t>; used for preparation of opalescent glass. Arsenic and antimony are added in the form of their oxides</a:t>
            </a:r>
          </a:p>
          <a:p>
            <a:pPr lvl="1" algn="just">
              <a:lnSpc>
                <a:spcPct val="150000"/>
              </a:lnSpc>
              <a:buFont typeface="Wingdings" panose="05000000000000000000" pitchFamily="2" charset="2"/>
              <a:buChar char="Ø"/>
            </a:pPr>
            <a:endParaRPr lang="en-US" altLang="en-US" dirty="0">
              <a:latin typeface="Times New Roman" panose="02020603050405020304" pitchFamily="18" charset="0"/>
              <a:cs typeface="Times New Roman" panose="02020603050405020304" pitchFamily="18" charset="0"/>
            </a:endParaRPr>
          </a:p>
          <a:p>
            <a:pPr marL="0" indent="0">
              <a:lnSpc>
                <a:spcPct val="150000"/>
              </a:lnSpc>
              <a:buNone/>
            </a:pPr>
            <a:endParaRPr lang="en-US" sz="2200" dirty="0">
              <a:latin typeface="Times New Roman" pitchFamily="18" charset="0"/>
              <a:cs typeface="Times New Roman" pitchFamily="18" charset="0"/>
            </a:endParaRPr>
          </a:p>
          <a:p>
            <a:pPr>
              <a:lnSpc>
                <a:spcPct val="150000"/>
              </a:lnSpc>
              <a:buFont typeface="Wingdings" pitchFamily="2" charset="2"/>
              <a:buChar char="§"/>
            </a:pPr>
            <a:endParaRPr lang="en-US" sz="2200" dirty="0">
              <a:latin typeface="Times New Roman" pitchFamily="18" charset="0"/>
              <a:cs typeface="Times New Roman" pitchFamily="18" charset="0"/>
            </a:endParaRPr>
          </a:p>
          <a:p>
            <a:pPr>
              <a:lnSpc>
                <a:spcPct val="150000"/>
              </a:lnSpc>
              <a:buFont typeface="Wingdings" pitchFamily="2" charset="2"/>
              <a:buChar char="§"/>
            </a:pPr>
            <a:endParaRPr lang="en-US" sz="2200" dirty="0">
              <a:latin typeface="Times New Roman" pitchFamily="18" charset="0"/>
              <a:cs typeface="Times New Roman" pitchFamily="18" charset="0"/>
            </a:endParaRPr>
          </a:p>
          <a:p>
            <a:pPr marL="0" indent="0" algn="just">
              <a:lnSpc>
                <a:spcPct val="150000"/>
              </a:lnSpc>
              <a:buNone/>
            </a:pPr>
            <a:endParaRPr lang="en-US" sz="2200" b="1" dirty="0">
              <a:solidFill>
                <a:srgbClr val="0070C0"/>
              </a:solidFill>
              <a:latin typeface="Times New Roman" pitchFamily="18" charset="0"/>
              <a:cs typeface="Times New Roman" pitchFamily="18" charset="0"/>
            </a:endParaRPr>
          </a:p>
          <a:p>
            <a:pPr algn="just">
              <a:lnSpc>
                <a:spcPct val="150000"/>
              </a:lnSpc>
              <a:buFont typeface="Arial" charset="0"/>
              <a:buNone/>
            </a:pPr>
            <a:r>
              <a:rPr lang="en-US" sz="2200" b="1" dirty="0">
                <a:latin typeface="Times New Roman" pitchFamily="18" charset="0"/>
                <a:cs typeface="Times New Roman" pitchFamily="18" charset="0"/>
              </a:rPr>
              <a:t> </a:t>
            </a:r>
            <a:endParaRPr lang="en-US" sz="2200" dirty="0">
              <a:latin typeface="Times New Roman" pitchFamily="18" charset="0"/>
              <a:cs typeface="Times New Roman" pitchFamily="18" charset="0"/>
            </a:endParaRPr>
          </a:p>
          <a:p>
            <a:pPr>
              <a:lnSpc>
                <a:spcPct val="150000"/>
              </a:lnSpc>
            </a:pPr>
            <a:endParaRPr lang="en-US" sz="2200" dirty="0">
              <a:latin typeface="Times New Roman" pitchFamily="18" charset="0"/>
              <a:cs typeface="Times New Roman" pitchFamily="18" charset="0"/>
            </a:endParaRPr>
          </a:p>
        </p:txBody>
      </p:sp>
    </p:spTree>
    <p:extLst>
      <p:ext uri="{BB962C8B-B14F-4D97-AF65-F5344CB8AC3E}">
        <p14:creationId xmlns="" xmlns:p14="http://schemas.microsoft.com/office/powerpoint/2010/main" val="6179095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610600" cy="533400"/>
          </a:xfrm>
        </p:spPr>
        <p:txBody>
          <a:bodyPr>
            <a:normAutofit fontScale="90000"/>
          </a:bodyPr>
          <a:lstStyle/>
          <a:p>
            <a:r>
              <a:rPr lang="en-US" b="1" dirty="0">
                <a:solidFill>
                  <a:srgbClr val="0070C0"/>
                </a:solidFill>
                <a:latin typeface="Times New Roman" pitchFamily="18" charset="0"/>
                <a:cs typeface="Times New Roman" pitchFamily="18" charset="0"/>
              </a:rPr>
              <a:t>                                                     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39</a:t>
            </a:fld>
            <a:endParaRPr lang="en-US"/>
          </a:p>
        </p:txBody>
      </p:sp>
      <p:sp>
        <p:nvSpPr>
          <p:cNvPr id="4" name="Content Placeholder 3"/>
          <p:cNvSpPr>
            <a:spLocks noGrp="1"/>
          </p:cNvSpPr>
          <p:nvPr>
            <p:ph sz="quarter" idx="1"/>
          </p:nvPr>
        </p:nvSpPr>
        <p:spPr>
          <a:xfrm>
            <a:off x="146303" y="372849"/>
            <a:ext cx="8915809" cy="6294651"/>
          </a:xfrm>
        </p:spPr>
        <p:txBody>
          <a:bodyPr>
            <a:normAutofit/>
          </a:bodyPr>
          <a:lstStyle/>
          <a:p>
            <a:pPr algn="just">
              <a:lnSpc>
                <a:spcPct val="150000"/>
              </a:lnSpc>
              <a:buFont typeface="Wingdings" panose="05000000000000000000" pitchFamily="2" charset="2"/>
              <a:buChar char="Ø"/>
            </a:pPr>
            <a:r>
              <a:rPr lang="en-US" altLang="en-US" sz="2400" b="1" dirty="0">
                <a:solidFill>
                  <a:srgbClr val="0070C0"/>
                </a:solidFill>
                <a:latin typeface="Times New Roman" panose="02020603050405020304" pitchFamily="18" charset="0"/>
                <a:cs typeface="Times New Roman" panose="02020603050405020304" pitchFamily="18" charset="0"/>
              </a:rPr>
              <a:t>Coloring materials</a:t>
            </a:r>
            <a:r>
              <a:rPr lang="en-US" altLang="en-US" sz="2400" dirty="0">
                <a:latin typeface="Times New Roman" panose="02020603050405020304" pitchFamily="18" charset="0"/>
                <a:cs typeface="Times New Roman" panose="02020603050405020304" pitchFamily="18" charset="0"/>
              </a:rPr>
              <a:t>:- Certain </a:t>
            </a:r>
            <a:r>
              <a:rPr lang="en-US" altLang="en-US" sz="2400" b="1" dirty="0">
                <a:solidFill>
                  <a:srgbClr val="FF0000"/>
                </a:solidFill>
                <a:latin typeface="Times New Roman" panose="02020603050405020304" pitchFamily="18" charset="0"/>
                <a:cs typeface="Times New Roman" panose="02020603050405020304" pitchFamily="18" charset="0"/>
              </a:rPr>
              <a:t>metallic oxides </a:t>
            </a:r>
            <a:r>
              <a:rPr lang="en-US" altLang="en-US" sz="2400" dirty="0">
                <a:latin typeface="Times New Roman" panose="02020603050405020304" pitchFamily="18" charset="0"/>
                <a:cs typeface="Times New Roman" panose="02020603050405020304" pitchFamily="18" charset="0"/>
              </a:rPr>
              <a:t>are added to fused silicates during the manufacture of glass to prepare glass of different </a:t>
            </a:r>
            <a:r>
              <a:rPr lang="en-US" altLang="en-US" sz="2400" dirty="0" err="1">
                <a:latin typeface="Times New Roman" panose="02020603050405020304" pitchFamily="18" charset="0"/>
                <a:cs typeface="Times New Roman" panose="02020603050405020304" pitchFamily="18" charset="0"/>
              </a:rPr>
              <a:t>colours</a:t>
            </a:r>
            <a:r>
              <a:rPr lang="en-US" altLang="en-US" sz="2400" dirty="0">
                <a:latin typeface="Times New Roman" panose="02020603050405020304" pitchFamily="18" charset="0"/>
                <a:cs typeface="Times New Roman" panose="02020603050405020304" pitchFamily="18" charset="0"/>
              </a:rPr>
              <a:t>. </a:t>
            </a:r>
          </a:p>
          <a:p>
            <a:pPr algn="just">
              <a:lnSpc>
                <a:spcPct val="150000"/>
              </a:lnSpc>
              <a:buFont typeface="Wingdings" panose="05000000000000000000" pitchFamily="2" charset="2"/>
              <a:buChar char="ü"/>
            </a:pPr>
            <a:r>
              <a:rPr lang="en-US" altLang="en-US" sz="2400" dirty="0">
                <a:latin typeface="Times New Roman" panose="02020603050405020304" pitchFamily="18" charset="0"/>
                <a:cs typeface="Times New Roman" panose="02020603050405020304" pitchFamily="18" charset="0"/>
              </a:rPr>
              <a:t>For example:  </a:t>
            </a:r>
            <a:r>
              <a:rPr lang="en-US" altLang="en-US" sz="2400" b="1" dirty="0">
                <a:solidFill>
                  <a:srgbClr val="00B050"/>
                </a:solidFill>
                <a:latin typeface="Times New Roman" panose="02020603050405020304" pitchFamily="18" charset="0"/>
                <a:cs typeface="Times New Roman" panose="02020603050405020304" pitchFamily="18" charset="0"/>
              </a:rPr>
              <a:t>Fe</a:t>
            </a:r>
            <a:r>
              <a:rPr lang="en-US" altLang="en-US" sz="2400" b="1" baseline="-25000" dirty="0">
                <a:solidFill>
                  <a:srgbClr val="00B050"/>
                </a:solidFill>
                <a:latin typeface="Times New Roman" panose="02020603050405020304" pitchFamily="18" charset="0"/>
                <a:cs typeface="Times New Roman" panose="02020603050405020304" pitchFamily="18" charset="0"/>
              </a:rPr>
              <a:t>3</a:t>
            </a:r>
            <a:r>
              <a:rPr lang="en-US" altLang="en-US" sz="2400" b="1" dirty="0">
                <a:solidFill>
                  <a:srgbClr val="00B050"/>
                </a:solidFill>
                <a:latin typeface="Times New Roman" panose="02020603050405020304" pitchFamily="18" charset="0"/>
                <a:cs typeface="Times New Roman" panose="02020603050405020304" pitchFamily="18" charset="0"/>
              </a:rPr>
              <a:t>O</a:t>
            </a:r>
            <a:r>
              <a:rPr lang="en-US" altLang="en-US" sz="2400" b="1" baseline="-25000" dirty="0">
                <a:solidFill>
                  <a:srgbClr val="00B050"/>
                </a:solidFill>
                <a:latin typeface="Times New Roman" panose="02020603050405020304" pitchFamily="18" charset="0"/>
                <a:cs typeface="Times New Roman" panose="02020603050405020304" pitchFamily="18" charset="0"/>
              </a:rPr>
              <a:t>4 </a:t>
            </a:r>
            <a:r>
              <a:rPr lang="en-US" altLang="en-US" sz="2400" b="1" dirty="0">
                <a:solidFill>
                  <a:srgbClr val="00B050"/>
                </a:solidFill>
                <a:latin typeface="Times New Roman" panose="02020603050405020304" pitchFamily="18" charset="0"/>
                <a:cs typeface="Times New Roman" panose="02020603050405020304" pitchFamily="18" charset="0"/>
              </a:rPr>
              <a:t>is</a:t>
            </a:r>
            <a:r>
              <a:rPr lang="en-US" altLang="en-US" sz="2400" dirty="0">
                <a:latin typeface="Times New Roman" panose="02020603050405020304" pitchFamily="18" charset="0"/>
                <a:cs typeface="Times New Roman" panose="02020603050405020304" pitchFamily="18" charset="0"/>
              </a:rPr>
              <a:t> added to </a:t>
            </a:r>
            <a:r>
              <a:rPr lang="en-US" altLang="en-US" sz="2400" b="1" dirty="0">
                <a:solidFill>
                  <a:srgbClr val="00B050"/>
                </a:solidFill>
                <a:latin typeface="Times New Roman" panose="02020603050405020304" pitchFamily="18" charset="0"/>
                <a:cs typeface="Times New Roman" panose="02020603050405020304" pitchFamily="18" charset="0"/>
              </a:rPr>
              <a:t>get </a:t>
            </a:r>
            <a:r>
              <a:rPr lang="en-US" altLang="en-US" sz="2400" b="1" dirty="0">
                <a:solidFill>
                  <a:srgbClr val="7030A0"/>
                </a:solidFill>
                <a:latin typeface="Times New Roman" panose="02020603050405020304" pitchFamily="18" charset="0"/>
                <a:cs typeface="Times New Roman" panose="02020603050405020304" pitchFamily="18" charset="0"/>
              </a:rPr>
              <a:t>yellow </a:t>
            </a:r>
            <a:r>
              <a:rPr lang="en-US" altLang="en-US" sz="2400" b="1" dirty="0" err="1">
                <a:solidFill>
                  <a:srgbClr val="7030A0"/>
                </a:solidFill>
                <a:latin typeface="Times New Roman" panose="02020603050405020304" pitchFamily="18" charset="0"/>
                <a:cs typeface="Times New Roman" panose="02020603050405020304" pitchFamily="18" charset="0"/>
              </a:rPr>
              <a:t>colour</a:t>
            </a:r>
            <a:r>
              <a:rPr lang="en-US" altLang="en-US" sz="2400" dirty="0">
                <a:latin typeface="Times New Roman" panose="02020603050405020304" pitchFamily="18" charset="0"/>
                <a:cs typeface="Times New Roman" panose="02020603050405020304" pitchFamily="18" charset="0"/>
              </a:rPr>
              <a:t>, Chromic oxide to get </a:t>
            </a:r>
            <a:r>
              <a:rPr lang="en-US" altLang="en-US" sz="2400" b="1" dirty="0">
                <a:solidFill>
                  <a:srgbClr val="00B050"/>
                </a:solidFill>
                <a:latin typeface="Times New Roman" panose="02020603050405020304" pitchFamily="18" charset="0"/>
                <a:cs typeface="Times New Roman" panose="02020603050405020304" pitchFamily="18" charset="0"/>
              </a:rPr>
              <a:t>green </a:t>
            </a:r>
            <a:r>
              <a:rPr lang="en-US" altLang="en-US" sz="2400" b="1" dirty="0" err="1">
                <a:solidFill>
                  <a:srgbClr val="00B050"/>
                </a:solidFill>
                <a:latin typeface="Times New Roman" panose="02020603050405020304" pitchFamily="18" charset="0"/>
                <a:cs typeface="Times New Roman" panose="02020603050405020304" pitchFamily="18" charset="0"/>
              </a:rPr>
              <a:t>colour</a:t>
            </a:r>
            <a:r>
              <a:rPr lang="en-US" altLang="en-US" sz="2400" dirty="0">
                <a:latin typeface="Times New Roman" panose="02020603050405020304" pitchFamily="18" charset="0"/>
                <a:cs typeface="Times New Roman" panose="02020603050405020304" pitchFamily="18" charset="0"/>
              </a:rPr>
              <a:t>, MnO</a:t>
            </a:r>
            <a:r>
              <a:rPr lang="en-US" altLang="en-US" sz="2400" baseline="-25000" dirty="0">
                <a:latin typeface="Times New Roman" panose="02020603050405020304" pitchFamily="18" charset="0"/>
                <a:cs typeface="Times New Roman" panose="02020603050405020304" pitchFamily="18" charset="0"/>
              </a:rPr>
              <a:t>2</a:t>
            </a:r>
            <a:r>
              <a:rPr lang="en-US" altLang="en-US" sz="2400" dirty="0">
                <a:latin typeface="Times New Roman" panose="02020603050405020304" pitchFamily="18" charset="0"/>
                <a:cs typeface="Times New Roman" panose="02020603050405020304" pitchFamily="18" charset="0"/>
              </a:rPr>
              <a:t> to get </a:t>
            </a:r>
            <a:r>
              <a:rPr lang="en-US" altLang="en-US" sz="2400" b="1" dirty="0">
                <a:solidFill>
                  <a:srgbClr val="002060"/>
                </a:solidFill>
                <a:latin typeface="Times New Roman" panose="02020603050405020304" pitchFamily="18" charset="0"/>
                <a:cs typeface="Times New Roman" panose="02020603050405020304" pitchFamily="18" charset="0"/>
              </a:rPr>
              <a:t>purple </a:t>
            </a:r>
            <a:r>
              <a:rPr lang="en-US" altLang="en-US" sz="2400" b="1" dirty="0" err="1">
                <a:solidFill>
                  <a:srgbClr val="002060"/>
                </a:solidFill>
                <a:latin typeface="Times New Roman" panose="02020603050405020304" pitchFamily="18" charset="0"/>
                <a:cs typeface="Times New Roman" panose="02020603050405020304" pitchFamily="18" charset="0"/>
              </a:rPr>
              <a:t>colour</a:t>
            </a:r>
            <a:r>
              <a:rPr lang="en-US" altLang="en-US" sz="2400" b="1" dirty="0">
                <a:solidFill>
                  <a:srgbClr val="002060"/>
                </a:solidFill>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&amp; Cobaltic oxide to get blue </a:t>
            </a:r>
            <a:r>
              <a:rPr lang="en-US" altLang="en-US" sz="2400" dirty="0" err="1">
                <a:latin typeface="Times New Roman" panose="02020603050405020304" pitchFamily="18" charset="0"/>
                <a:cs typeface="Times New Roman" panose="02020603050405020304" pitchFamily="18" charset="0"/>
              </a:rPr>
              <a:t>colour</a:t>
            </a:r>
            <a:r>
              <a:rPr lang="en-US" altLang="en-US" sz="2400" dirty="0">
                <a:latin typeface="Times New Roman" panose="02020603050405020304" pitchFamily="18" charset="0"/>
                <a:cs typeface="Times New Roman" panose="02020603050405020304" pitchFamily="18" charset="0"/>
              </a:rPr>
              <a:t> in glass.</a:t>
            </a:r>
          </a:p>
          <a:p>
            <a:pPr algn="just">
              <a:lnSpc>
                <a:spcPct val="150000"/>
              </a:lnSpc>
              <a:buFont typeface="Arial" charset="0"/>
              <a:buNone/>
            </a:pPr>
            <a:endParaRPr lang="en-US" sz="2400" b="1" dirty="0">
              <a:solidFill>
                <a:srgbClr val="0070C0"/>
              </a:solidFill>
              <a:latin typeface="Times New Roman" pitchFamily="18" charset="0"/>
              <a:cs typeface="Times New Roman" pitchFamily="18" charset="0"/>
            </a:endParaRPr>
          </a:p>
          <a:p>
            <a:pPr algn="just">
              <a:lnSpc>
                <a:spcPct val="150000"/>
              </a:lnSpc>
              <a:buFont typeface="Arial" charset="0"/>
              <a:buNone/>
            </a:pPr>
            <a:endParaRPr lang="en-US" sz="2400" dirty="0">
              <a:solidFill>
                <a:srgbClr val="0070C0"/>
              </a:solidFill>
              <a:latin typeface="Tahoma" pitchFamily="34" charset="0"/>
              <a:cs typeface="Tahoma" pitchFamily="34" charset="0"/>
            </a:endParaRPr>
          </a:p>
          <a:p>
            <a:pPr marL="0" indent="0">
              <a:lnSpc>
                <a:spcPct val="150000"/>
              </a:lnSpc>
              <a:buNone/>
            </a:pPr>
            <a:endParaRPr lang="en-US" sz="2200" dirty="0">
              <a:latin typeface="Times New Roman" pitchFamily="18" charset="0"/>
              <a:cs typeface="Times New Roman" pitchFamily="18" charset="0"/>
            </a:endParaRP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048000" y="3913117"/>
            <a:ext cx="4562934" cy="2761776"/>
          </a:xfrm>
          <a:prstGeom prst="rect">
            <a:avLst/>
          </a:prstGeom>
        </p:spPr>
      </p:pic>
    </p:spTree>
    <p:extLst>
      <p:ext uri="{BB962C8B-B14F-4D97-AF65-F5344CB8AC3E}">
        <p14:creationId xmlns="" xmlns:p14="http://schemas.microsoft.com/office/powerpoint/2010/main" val="36392426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763000" cy="533400"/>
          </a:xfrm>
        </p:spPr>
        <p:txBody>
          <a:bodyPr>
            <a:noAutofit/>
          </a:bodyPr>
          <a:lstStyle/>
          <a:p>
            <a:r>
              <a:rPr lang="en-US" sz="2800" b="1" dirty="0">
                <a:solidFill>
                  <a:srgbClr val="0070C0"/>
                </a:solidFill>
                <a:latin typeface="Times New Roman" pitchFamily="18" charset="0"/>
                <a:cs typeface="Times New Roman" pitchFamily="18" charset="0"/>
              </a:rPr>
              <a:t>                         Cont’..... </a:t>
            </a:r>
            <a:endParaRPr lang="en-US" sz="2800" dirty="0">
              <a:solidFill>
                <a:srgbClr val="FF0000"/>
              </a:solidFill>
            </a:endParaRPr>
          </a:p>
        </p:txBody>
      </p:sp>
      <p:sp>
        <p:nvSpPr>
          <p:cNvPr id="3" name="Slide Number Placeholder 2"/>
          <p:cNvSpPr>
            <a:spLocks noGrp="1"/>
          </p:cNvSpPr>
          <p:nvPr>
            <p:ph type="sldNum" sz="quarter" idx="12"/>
          </p:nvPr>
        </p:nvSpPr>
        <p:spPr/>
        <p:txBody>
          <a:bodyPr/>
          <a:lstStyle/>
          <a:p>
            <a:fld id="{156F46CE-25D5-4E6D-8809-A4F5B18A920A}" type="slidenum">
              <a:rPr lang="en-US" smtClean="0"/>
              <a:pPr/>
              <a:t>4</a:t>
            </a:fld>
            <a:endParaRPr lang="en-US"/>
          </a:p>
        </p:txBody>
      </p:sp>
      <p:sp>
        <p:nvSpPr>
          <p:cNvPr id="4" name="Content Placeholder 3"/>
          <p:cNvSpPr>
            <a:spLocks noGrp="1"/>
          </p:cNvSpPr>
          <p:nvPr>
            <p:ph sz="quarter" idx="1"/>
          </p:nvPr>
        </p:nvSpPr>
        <p:spPr>
          <a:xfrm>
            <a:off x="76200" y="533400"/>
            <a:ext cx="8991600" cy="6172200"/>
          </a:xfrm>
        </p:spPr>
        <p:txBody>
          <a:bodyPr>
            <a:noAutofit/>
          </a:bodyPr>
          <a:lstStyle/>
          <a:p>
            <a:pPr algn="just">
              <a:buFont typeface="Wingdings" panose="05000000000000000000" pitchFamily="2" charset="2"/>
              <a:buChar char="v"/>
            </a:pPr>
            <a:r>
              <a:rPr lang="en-US" altLang="en-US" sz="2400" b="1" dirty="0">
                <a:solidFill>
                  <a:srgbClr val="FF0000"/>
                </a:solidFill>
                <a:latin typeface="Tahoma" panose="020B0604030504040204" pitchFamily="34" charset="0"/>
                <a:cs typeface="Tahoma" panose="020B0604030504040204" pitchFamily="34" charset="0"/>
              </a:rPr>
              <a:t>Silicates</a:t>
            </a:r>
            <a:r>
              <a:rPr lang="en-US" altLang="en-US" sz="2400" dirty="0">
                <a:latin typeface="Tahoma" panose="020B0604030504040204" pitchFamily="34" charset="0"/>
                <a:cs typeface="Tahoma" panose="020B0604030504040204" pitchFamily="34" charset="0"/>
              </a:rPr>
              <a:t> are classified on the basis of Si-O </a:t>
            </a:r>
            <a:r>
              <a:rPr lang="en-US" altLang="en-US" sz="2400" dirty="0" err="1">
                <a:latin typeface="Tahoma" panose="020B0604030504040204" pitchFamily="34" charset="0"/>
                <a:cs typeface="Tahoma" panose="020B0604030504040204" pitchFamily="34" charset="0"/>
              </a:rPr>
              <a:t>polymerism</a:t>
            </a:r>
            <a:r>
              <a:rPr lang="en-US" altLang="en-US" sz="2400" dirty="0">
                <a:latin typeface="Tahoma" panose="020B0604030504040204" pitchFamily="34" charset="0"/>
                <a:cs typeface="Tahoma" panose="020B0604030504040204" pitchFamily="34" charset="0"/>
              </a:rPr>
              <a:t>; for example: The culprit: the [SiO</a:t>
            </a:r>
            <a:r>
              <a:rPr lang="en-US" altLang="en-US" sz="2400" baseline="-25000" dirty="0">
                <a:latin typeface="Tahoma" panose="020B0604030504040204" pitchFamily="34" charset="0"/>
                <a:cs typeface="Tahoma" panose="020B0604030504040204" pitchFamily="34" charset="0"/>
              </a:rPr>
              <a:t>4</a:t>
            </a:r>
            <a:r>
              <a:rPr lang="en-US" altLang="en-US" sz="2400" dirty="0">
                <a:latin typeface="Tahoma" panose="020B0604030504040204" pitchFamily="34" charset="0"/>
                <a:cs typeface="Tahoma" panose="020B0604030504040204" pitchFamily="34" charset="0"/>
              </a:rPr>
              <a:t>]</a:t>
            </a:r>
            <a:r>
              <a:rPr lang="en-US" altLang="en-US" sz="2400" baseline="30000" dirty="0">
                <a:latin typeface="Tahoma" panose="020B0604030504040204" pitchFamily="34" charset="0"/>
                <a:cs typeface="Tahoma" panose="020B0604030504040204" pitchFamily="34" charset="0"/>
              </a:rPr>
              <a:t>4-</a:t>
            </a:r>
            <a:r>
              <a:rPr lang="en-US" altLang="en-US" sz="2400" dirty="0">
                <a:latin typeface="Tahoma" panose="020B0604030504040204" pitchFamily="34" charset="0"/>
                <a:cs typeface="Tahoma" panose="020B0604030504040204" pitchFamily="34" charset="0"/>
              </a:rPr>
              <a:t> tetrahedron</a:t>
            </a:r>
          </a:p>
          <a:p>
            <a:pPr marL="0" indent="0" algn="just">
              <a:buNone/>
            </a:pPr>
            <a:endParaRPr lang="en-US" altLang="en-US" sz="2400" dirty="0">
              <a:solidFill>
                <a:srgbClr val="7030A0"/>
              </a:solidFill>
              <a:latin typeface="Tahoma" panose="020B0604030504040204" pitchFamily="34" charset="0"/>
              <a:cs typeface="Tahoma" panose="020B0604030504040204" pitchFamily="34" charset="0"/>
            </a:endParaRPr>
          </a:p>
          <a:p>
            <a:pPr>
              <a:buNone/>
            </a:pPr>
            <a:endParaRPr lang="en-US" altLang="en-US" sz="2400" dirty="0">
              <a:latin typeface="Tahoma" panose="020B0604030504040204" pitchFamily="34" charset="0"/>
              <a:cs typeface="Tahoma" panose="020B0604030504040204" pitchFamily="34" charset="0"/>
            </a:endParaRPr>
          </a:p>
          <a:p>
            <a:pPr marL="0" indent="0" algn="just">
              <a:lnSpc>
                <a:spcPct val="150000"/>
              </a:lnSpc>
              <a:buNone/>
            </a:pPr>
            <a:endParaRPr lang="en-US" sz="2400" b="1" dirty="0">
              <a:solidFill>
                <a:srgbClr val="0070C0"/>
              </a:solidFill>
              <a:latin typeface="Times New Roman" pitchFamily="18" charset="0"/>
              <a:cs typeface="Times New Roman" pitchFamily="18" charset="0"/>
            </a:endParaRPr>
          </a:p>
          <a:p>
            <a:pPr algn="just">
              <a:lnSpc>
                <a:spcPct val="150000"/>
              </a:lnSpc>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Silicates are widely distributed in nature, making up most of the earth's outer crust. </a:t>
            </a:r>
          </a:p>
          <a:p>
            <a:pPr algn="just">
              <a:lnSpc>
                <a:spcPct val="150000"/>
              </a:lnSpc>
              <a:buFont typeface="Wingdings" panose="05000000000000000000" pitchFamily="2" charset="2"/>
              <a:buChar char="§"/>
            </a:pPr>
            <a:r>
              <a:rPr lang="en-US" altLang="en-US" sz="2400" dirty="0">
                <a:solidFill>
                  <a:srgbClr val="0070C0"/>
                </a:solidFill>
                <a:latin typeface="Times New Roman" panose="02020603050405020304" pitchFamily="18" charset="0"/>
                <a:cs typeface="Times New Roman" panose="02020603050405020304" pitchFamily="18" charset="0"/>
              </a:rPr>
              <a:t>Silica, or silicon dioxide, SiO</a:t>
            </a:r>
            <a:r>
              <a:rPr lang="en-US" altLang="en-US" sz="2400" baseline="-25000" dirty="0">
                <a:solidFill>
                  <a:srgbClr val="0070C0"/>
                </a:solidFill>
                <a:latin typeface="Times New Roman" panose="02020603050405020304" pitchFamily="18" charset="0"/>
                <a:cs typeface="Times New Roman" panose="02020603050405020304" pitchFamily="18" charset="0"/>
              </a:rPr>
              <a:t>2</a:t>
            </a:r>
            <a:r>
              <a:rPr lang="en-US" altLang="en-US" sz="2400" dirty="0">
                <a:solidFill>
                  <a:srgbClr val="0070C0"/>
                </a:solidFill>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is sometimes considered a silicate, although it is the special case with </a:t>
            </a:r>
            <a:r>
              <a:rPr lang="en-US" altLang="en-US" sz="2400" b="1" dirty="0">
                <a:latin typeface="Times New Roman" panose="02020603050405020304" pitchFamily="18" charset="0"/>
                <a:cs typeface="Times New Roman" panose="02020603050405020304" pitchFamily="18" charset="0"/>
              </a:rPr>
              <a:t>no negative charge and no need for counter-ions. </a:t>
            </a:r>
          </a:p>
          <a:p>
            <a:pPr algn="just">
              <a:lnSpc>
                <a:spcPct val="150000"/>
              </a:lnSpc>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Silica is found in nature as the mineral </a:t>
            </a:r>
            <a:r>
              <a:rPr lang="en-US" altLang="en-US" sz="2400" b="1" dirty="0">
                <a:solidFill>
                  <a:srgbClr val="FF0000"/>
                </a:solidFill>
                <a:latin typeface="Times New Roman" panose="02020603050405020304" pitchFamily="18" charset="0"/>
                <a:cs typeface="Times New Roman" panose="02020603050405020304" pitchFamily="18" charset="0"/>
              </a:rPr>
              <a:t>quartz, and its polymorphs.</a:t>
            </a:r>
          </a:p>
          <a:p>
            <a:pPr algn="just">
              <a:lnSpc>
                <a:spcPct val="150000"/>
              </a:lnSpc>
              <a:buFont typeface="Wingdings" panose="05000000000000000000" pitchFamily="2" charset="2"/>
              <a:buChar char="Ø"/>
            </a:pPr>
            <a:endParaRPr lang="en-US" sz="2400" b="1" dirty="0">
              <a:solidFill>
                <a:srgbClr val="0070C0"/>
              </a:solidFill>
              <a:latin typeface="Times New Roman" pitchFamily="18" charset="0"/>
              <a:cs typeface="Times New Roman" pitchFamily="18" charset="0"/>
            </a:endParaRPr>
          </a:p>
          <a:p>
            <a:pPr marL="0" indent="0" algn="just">
              <a:lnSpc>
                <a:spcPct val="150000"/>
              </a:lnSpc>
              <a:buNone/>
            </a:pPr>
            <a:r>
              <a:rPr lang="en-US" sz="2400" b="1" dirty="0">
                <a:solidFill>
                  <a:srgbClr val="0070C0"/>
                </a:solidFill>
                <a:latin typeface="Tahoma" pitchFamily="34" charset="0"/>
                <a:cs typeface="Tahoma" pitchFamily="34" charset="0"/>
              </a:rPr>
              <a:t/>
            </a:r>
            <a:br>
              <a:rPr lang="en-US" sz="2400" b="1" dirty="0">
                <a:solidFill>
                  <a:srgbClr val="0070C0"/>
                </a:solidFill>
                <a:latin typeface="Tahoma" pitchFamily="34" charset="0"/>
                <a:cs typeface="Tahoma" pitchFamily="34" charset="0"/>
              </a:rPr>
            </a:br>
            <a:endParaRPr lang="en-US" sz="2400" dirty="0">
              <a:latin typeface="Times New Roman" pitchFamily="18" charset="0"/>
              <a:cs typeface="Times New Roman" pitchFamily="18" charset="0"/>
            </a:endParaRPr>
          </a:p>
          <a:p>
            <a:pPr marL="0" indent="0" algn="just">
              <a:lnSpc>
                <a:spcPct val="150000"/>
              </a:lnSpc>
              <a:buNone/>
            </a:pPr>
            <a:endParaRPr lang="en-US" sz="2300" dirty="0">
              <a:latin typeface="Times New Roman" pitchFamily="18" charset="0"/>
              <a:cs typeface="Times New Roman" pitchFamily="18" charset="0"/>
            </a:endParaRPr>
          </a:p>
          <a:p>
            <a:pPr marL="0" indent="0" algn="just">
              <a:lnSpc>
                <a:spcPct val="150000"/>
              </a:lnSpc>
              <a:buNone/>
            </a:pPr>
            <a:r>
              <a:rPr lang="en-US" sz="2300" dirty="0">
                <a:latin typeface="Times New Roman" pitchFamily="18" charset="0"/>
                <a:cs typeface="Times New Roman" pitchFamily="18" charset="0"/>
              </a:rPr>
              <a:t> </a:t>
            </a:r>
            <a:br>
              <a:rPr lang="en-US" sz="2300" dirty="0">
                <a:latin typeface="Times New Roman" pitchFamily="18" charset="0"/>
                <a:cs typeface="Times New Roman" pitchFamily="18" charset="0"/>
              </a:rPr>
            </a:br>
            <a:endParaRPr lang="en-US" sz="2300" dirty="0">
              <a:latin typeface="Times New Roman" pitchFamily="18" charset="0"/>
              <a:cs typeface="Times New Roman" pitchFamily="18" charset="0"/>
            </a:endParaRPr>
          </a:p>
        </p:txBody>
      </p:sp>
      <p:pic>
        <p:nvPicPr>
          <p:cNvPr id="5" name="Picture 9" descr="SiO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610100" y="1447800"/>
            <a:ext cx="2760663" cy="1660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5381188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76200"/>
            <a:ext cx="8616696" cy="685800"/>
          </a:xfrm>
        </p:spPr>
        <p:txBody>
          <a:bodyPr>
            <a:normAutofit fontScale="90000"/>
          </a:bodyPr>
          <a:lstStyle/>
          <a:p>
            <a:r>
              <a:rPr lang="en-US" b="1" dirty="0">
                <a:solidFill>
                  <a:srgbClr val="0070C0"/>
                </a:solidFill>
                <a:latin typeface="Times New Roman" pitchFamily="18" charset="0"/>
                <a:cs typeface="Times New Roman" pitchFamily="18" charset="0"/>
              </a:rPr>
              <a:t>                                             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40</a:t>
            </a:fld>
            <a:endParaRPr lang="en-US"/>
          </a:p>
        </p:txBody>
      </p:sp>
      <p:sp>
        <p:nvSpPr>
          <p:cNvPr id="4" name="Content Placeholder 3"/>
          <p:cNvSpPr>
            <a:spLocks noGrp="1"/>
          </p:cNvSpPr>
          <p:nvPr>
            <p:ph sz="quarter" idx="1"/>
          </p:nvPr>
        </p:nvSpPr>
        <p:spPr>
          <a:xfrm>
            <a:off x="146304" y="533400"/>
            <a:ext cx="8852120" cy="6134100"/>
          </a:xfrm>
        </p:spPr>
        <p:txBody>
          <a:bodyPr>
            <a:normAutofit fontScale="92500" lnSpcReduction="10000"/>
          </a:bodyPr>
          <a:lstStyle/>
          <a:p>
            <a:pPr algn="just">
              <a:buFont typeface="Wingdings" panose="05000000000000000000" pitchFamily="2" charset="2"/>
              <a:buChar char="v"/>
            </a:pPr>
            <a:r>
              <a:rPr lang="en-US" altLang="en-US" sz="2000" b="1" dirty="0">
                <a:solidFill>
                  <a:srgbClr val="0070C0"/>
                </a:solidFill>
                <a:latin typeface="Tahoma" panose="020B0604030504040204" pitchFamily="34" charset="0"/>
                <a:cs typeface="Tahoma" panose="020B0604030504040204" pitchFamily="34" charset="0"/>
              </a:rPr>
              <a:t>The following are stage involved in the preparation of glass. </a:t>
            </a:r>
          </a:p>
          <a:p>
            <a:pPr algn="just">
              <a:buNone/>
            </a:pPr>
            <a:endParaRPr lang="en-US" altLang="en-US" sz="2000" b="1" dirty="0">
              <a:solidFill>
                <a:srgbClr val="0070C0"/>
              </a:solidFill>
              <a:latin typeface="Tahoma" panose="020B0604030504040204" pitchFamily="34" charset="0"/>
              <a:cs typeface="Tahoma" panose="020B0604030504040204" pitchFamily="34" charset="0"/>
            </a:endParaRPr>
          </a:p>
          <a:p>
            <a:pPr algn="just">
              <a:lnSpc>
                <a:spcPct val="150000"/>
              </a:lnSpc>
              <a:buFont typeface="Wingdings" panose="05000000000000000000" pitchFamily="2" charset="2"/>
              <a:buChar char="ü"/>
            </a:pPr>
            <a:r>
              <a:rPr lang="en-US" altLang="en-US" sz="2200" dirty="0">
                <a:solidFill>
                  <a:srgbClr val="7030A0"/>
                </a:solidFill>
                <a:latin typeface="Times New Roman" panose="02020603050405020304" pitchFamily="18" charset="0"/>
                <a:cs typeface="Times New Roman" panose="02020603050405020304" pitchFamily="18" charset="0"/>
              </a:rPr>
              <a:t>Treatment and measurement of the raw material</a:t>
            </a:r>
            <a:r>
              <a:rPr lang="en-US" altLang="en-US" sz="2200" dirty="0">
                <a:latin typeface="Times New Roman" panose="02020603050405020304" pitchFamily="18" charset="0"/>
                <a:cs typeface="Times New Roman" panose="02020603050405020304" pitchFamily="18" charset="0"/>
              </a:rPr>
              <a:t>:- treatment is to mean purification of ingredient, measurement is quantification or fixing the amount, and it is the beginning of preparation of glass.</a:t>
            </a:r>
          </a:p>
          <a:p>
            <a:pPr marL="0" indent="0" algn="just">
              <a:lnSpc>
                <a:spcPct val="150000"/>
              </a:lnSpc>
              <a:buNone/>
            </a:pPr>
            <a:endParaRPr lang="en-US" altLang="en-US" sz="22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ü"/>
            </a:pPr>
            <a:r>
              <a:rPr lang="en-US" altLang="en-US" sz="2200" dirty="0">
                <a:solidFill>
                  <a:srgbClr val="7030A0"/>
                </a:solidFill>
                <a:latin typeface="Times New Roman" panose="02020603050405020304" pitchFamily="18" charset="0"/>
                <a:cs typeface="Times New Roman" panose="02020603050405020304" pitchFamily="18" charset="0"/>
              </a:rPr>
              <a:t>Mixing and melting: </a:t>
            </a:r>
            <a:r>
              <a:rPr lang="en-US" altLang="en-US" sz="2200" dirty="0">
                <a:latin typeface="Times New Roman" panose="02020603050405020304" pitchFamily="18" charset="0"/>
                <a:cs typeface="Times New Roman" panose="02020603050405020304" pitchFamily="18" charset="0"/>
              </a:rPr>
              <a:t>Involves mixing and heating the treated raw materials in a tanker by oil, to form molten glass.</a:t>
            </a:r>
          </a:p>
          <a:p>
            <a:pPr algn="just">
              <a:lnSpc>
                <a:spcPct val="120000"/>
              </a:lnSpc>
              <a:buFont typeface="Wingdings" panose="05000000000000000000" pitchFamily="2" charset="2"/>
              <a:buChar char="ü"/>
            </a:pPr>
            <a:r>
              <a:rPr lang="en-US" altLang="en-US" sz="2200" dirty="0">
                <a:solidFill>
                  <a:srgbClr val="7030A0"/>
                </a:solidFill>
                <a:latin typeface="Times New Roman" panose="02020603050405020304" pitchFamily="18" charset="0"/>
                <a:cs typeface="Times New Roman" panose="02020603050405020304" pitchFamily="18" charset="0"/>
              </a:rPr>
              <a:t>Shaping:</a:t>
            </a:r>
            <a:r>
              <a:rPr lang="en-US" altLang="en-US" sz="2200" dirty="0">
                <a:latin typeface="Times New Roman" panose="02020603050405020304" pitchFamily="18" charset="0"/>
                <a:cs typeface="Times New Roman" panose="02020603050405020304" pitchFamily="18" charset="0"/>
              </a:rPr>
              <a:t>- the molten glass is molded to different shapes, this is done by casting( shape in cast-iron), blowing, pressing(apply pressure to shape glass), drawing and rolling </a:t>
            </a:r>
          </a:p>
          <a:p>
            <a:pPr marL="0" indent="0" algn="just">
              <a:lnSpc>
                <a:spcPct val="120000"/>
              </a:lnSpc>
              <a:buNone/>
            </a:pPr>
            <a:endParaRPr lang="en-US" altLang="en-US" sz="2200" dirty="0">
              <a:latin typeface="Times New Roman" panose="02020603050405020304" pitchFamily="18" charset="0"/>
              <a:cs typeface="Times New Roman" panose="02020603050405020304" pitchFamily="18" charset="0"/>
            </a:endParaRPr>
          </a:p>
          <a:p>
            <a:pPr algn="just">
              <a:lnSpc>
                <a:spcPct val="120000"/>
              </a:lnSpc>
              <a:buFont typeface="Wingdings" panose="05000000000000000000" pitchFamily="2" charset="2"/>
              <a:buChar char="ü"/>
            </a:pPr>
            <a:r>
              <a:rPr lang="en-US" altLang="en-US" sz="2200" dirty="0">
                <a:solidFill>
                  <a:srgbClr val="7030A0"/>
                </a:solidFill>
                <a:latin typeface="Times New Roman" panose="02020603050405020304" pitchFamily="18" charset="0"/>
                <a:cs typeface="Times New Roman" panose="02020603050405020304" pitchFamily="18" charset="0"/>
              </a:rPr>
              <a:t>Stressing glass:- </a:t>
            </a:r>
            <a:r>
              <a:rPr lang="en-US" altLang="en-US" sz="2200" dirty="0">
                <a:latin typeface="Times New Roman" panose="02020603050405020304" pitchFamily="18" charset="0"/>
                <a:cs typeface="Times New Roman" panose="02020603050405020304" pitchFamily="18" charset="0"/>
              </a:rPr>
              <a:t>stresses can be added to impart strength to the glass articles and it is the last stage of glass preparation. </a:t>
            </a:r>
          </a:p>
          <a:p>
            <a:pPr lvl="1" algn="just">
              <a:lnSpc>
                <a:spcPct val="120000"/>
              </a:lnSpc>
              <a:buFont typeface="Arial" panose="020B0604020202020204" pitchFamily="34" charset="0"/>
              <a:buChar char="•"/>
            </a:pPr>
            <a:r>
              <a:rPr lang="en-US" altLang="en-US" sz="2200" dirty="0">
                <a:latin typeface="Times New Roman" panose="02020603050405020304" pitchFamily="18" charset="0"/>
                <a:cs typeface="Times New Roman" panose="02020603050405020304" pitchFamily="18" charset="0"/>
              </a:rPr>
              <a:t>This involves heating of glass followed by cooling.</a:t>
            </a:r>
          </a:p>
          <a:p>
            <a:pPr marL="0" indent="0">
              <a:buNone/>
            </a:pPr>
            <a:endParaRPr lang="en-US" dirty="0"/>
          </a:p>
        </p:txBody>
      </p:sp>
    </p:spTree>
    <p:extLst>
      <p:ext uri="{BB962C8B-B14F-4D97-AF65-F5344CB8AC3E}">
        <p14:creationId xmlns="" xmlns:p14="http://schemas.microsoft.com/office/powerpoint/2010/main" val="40722187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610600" cy="533400"/>
          </a:xfrm>
        </p:spPr>
        <p:txBody>
          <a:bodyPr>
            <a:normAutofit fontScale="90000"/>
          </a:bodyPr>
          <a:lstStyle/>
          <a:p>
            <a:r>
              <a:rPr lang="en-US" b="1" dirty="0">
                <a:solidFill>
                  <a:srgbClr val="0070C0"/>
                </a:solidFill>
                <a:latin typeface="Times New Roman" pitchFamily="18" charset="0"/>
                <a:cs typeface="Times New Roman" pitchFamily="18" charset="0"/>
              </a:rPr>
              <a:t>                                             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41</a:t>
            </a:fld>
            <a:endParaRPr lang="en-US"/>
          </a:p>
        </p:txBody>
      </p:sp>
      <p:sp>
        <p:nvSpPr>
          <p:cNvPr id="4" name="Content Placeholder 3"/>
          <p:cNvSpPr>
            <a:spLocks noGrp="1"/>
          </p:cNvSpPr>
          <p:nvPr>
            <p:ph sz="quarter" idx="1"/>
          </p:nvPr>
        </p:nvSpPr>
        <p:spPr>
          <a:xfrm>
            <a:off x="152400" y="457200"/>
            <a:ext cx="8839200" cy="6248400"/>
          </a:xfrm>
        </p:spPr>
        <p:txBody>
          <a:bodyPr>
            <a:normAutofit/>
          </a:bodyPr>
          <a:lstStyle/>
          <a:p>
            <a:pPr>
              <a:buFont typeface="Arial" charset="0"/>
              <a:buNone/>
            </a:pPr>
            <a:endParaRPr lang="en-US" sz="2200" dirty="0">
              <a:latin typeface="Tahoma" pitchFamily="34" charset="0"/>
              <a:cs typeface="Tahoma" pitchFamily="34" charset="0"/>
            </a:endParaRPr>
          </a:p>
          <a:p>
            <a:pPr>
              <a:buFont typeface="Wingdings" pitchFamily="2" charset="2"/>
              <a:buChar char="Ø"/>
            </a:pPr>
            <a:endParaRPr lang="en-US" sz="2200" dirty="0">
              <a:latin typeface="Times New Roman" pitchFamily="18" charset="0"/>
              <a:cs typeface="Times New Roman" pitchFamily="18" charset="0"/>
            </a:endParaRP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28600" y="506672"/>
            <a:ext cx="8686800" cy="5856027"/>
          </a:xfrm>
          <a:prstGeom prst="rect">
            <a:avLst/>
          </a:prstGeom>
        </p:spPr>
      </p:pic>
    </p:spTree>
    <p:extLst>
      <p:ext uri="{BB962C8B-B14F-4D97-AF65-F5344CB8AC3E}">
        <p14:creationId xmlns="" xmlns:p14="http://schemas.microsoft.com/office/powerpoint/2010/main" val="26647749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839200" cy="609600"/>
          </a:xfrm>
        </p:spPr>
        <p:txBody>
          <a:bodyPr>
            <a:normAutofit fontScale="90000"/>
          </a:bodyPr>
          <a:lstStyle/>
          <a:p>
            <a:r>
              <a:rPr lang="en-US" b="1" dirty="0">
                <a:solidFill>
                  <a:srgbClr val="0070C0"/>
                </a:solidFill>
                <a:latin typeface="Times New Roman" pitchFamily="18" charset="0"/>
                <a:cs typeface="Times New Roman" pitchFamily="18" charset="0"/>
              </a:rPr>
              <a:t>                                                         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42</a:t>
            </a:fld>
            <a:endParaRPr lang="en-US"/>
          </a:p>
        </p:txBody>
      </p:sp>
      <p:sp>
        <p:nvSpPr>
          <p:cNvPr id="4" name="Content Placeholder 3"/>
          <p:cNvSpPr>
            <a:spLocks noGrp="1"/>
          </p:cNvSpPr>
          <p:nvPr>
            <p:ph sz="quarter" idx="1"/>
          </p:nvPr>
        </p:nvSpPr>
        <p:spPr>
          <a:xfrm>
            <a:off x="152400" y="685800"/>
            <a:ext cx="8839200" cy="6019800"/>
          </a:xfrm>
        </p:spPr>
        <p:txBody>
          <a:bodyPr>
            <a:noAutofit/>
          </a:bodyPr>
          <a:lstStyle/>
          <a:p>
            <a:pPr marL="0" indent="0" algn="just">
              <a:lnSpc>
                <a:spcPct val="150000"/>
              </a:lnSpc>
              <a:buNone/>
            </a:pPr>
            <a:r>
              <a:rPr lang="en-US" sz="2200" dirty="0">
                <a:latin typeface="Times New Roman" pitchFamily="18" charset="0"/>
                <a:cs typeface="Times New Roman" pitchFamily="18" charset="0"/>
              </a:rPr>
              <a:t/>
            </a:r>
            <a:br>
              <a:rPr lang="en-US" sz="2200" dirty="0">
                <a:latin typeface="Times New Roman" pitchFamily="18" charset="0"/>
                <a:cs typeface="Times New Roman" pitchFamily="18" charset="0"/>
              </a:rPr>
            </a:br>
            <a:endParaRPr lang="en-US" sz="2200" dirty="0">
              <a:latin typeface="Times New Roman" pitchFamily="18" charset="0"/>
              <a:cs typeface="Times New Roman" pitchFamily="18" charset="0"/>
            </a:endParaRPr>
          </a:p>
          <a:p>
            <a:pPr algn="just">
              <a:lnSpc>
                <a:spcPct val="150000"/>
              </a:lnSpc>
              <a:buFont typeface="Wingdings" pitchFamily="2" charset="2"/>
              <a:buChar char="Ø"/>
            </a:pPr>
            <a:endParaRPr lang="en-US" sz="2200" b="1" dirty="0">
              <a:solidFill>
                <a:srgbClr val="0070C0"/>
              </a:solidFill>
              <a:latin typeface="Times New Roman" pitchFamily="18" charset="0"/>
              <a:cs typeface="Times New Roman" pitchFamily="18" charset="0"/>
            </a:endParaRP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81000" y="685800"/>
            <a:ext cx="8458200" cy="5486400"/>
          </a:xfrm>
          <a:prstGeom prst="rect">
            <a:avLst/>
          </a:prstGeom>
        </p:spPr>
      </p:pic>
    </p:spTree>
    <p:extLst>
      <p:ext uri="{BB962C8B-B14F-4D97-AF65-F5344CB8AC3E}">
        <p14:creationId xmlns="" xmlns:p14="http://schemas.microsoft.com/office/powerpoint/2010/main" val="17322298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534400" cy="533400"/>
          </a:xfrm>
        </p:spPr>
        <p:txBody>
          <a:bodyPr>
            <a:normAutofit fontScale="90000"/>
          </a:bodyPr>
          <a:lstStyle/>
          <a:p>
            <a:r>
              <a:rPr lang="en-US" b="1" dirty="0">
                <a:solidFill>
                  <a:srgbClr val="0070C0"/>
                </a:solidFill>
                <a:latin typeface="Times New Roman" pitchFamily="18" charset="0"/>
                <a:cs typeface="Times New Roman" pitchFamily="18" charset="0"/>
              </a:rPr>
              <a:t>                                                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43</a:t>
            </a:fld>
            <a:endParaRPr lang="en-US"/>
          </a:p>
        </p:txBody>
      </p:sp>
      <p:sp>
        <p:nvSpPr>
          <p:cNvPr id="4" name="Content Placeholder 3"/>
          <p:cNvSpPr>
            <a:spLocks noGrp="1"/>
          </p:cNvSpPr>
          <p:nvPr>
            <p:ph sz="quarter" idx="1"/>
          </p:nvPr>
        </p:nvSpPr>
        <p:spPr>
          <a:xfrm>
            <a:off x="146304" y="609600"/>
            <a:ext cx="8839200" cy="6096000"/>
          </a:xfrm>
        </p:spPr>
        <p:txBody>
          <a:bodyPr>
            <a:normAutofit/>
          </a:bodyPr>
          <a:lstStyle/>
          <a:p>
            <a:pPr marL="0" indent="0">
              <a:lnSpc>
                <a:spcPct val="150000"/>
              </a:lnSpc>
              <a:buNone/>
            </a:pPr>
            <a:r>
              <a:rPr lang="en-US" sz="2400" b="1" dirty="0">
                <a:solidFill>
                  <a:srgbClr val="7030A0"/>
                </a:solidFill>
                <a:latin typeface="Tahoma" pitchFamily="34" charset="0"/>
                <a:cs typeface="Tahoma" pitchFamily="34" charset="0"/>
              </a:rPr>
              <a:t/>
            </a:r>
            <a:br>
              <a:rPr lang="en-US" sz="2400" b="1" dirty="0">
                <a:solidFill>
                  <a:srgbClr val="7030A0"/>
                </a:solidFill>
                <a:latin typeface="Tahoma" pitchFamily="34" charset="0"/>
                <a:cs typeface="Tahoma" pitchFamily="34" charset="0"/>
              </a:rPr>
            </a:br>
            <a:endParaRPr lang="en-US" sz="2200" dirty="0">
              <a:solidFill>
                <a:srgbClr val="FF0000"/>
              </a:solidFill>
              <a:latin typeface="Times New Roman" pitchFamily="18" charset="0"/>
              <a:cs typeface="Times New Roman" pitchFamily="18" charset="0"/>
            </a:endParaRP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95376" y="419100"/>
            <a:ext cx="8464296" cy="5791200"/>
          </a:xfrm>
          <a:prstGeom prst="rect">
            <a:avLst/>
          </a:prstGeom>
        </p:spPr>
      </p:pic>
    </p:spTree>
    <p:extLst>
      <p:ext uri="{BB962C8B-B14F-4D97-AF65-F5344CB8AC3E}">
        <p14:creationId xmlns="" xmlns:p14="http://schemas.microsoft.com/office/powerpoint/2010/main" val="11795086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943" y="152400"/>
            <a:ext cx="8686800" cy="533400"/>
          </a:xfrm>
        </p:spPr>
        <p:txBody>
          <a:bodyPr>
            <a:noAutofit/>
          </a:bodyPr>
          <a:lstStyle/>
          <a:p>
            <a:r>
              <a:rPr lang="en-US" sz="2800" b="1" dirty="0">
                <a:solidFill>
                  <a:srgbClr val="0070C0"/>
                </a:solidFill>
                <a:latin typeface="Times New Roman" pitchFamily="18" charset="0"/>
                <a:cs typeface="Times New Roman" pitchFamily="18" charset="0"/>
              </a:rPr>
              <a:t>Cont’.....</a:t>
            </a:r>
            <a:endParaRPr lang="en-US" sz="28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156F46CE-25D5-4E6D-8809-A4F5B18A920A}" type="slidenum">
              <a:rPr lang="en-US" smtClean="0"/>
              <a:pPr/>
              <a:t>44</a:t>
            </a:fld>
            <a:endParaRPr lang="en-US"/>
          </a:p>
        </p:txBody>
      </p:sp>
      <p:sp>
        <p:nvSpPr>
          <p:cNvPr id="4" name="Content Placeholder 3"/>
          <p:cNvSpPr>
            <a:spLocks noGrp="1"/>
          </p:cNvSpPr>
          <p:nvPr>
            <p:ph sz="quarter" idx="1"/>
          </p:nvPr>
        </p:nvSpPr>
        <p:spPr>
          <a:xfrm>
            <a:off x="146304" y="685800"/>
            <a:ext cx="8997696" cy="5981700"/>
          </a:xfrm>
        </p:spPr>
        <p:txBody>
          <a:bodyPr>
            <a:normAutofit/>
          </a:bodyPr>
          <a:lstStyle/>
          <a:p>
            <a:pPr>
              <a:buFont typeface="Wingdings" panose="05000000000000000000" pitchFamily="2" charset="2"/>
              <a:buChar char="v"/>
            </a:pPr>
            <a:r>
              <a:rPr lang="en-US" altLang="en-US" sz="2400" b="1" dirty="0">
                <a:latin typeface="Tahoma" panose="020B0604030504040204" pitchFamily="34" charset="0"/>
                <a:cs typeface="Tahoma" panose="020B0604030504040204" pitchFamily="34" charset="0"/>
              </a:rPr>
              <a:t>Types of glasses</a:t>
            </a:r>
            <a:r>
              <a:rPr lang="en-US" altLang="en-US" sz="2400" dirty="0">
                <a:latin typeface="Tahoma" panose="020B0604030504040204" pitchFamily="34" charset="0"/>
                <a:cs typeface="Tahoma" panose="020B0604030504040204" pitchFamily="34" charset="0"/>
              </a:rPr>
              <a:t>: </a:t>
            </a:r>
            <a:r>
              <a:rPr lang="en-US" altLang="en-US" sz="2400" dirty="0">
                <a:solidFill>
                  <a:srgbClr val="7030A0"/>
                </a:solidFill>
                <a:latin typeface="Tahoma" panose="020B0604030504040204" pitchFamily="34" charset="0"/>
                <a:cs typeface="Tahoma" panose="020B0604030504040204" pitchFamily="34" charset="0"/>
              </a:rPr>
              <a:t>based on composition and uses</a:t>
            </a:r>
          </a:p>
          <a:p>
            <a:pPr marL="457200" indent="-457200">
              <a:buFont typeface="+mj-lt"/>
              <a:buAutoNum type="arabicPeriod"/>
            </a:pPr>
            <a:r>
              <a:rPr lang="en-US" altLang="en-US" sz="2400" b="1" dirty="0">
                <a:solidFill>
                  <a:srgbClr val="7030A0"/>
                </a:solidFill>
                <a:latin typeface="Tahoma" panose="020B0604030504040204" pitchFamily="34" charset="0"/>
                <a:cs typeface="Tahoma" panose="020B0604030504040204" pitchFamily="34" charset="0"/>
              </a:rPr>
              <a:t>Soda-Lime Glass</a:t>
            </a:r>
          </a:p>
          <a:p>
            <a:pPr marL="457200" indent="-457200">
              <a:buFont typeface="+mj-lt"/>
              <a:buAutoNum type="arabicPeriod"/>
            </a:pPr>
            <a:endParaRPr lang="en-US" altLang="en-US" sz="2400" b="1" dirty="0">
              <a:solidFill>
                <a:srgbClr val="7030A0"/>
              </a:solidFill>
              <a:latin typeface="Tahoma" panose="020B0604030504040204" pitchFamily="34" charset="0"/>
              <a:cs typeface="Tahoma" panose="020B0604030504040204" pitchFamily="34" charset="0"/>
            </a:endParaRPr>
          </a:p>
          <a:p>
            <a:pPr marL="457200" indent="-457200">
              <a:buFont typeface="+mj-lt"/>
              <a:buAutoNum type="arabicPeriod"/>
            </a:pPr>
            <a:endParaRPr lang="en-US" altLang="en-US" sz="2400" b="1" dirty="0">
              <a:solidFill>
                <a:srgbClr val="7030A0"/>
              </a:solidFill>
              <a:latin typeface="Tahoma" panose="020B0604030504040204" pitchFamily="34" charset="0"/>
              <a:cs typeface="Tahoma" panose="020B0604030504040204" pitchFamily="34" charset="0"/>
            </a:endParaRPr>
          </a:p>
          <a:p>
            <a:pPr marL="457200" indent="-457200">
              <a:buFont typeface="+mj-lt"/>
              <a:buAutoNum type="arabicPeriod"/>
            </a:pPr>
            <a:endParaRPr lang="en-US" altLang="en-US" sz="2400" b="1" dirty="0">
              <a:solidFill>
                <a:srgbClr val="7030A0"/>
              </a:solidFill>
              <a:latin typeface="Tahoma" panose="020B0604030504040204" pitchFamily="34" charset="0"/>
              <a:cs typeface="Tahoma" panose="020B0604030504040204" pitchFamily="34" charset="0"/>
            </a:endParaRPr>
          </a:p>
          <a:p>
            <a:pPr marL="457200" indent="-457200">
              <a:buFont typeface="+mj-lt"/>
              <a:buAutoNum type="arabicPeriod"/>
            </a:pPr>
            <a:endParaRPr lang="en-US" altLang="en-US" sz="2400" b="1" dirty="0">
              <a:solidFill>
                <a:srgbClr val="7030A0"/>
              </a:solidFill>
              <a:latin typeface="Tahoma" panose="020B0604030504040204" pitchFamily="34" charset="0"/>
              <a:cs typeface="Tahoma" panose="020B0604030504040204" pitchFamily="34" charset="0"/>
            </a:endParaRPr>
          </a:p>
          <a:p>
            <a:pPr marL="457200" indent="-457200">
              <a:buFont typeface="+mj-lt"/>
              <a:buAutoNum type="arabicPeriod"/>
            </a:pPr>
            <a:endParaRPr lang="en-US" altLang="en-US" sz="2400" b="1" dirty="0">
              <a:solidFill>
                <a:srgbClr val="7030A0"/>
              </a:solidFill>
              <a:latin typeface="Tahoma" panose="020B0604030504040204" pitchFamily="34" charset="0"/>
              <a:cs typeface="Tahoma" panose="020B0604030504040204" pitchFamily="34" charset="0"/>
            </a:endParaRPr>
          </a:p>
          <a:p>
            <a:pPr marL="457200" indent="-457200">
              <a:buFont typeface="+mj-lt"/>
              <a:buAutoNum type="arabicPeriod"/>
            </a:pPr>
            <a:endParaRPr lang="en-US" altLang="en-US" sz="2400" b="1" dirty="0">
              <a:solidFill>
                <a:srgbClr val="7030A0"/>
              </a:solidFill>
              <a:latin typeface="Tahoma" panose="020B0604030504040204" pitchFamily="34" charset="0"/>
              <a:cs typeface="Tahoma" panose="020B0604030504040204" pitchFamily="34" charset="0"/>
            </a:endParaRPr>
          </a:p>
          <a:p>
            <a:pPr marL="0" indent="0">
              <a:buNone/>
            </a:pPr>
            <a:endParaRPr lang="en-US" altLang="en-US" sz="2400" b="1" dirty="0">
              <a:solidFill>
                <a:srgbClr val="7030A0"/>
              </a:solidFill>
              <a:latin typeface="Tahoma" panose="020B0604030504040204" pitchFamily="34" charset="0"/>
              <a:cs typeface="Tahoma" panose="020B0604030504040204" pitchFamily="34" charset="0"/>
            </a:endParaRPr>
          </a:p>
          <a:p>
            <a:pPr marL="0" indent="0">
              <a:buNone/>
            </a:pPr>
            <a:endParaRPr lang="en-US" altLang="en-US" sz="2400" b="1" dirty="0">
              <a:solidFill>
                <a:srgbClr val="7030A0"/>
              </a:solidFill>
              <a:latin typeface="Tahoma" panose="020B0604030504040204" pitchFamily="34" charset="0"/>
              <a:cs typeface="Tahoma" panose="020B0604030504040204" pitchFamily="34" charset="0"/>
            </a:endParaRPr>
          </a:p>
          <a:p>
            <a:pPr>
              <a:buFont typeface="Wingdings" panose="05000000000000000000" pitchFamily="2" charset="2"/>
              <a:buChar char="Ø"/>
            </a:pPr>
            <a:r>
              <a:rPr lang="en-US" altLang="en-US" sz="2200" b="1" dirty="0">
                <a:latin typeface="Tahoma" panose="020B0604030504040204" pitchFamily="34" charset="0"/>
                <a:cs typeface="Tahoma" panose="020B0604030504040204" pitchFamily="34" charset="0"/>
              </a:rPr>
              <a:t>low percentage of other materials added for coloring</a:t>
            </a:r>
            <a:r>
              <a:rPr lang="en-US" altLang="en-US" sz="2200" dirty="0">
                <a:latin typeface="Tahoma" panose="020B0604030504040204" pitchFamily="34" charset="0"/>
                <a:cs typeface="Tahoma" panose="020B0604030504040204" pitchFamily="34" charset="0"/>
              </a:rPr>
              <a:t>. </a:t>
            </a:r>
          </a:p>
          <a:p>
            <a:pPr>
              <a:buFont typeface="Wingdings" panose="05000000000000000000" pitchFamily="2" charset="2"/>
              <a:buChar char="Ø"/>
            </a:pPr>
            <a:r>
              <a:rPr lang="en-US" altLang="en-US" sz="2200" dirty="0">
                <a:latin typeface="Tahoma" panose="020B0604030504040204" pitchFamily="34" charset="0"/>
                <a:cs typeface="Tahoma" panose="020B0604030504040204" pitchFamily="34" charset="0"/>
              </a:rPr>
              <a:t>This type of glass is called </a:t>
            </a:r>
            <a:r>
              <a:rPr lang="en-US" altLang="en-US" sz="2200" b="1" dirty="0">
                <a:solidFill>
                  <a:srgbClr val="0070C0"/>
                </a:solidFill>
                <a:latin typeface="Tahoma" panose="020B0604030504040204" pitchFamily="34" charset="0"/>
                <a:cs typeface="Tahoma" panose="020B0604030504040204" pitchFamily="34" charset="0"/>
              </a:rPr>
              <a:t>soft glass</a:t>
            </a:r>
            <a:r>
              <a:rPr lang="en-US" altLang="en-US" sz="2200" dirty="0">
                <a:latin typeface="Tahoma" panose="020B0604030504040204" pitchFamily="34" charset="0"/>
                <a:cs typeface="Tahoma" panose="020B0604030504040204" pitchFamily="34" charset="0"/>
              </a:rPr>
              <a:t>, </a:t>
            </a:r>
            <a:r>
              <a:rPr lang="en-US" altLang="en-US" sz="2200" dirty="0">
                <a:solidFill>
                  <a:srgbClr val="7030A0"/>
                </a:solidFill>
                <a:latin typeface="Tahoma" panose="020B0604030504040204" pitchFamily="34" charset="0"/>
                <a:cs typeface="Tahoma" panose="020B0604030504040204" pitchFamily="34" charset="0"/>
              </a:rPr>
              <a:t>because it softens at lower temperature…..</a:t>
            </a:r>
            <a:r>
              <a:rPr lang="en-US" altLang="en-US" sz="2400" dirty="0">
                <a:latin typeface="Tahoma" panose="020B0604030504040204" pitchFamily="34" charset="0"/>
                <a:cs typeface="Tahoma" panose="020B0604030504040204" pitchFamily="34" charset="0"/>
              </a:rPr>
              <a:t> panes, </a:t>
            </a:r>
            <a:r>
              <a:rPr lang="en-US" altLang="en-US" sz="2400" dirty="0">
                <a:solidFill>
                  <a:srgbClr val="FF0000"/>
                </a:solidFill>
                <a:latin typeface="Tahoma" panose="020B0604030504040204" pitchFamily="34" charset="0"/>
                <a:cs typeface="Tahoma" panose="020B0604030504040204" pitchFamily="34" charset="0"/>
              </a:rPr>
              <a:t>dishes,</a:t>
            </a:r>
            <a:r>
              <a:rPr lang="en-US" altLang="en-US" sz="2400" dirty="0">
                <a:latin typeface="Tahoma" panose="020B0604030504040204" pitchFamily="34" charset="0"/>
                <a:cs typeface="Tahoma" panose="020B0604030504040204" pitchFamily="34" charset="0"/>
              </a:rPr>
              <a:t> bottles, tableware, lump bulb </a:t>
            </a:r>
            <a:r>
              <a:rPr lang="en-US" altLang="en-US" sz="2400" dirty="0" err="1">
                <a:latin typeface="Tahoma" panose="020B0604030504040204" pitchFamily="34" charset="0"/>
                <a:cs typeface="Tahoma" panose="020B0604030504040204" pitchFamily="34" charset="0"/>
              </a:rPr>
              <a:t>etc</a:t>
            </a:r>
            <a:endParaRPr lang="en-US" altLang="en-US" sz="2200" b="1" dirty="0">
              <a:solidFill>
                <a:srgbClr val="7030A0"/>
              </a:solidFill>
              <a:latin typeface="Tahoma" panose="020B0604030504040204" pitchFamily="34" charset="0"/>
              <a:cs typeface="Tahoma" panose="020B0604030504040204" pitchFamily="34" charset="0"/>
            </a:endParaRPr>
          </a:p>
          <a:p>
            <a:pPr marL="0" indent="0">
              <a:buNone/>
            </a:pPr>
            <a:endParaRPr lang="en-US" altLang="en-US" sz="2400" dirty="0">
              <a:solidFill>
                <a:srgbClr val="7030A0"/>
              </a:solidFill>
              <a:latin typeface="Tahoma" panose="020B0604030504040204" pitchFamily="34" charset="0"/>
              <a:cs typeface="Tahoma" panose="020B0604030504040204" pitchFamily="34" charset="0"/>
            </a:endParaRPr>
          </a:p>
          <a:p>
            <a:pPr marL="0" indent="0">
              <a:buNone/>
            </a:pPr>
            <a:endParaRPr lang="en-US" sz="2400" dirty="0">
              <a:solidFill>
                <a:srgbClr val="7030A0"/>
              </a:solidFill>
              <a:latin typeface="Times New Roman" pitchFamily="18" charset="0"/>
              <a:cs typeface="Times New Roman" pitchFamily="18" charset="0"/>
            </a:endParaRPr>
          </a:p>
        </p:txBody>
      </p:sp>
      <p:pic>
        <p:nvPicPr>
          <p:cNvPr id="5" name="Picture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62000" y="1676400"/>
            <a:ext cx="7397496" cy="3308739"/>
          </a:xfrm>
          <a:prstGeom prst="rect">
            <a:avLst/>
          </a:prstGeom>
        </p:spPr>
      </p:pic>
    </p:spTree>
    <p:extLst>
      <p:ext uri="{BB962C8B-B14F-4D97-AF65-F5344CB8AC3E}">
        <p14:creationId xmlns="" xmlns:p14="http://schemas.microsoft.com/office/powerpoint/2010/main" val="26140143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152400"/>
            <a:ext cx="7772400" cy="1143000"/>
          </a:xfrm>
        </p:spPr>
        <p:txBody>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45</a:t>
            </a:fld>
            <a:endParaRPr lang="en-US"/>
          </a:p>
        </p:txBody>
      </p:sp>
      <p:pic>
        <p:nvPicPr>
          <p:cNvPr id="5" name="Content Placeholder 4"/>
          <p:cNvPicPr>
            <a:picLocks noGrp="1" noChangeAspect="1"/>
          </p:cNvPicPr>
          <p:nvPr>
            <p:ph sz="quarter" idx="1"/>
          </p:nvPr>
        </p:nvPicPr>
        <p:blipFill>
          <a:blip r:embed="rId3" cstate="print"/>
          <a:stretch>
            <a:fillRect/>
          </a:stretch>
        </p:blipFill>
        <p:spPr>
          <a:xfrm>
            <a:off x="381000" y="1143000"/>
            <a:ext cx="8534400" cy="5029200"/>
          </a:xfrm>
          <a:prstGeom prst="rect">
            <a:avLst/>
          </a:prstGeom>
        </p:spPr>
      </p:pic>
    </p:spTree>
    <p:extLst>
      <p:ext uri="{BB962C8B-B14F-4D97-AF65-F5344CB8AC3E}">
        <p14:creationId xmlns="" xmlns:p14="http://schemas.microsoft.com/office/powerpoint/2010/main" val="5668881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305800" cy="609600"/>
          </a:xfrm>
        </p:spPr>
        <p:txBody>
          <a:bodyPr>
            <a:normAutofit fontScale="90000"/>
          </a:bodyPr>
          <a:lstStyle/>
          <a:p>
            <a:r>
              <a:rPr lang="en-US" altLang="en-US" b="1" dirty="0">
                <a:solidFill>
                  <a:srgbClr val="7030A0"/>
                </a:solidFill>
                <a:latin typeface="Tahoma" panose="020B0604030504040204" pitchFamily="34" charset="0"/>
                <a:cs typeface="Tahoma" panose="020B0604030504040204" pitchFamily="34" charset="0"/>
              </a:rPr>
              <a:t/>
            </a:r>
            <a:br>
              <a:rPr lang="en-US" altLang="en-US" b="1" dirty="0">
                <a:solidFill>
                  <a:srgbClr val="7030A0"/>
                </a:solidFill>
                <a:latin typeface="Tahoma" panose="020B0604030504040204" pitchFamily="34" charset="0"/>
                <a:cs typeface="Tahoma" panose="020B0604030504040204" pitchFamily="34" charset="0"/>
              </a:rPr>
            </a:br>
            <a:r>
              <a:rPr lang="en-US" altLang="en-US" b="1" dirty="0">
                <a:solidFill>
                  <a:srgbClr val="7030A0"/>
                </a:solidFill>
                <a:latin typeface="Tahoma" panose="020B0604030504040204" pitchFamily="34" charset="0"/>
                <a:cs typeface="Tahoma" panose="020B0604030504040204" pitchFamily="34" charset="0"/>
              </a:rPr>
              <a:t/>
            </a:r>
            <a:br>
              <a:rPr lang="en-US" altLang="en-US" b="1" dirty="0">
                <a:solidFill>
                  <a:srgbClr val="7030A0"/>
                </a:solidFill>
                <a:latin typeface="Tahoma" panose="020B0604030504040204" pitchFamily="34" charset="0"/>
                <a:cs typeface="Tahoma" panose="020B0604030504040204" pitchFamily="34" charset="0"/>
              </a:rPr>
            </a:br>
            <a:r>
              <a:rPr lang="en-US" altLang="en-US" b="1" dirty="0">
                <a:solidFill>
                  <a:srgbClr val="7030A0"/>
                </a:solidFill>
                <a:latin typeface="Tahoma" panose="020B0604030504040204" pitchFamily="34" charset="0"/>
                <a:cs typeface="Tahoma" panose="020B0604030504040204" pitchFamily="34" charset="0"/>
              </a:rPr>
              <a:t/>
            </a:r>
            <a:br>
              <a:rPr lang="en-US" altLang="en-US" b="1" dirty="0">
                <a:solidFill>
                  <a:srgbClr val="7030A0"/>
                </a:solidFill>
                <a:latin typeface="Tahoma" panose="020B0604030504040204" pitchFamily="34" charset="0"/>
                <a:cs typeface="Tahoma" panose="020B0604030504040204" pitchFamily="34" charset="0"/>
              </a:rPr>
            </a:br>
            <a:r>
              <a:rPr lang="en-US" altLang="en-US" sz="3100" b="1" dirty="0">
                <a:solidFill>
                  <a:srgbClr val="7030A0"/>
                </a:solidFill>
                <a:latin typeface="Times New Roman" panose="02020603050405020304" pitchFamily="18" charset="0"/>
                <a:cs typeface="Times New Roman" panose="02020603050405020304" pitchFamily="18" charset="0"/>
              </a:rPr>
              <a:t>Potash glass</a:t>
            </a:r>
            <a:endParaRPr lang="en-US" sz="31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156F46CE-25D5-4E6D-8809-A4F5B18A920A}" type="slidenum">
              <a:rPr lang="en-US" smtClean="0"/>
              <a:pPr/>
              <a:t>46</a:t>
            </a:fld>
            <a:endParaRPr lang="en-US"/>
          </a:p>
        </p:txBody>
      </p:sp>
      <p:sp>
        <p:nvSpPr>
          <p:cNvPr id="4" name="Content Placeholder 3"/>
          <p:cNvSpPr>
            <a:spLocks noGrp="1"/>
          </p:cNvSpPr>
          <p:nvPr>
            <p:ph sz="quarter" idx="1"/>
          </p:nvPr>
        </p:nvSpPr>
        <p:spPr>
          <a:xfrm>
            <a:off x="146304" y="762000"/>
            <a:ext cx="8845296" cy="5448300"/>
          </a:xfrm>
        </p:spPr>
        <p:txBody>
          <a:bodyPr/>
          <a:lstStyle/>
          <a:p>
            <a:pPr>
              <a:buFont typeface="Wingdings" panose="05000000000000000000" pitchFamily="2" charset="2"/>
              <a:buChar char="v"/>
            </a:pPr>
            <a:r>
              <a:rPr lang="en-US" altLang="en-US" sz="2400" b="1" dirty="0">
                <a:solidFill>
                  <a:srgbClr val="7030A0"/>
                </a:solidFill>
                <a:latin typeface="Times New Roman" panose="02020603050405020304" pitchFamily="18" charset="0"/>
                <a:cs typeface="Times New Roman" panose="02020603050405020304" pitchFamily="18" charset="0"/>
              </a:rPr>
              <a:t>Potash-Lime Glass</a:t>
            </a:r>
          </a:p>
          <a:p>
            <a:pPr marL="0" indent="0">
              <a:buNone/>
            </a:pPr>
            <a:endParaRPr lang="en-US" altLang="en-US" sz="2400" b="1" dirty="0">
              <a:solidFill>
                <a:srgbClr val="7030A0"/>
              </a:solidFill>
              <a:latin typeface="Times New Roman" panose="02020603050405020304" pitchFamily="18" charset="0"/>
              <a:cs typeface="Times New Roman" panose="02020603050405020304" pitchFamily="18" charset="0"/>
            </a:endParaRPr>
          </a:p>
          <a:p>
            <a:pPr marL="0" indent="0">
              <a:buNone/>
            </a:pPr>
            <a:endParaRPr lang="en-US" dirty="0"/>
          </a:p>
        </p:txBody>
      </p:sp>
      <p:pic>
        <p:nvPicPr>
          <p:cNvPr id="7" name="Picture 6"/>
          <p:cNvPicPr>
            <a:picLocks noChangeAspect="1"/>
          </p:cNvPicPr>
          <p:nvPr/>
        </p:nvPicPr>
        <p:blipFill>
          <a:blip r:embed="rId3" cstate="print"/>
          <a:stretch>
            <a:fillRect/>
          </a:stretch>
        </p:blipFill>
        <p:spPr>
          <a:xfrm>
            <a:off x="381000" y="1219200"/>
            <a:ext cx="8458200" cy="5105400"/>
          </a:xfrm>
          <a:prstGeom prst="rect">
            <a:avLst/>
          </a:prstGeom>
        </p:spPr>
      </p:pic>
    </p:spTree>
    <p:extLst>
      <p:ext uri="{BB962C8B-B14F-4D97-AF65-F5344CB8AC3E}">
        <p14:creationId xmlns="" xmlns:p14="http://schemas.microsoft.com/office/powerpoint/2010/main" val="14706787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418" y="152400"/>
            <a:ext cx="8540496" cy="762000"/>
          </a:xfrm>
        </p:spPr>
        <p:txBody>
          <a:bodyPr>
            <a:normAutofit/>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47</a:t>
            </a:fld>
            <a:endParaRPr lang="en-US"/>
          </a:p>
        </p:txBody>
      </p:sp>
      <p:sp>
        <p:nvSpPr>
          <p:cNvPr id="4" name="Content Placeholder 3"/>
          <p:cNvSpPr>
            <a:spLocks noGrp="1"/>
          </p:cNvSpPr>
          <p:nvPr>
            <p:ph sz="quarter" idx="1"/>
          </p:nvPr>
        </p:nvSpPr>
        <p:spPr>
          <a:xfrm>
            <a:off x="135418" y="814387"/>
            <a:ext cx="8997242" cy="5905500"/>
          </a:xfrm>
        </p:spPr>
        <p:txBody>
          <a:bodyPr>
            <a:normAutofit/>
          </a:bodyPr>
          <a:lstStyle/>
          <a:p>
            <a:pPr>
              <a:buFont typeface="Wingdings" panose="05000000000000000000" pitchFamily="2" charset="2"/>
              <a:buChar char="v"/>
            </a:pPr>
            <a:r>
              <a:rPr lang="en-US" altLang="en-US" sz="2400" b="1" dirty="0">
                <a:solidFill>
                  <a:srgbClr val="7030A0"/>
                </a:solidFill>
                <a:latin typeface="Times New Roman" panose="02020603050405020304" pitchFamily="18" charset="0"/>
                <a:cs typeface="Times New Roman" panose="02020603050405020304" pitchFamily="18" charset="0"/>
              </a:rPr>
              <a:t>Flint glass (Lead glass)</a:t>
            </a:r>
          </a:p>
          <a:p>
            <a:pPr>
              <a:buFont typeface="Wingdings" panose="05000000000000000000" pitchFamily="2" charset="2"/>
              <a:buChar char="ü"/>
            </a:pPr>
            <a:r>
              <a:rPr lang="en-US" altLang="en-US" sz="2200" dirty="0">
                <a:latin typeface="Times New Roman" panose="02020603050405020304" pitchFamily="18" charset="0"/>
                <a:cs typeface="Times New Roman" panose="02020603050405020304" pitchFamily="18" charset="0"/>
              </a:rPr>
              <a:t>glass made of </a:t>
            </a:r>
            <a:r>
              <a:rPr lang="en-US" altLang="en-US" sz="2200" b="1" dirty="0">
                <a:solidFill>
                  <a:srgbClr val="0070C0"/>
                </a:solidFill>
                <a:latin typeface="Times New Roman" panose="02020603050405020304" pitchFamily="18" charset="0"/>
                <a:cs typeface="Times New Roman" panose="02020603050405020304" pitchFamily="18" charset="0"/>
              </a:rPr>
              <a:t>potassium </a:t>
            </a:r>
          </a:p>
          <a:p>
            <a:pPr marL="0" indent="0">
              <a:lnSpc>
                <a:spcPct val="150000"/>
              </a:lnSpc>
              <a:buNone/>
            </a:pPr>
            <a:r>
              <a:rPr lang="en-US" altLang="en-US" sz="2200" b="1" dirty="0">
                <a:solidFill>
                  <a:srgbClr val="0070C0"/>
                </a:solidFill>
                <a:latin typeface="Times New Roman" panose="02020603050405020304" pitchFamily="18" charset="0"/>
                <a:cs typeface="Times New Roman" panose="02020603050405020304" pitchFamily="18" charset="0"/>
              </a:rPr>
              <a:t>  silicates</a:t>
            </a:r>
            <a:r>
              <a:rPr lang="en-US" altLang="en-US" sz="2200" dirty="0">
                <a:latin typeface="Times New Roman" panose="02020603050405020304" pitchFamily="18" charset="0"/>
                <a:cs typeface="Times New Roman" panose="02020603050405020304" pitchFamily="18" charset="0"/>
              </a:rPr>
              <a:t> and </a:t>
            </a:r>
            <a:r>
              <a:rPr lang="en-US" altLang="en-US" sz="2200" b="1" dirty="0">
                <a:solidFill>
                  <a:srgbClr val="0070C0"/>
                </a:solidFill>
                <a:latin typeface="Times New Roman" panose="02020603050405020304" pitchFamily="18" charset="0"/>
                <a:cs typeface="Times New Roman" panose="02020603050405020304" pitchFamily="18" charset="0"/>
              </a:rPr>
              <a:t>lead oxide.</a:t>
            </a:r>
          </a:p>
          <a:p>
            <a:pPr marL="274320" lvl="1" indent="-274320">
              <a:lnSpc>
                <a:spcPct val="150000"/>
              </a:lnSpc>
              <a:spcBef>
                <a:spcPts val="580"/>
              </a:spcBef>
              <a:buClr>
                <a:schemeClr val="accent1"/>
              </a:buClr>
              <a:buFont typeface="Wingdings" panose="05000000000000000000" pitchFamily="2" charset="2"/>
              <a:buChar char="ü"/>
            </a:pPr>
            <a:r>
              <a:rPr lang="en-US" altLang="en-US" sz="2200" dirty="0">
                <a:latin typeface="Times New Roman" panose="02020603050405020304" pitchFamily="18" charset="0"/>
                <a:cs typeface="Times New Roman" panose="02020603050405020304" pitchFamily="18" charset="0"/>
              </a:rPr>
              <a:t>Its approximate composition is:</a:t>
            </a:r>
          </a:p>
          <a:p>
            <a:pPr marL="0" lvl="1" indent="0">
              <a:lnSpc>
                <a:spcPct val="150000"/>
              </a:lnSpc>
              <a:spcBef>
                <a:spcPts val="580"/>
              </a:spcBef>
              <a:buClr>
                <a:schemeClr val="accent1"/>
              </a:buClr>
              <a:buNone/>
            </a:pPr>
            <a:r>
              <a:rPr lang="en-US" altLang="en-US" sz="2200" b="1" dirty="0">
                <a:solidFill>
                  <a:srgbClr val="0070C0"/>
                </a:solidFill>
                <a:latin typeface="Times New Roman" panose="02020603050405020304" pitchFamily="18" charset="0"/>
                <a:cs typeface="Times New Roman" panose="02020603050405020304" pitchFamily="18" charset="0"/>
              </a:rPr>
              <a:t>  Silica </a:t>
            </a:r>
            <a:r>
              <a:rPr lang="en-US" altLang="en-US" sz="2200" dirty="0">
                <a:latin typeface="Times New Roman" panose="02020603050405020304" pitchFamily="18" charset="0"/>
                <a:cs typeface="Times New Roman" panose="02020603050405020304" pitchFamily="18" charset="0"/>
              </a:rPr>
              <a:t>(45%), </a:t>
            </a:r>
            <a:r>
              <a:rPr lang="en-US" altLang="en-US" sz="2200" b="1" dirty="0">
                <a:solidFill>
                  <a:srgbClr val="00B0F0"/>
                </a:solidFill>
                <a:latin typeface="Times New Roman" panose="02020603050405020304" pitchFamily="18" charset="0"/>
                <a:cs typeface="Times New Roman" panose="02020603050405020304" pitchFamily="18" charset="0"/>
              </a:rPr>
              <a:t>Lead Oxide (44%),</a:t>
            </a:r>
          </a:p>
          <a:p>
            <a:pPr marL="0" lvl="1" indent="0">
              <a:lnSpc>
                <a:spcPct val="150000"/>
              </a:lnSpc>
              <a:spcBef>
                <a:spcPts val="580"/>
              </a:spcBef>
              <a:buClr>
                <a:schemeClr val="accent1"/>
              </a:buClr>
              <a:buNone/>
            </a:pPr>
            <a:r>
              <a:rPr lang="en-US" altLang="en-US" sz="2200" dirty="0">
                <a:latin typeface="Times New Roman" panose="02020603050405020304" pitchFamily="18" charset="0"/>
                <a:cs typeface="Times New Roman" panose="02020603050405020304" pitchFamily="18" charset="0"/>
              </a:rPr>
              <a:t> </a:t>
            </a:r>
            <a:r>
              <a:rPr lang="en-US" altLang="en-US" sz="2200" b="1" dirty="0">
                <a:solidFill>
                  <a:srgbClr val="00B0F0"/>
                </a:solidFill>
                <a:latin typeface="Times New Roman" panose="02020603050405020304" pitchFamily="18" charset="0"/>
                <a:cs typeface="Times New Roman" panose="02020603050405020304" pitchFamily="18" charset="0"/>
              </a:rPr>
              <a:t>Na</a:t>
            </a:r>
            <a:r>
              <a:rPr lang="en-US" altLang="en-US" sz="2200" b="1" baseline="-25000" dirty="0">
                <a:solidFill>
                  <a:srgbClr val="00B0F0"/>
                </a:solidFill>
                <a:latin typeface="Times New Roman" panose="02020603050405020304" pitchFamily="18" charset="0"/>
                <a:cs typeface="Times New Roman" panose="02020603050405020304" pitchFamily="18" charset="0"/>
              </a:rPr>
              <a:t>2</a:t>
            </a:r>
            <a:r>
              <a:rPr lang="en-US" altLang="en-US" sz="2200" b="1" dirty="0">
                <a:solidFill>
                  <a:srgbClr val="00B0F0"/>
                </a:solidFill>
                <a:latin typeface="Times New Roman" panose="02020603050405020304" pitchFamily="18" charset="0"/>
                <a:cs typeface="Times New Roman" panose="02020603050405020304" pitchFamily="18" charset="0"/>
              </a:rPr>
              <a:t>O (4%), K</a:t>
            </a:r>
            <a:r>
              <a:rPr lang="en-US" altLang="en-US" sz="2200" b="1" baseline="-25000" dirty="0">
                <a:solidFill>
                  <a:srgbClr val="00B0F0"/>
                </a:solidFill>
                <a:latin typeface="Times New Roman" panose="02020603050405020304" pitchFamily="18" charset="0"/>
                <a:cs typeface="Times New Roman" panose="02020603050405020304" pitchFamily="18" charset="0"/>
              </a:rPr>
              <a:t>2</a:t>
            </a:r>
            <a:r>
              <a:rPr lang="en-US" altLang="en-US" sz="2200" b="1" dirty="0">
                <a:solidFill>
                  <a:srgbClr val="00B0F0"/>
                </a:solidFill>
                <a:latin typeface="Times New Roman" panose="02020603050405020304" pitchFamily="18" charset="0"/>
                <a:cs typeface="Times New Roman" panose="02020603050405020304" pitchFamily="18" charset="0"/>
              </a:rPr>
              <a:t>O(4%) and  </a:t>
            </a:r>
            <a:r>
              <a:rPr lang="en-US" altLang="en-US" sz="2200" b="1" dirty="0" err="1">
                <a:solidFill>
                  <a:srgbClr val="00B0F0"/>
                </a:solidFill>
                <a:latin typeface="Times New Roman" panose="02020603050405020304" pitchFamily="18" charset="0"/>
                <a:cs typeface="Times New Roman" panose="02020603050405020304" pitchFamily="18" charset="0"/>
              </a:rPr>
              <a:t>CaO</a:t>
            </a:r>
            <a:r>
              <a:rPr lang="en-US" altLang="en-US" sz="2200" b="1" dirty="0">
                <a:solidFill>
                  <a:srgbClr val="00B0F0"/>
                </a:solidFill>
                <a:latin typeface="Times New Roman" panose="02020603050405020304" pitchFamily="18" charset="0"/>
                <a:cs typeface="Times New Roman" panose="02020603050405020304" pitchFamily="18" charset="0"/>
              </a:rPr>
              <a:t>(3%). </a:t>
            </a:r>
          </a:p>
          <a:p>
            <a:pPr algn="just">
              <a:lnSpc>
                <a:spcPct val="150000"/>
              </a:lnSpc>
              <a:buFont typeface="Wingdings" panose="05000000000000000000" pitchFamily="2" charset="2"/>
              <a:buChar char="ü"/>
            </a:pPr>
            <a:r>
              <a:rPr lang="en-US" altLang="en-US" dirty="0">
                <a:latin typeface="Times New Roman" panose="02020603050405020304" pitchFamily="18" charset="0"/>
                <a:cs typeface="Times New Roman" panose="02020603050405020304" pitchFamily="18" charset="0"/>
              </a:rPr>
              <a:t>Flint glass has a </a:t>
            </a:r>
            <a:r>
              <a:rPr lang="en-US" altLang="en-US" b="1" dirty="0">
                <a:solidFill>
                  <a:srgbClr val="002060"/>
                </a:solidFill>
                <a:latin typeface="Times New Roman" panose="02020603050405020304" pitchFamily="18" charset="0"/>
                <a:cs typeface="Times New Roman" panose="02020603050405020304" pitchFamily="18" charset="0"/>
              </a:rPr>
              <a:t>higher density </a:t>
            </a:r>
            <a:r>
              <a:rPr lang="en-US" altLang="en-US" dirty="0">
                <a:latin typeface="Times New Roman" panose="02020603050405020304" pitchFamily="18" charset="0"/>
                <a:cs typeface="Times New Roman" panose="02020603050405020304" pitchFamily="18" charset="0"/>
              </a:rPr>
              <a:t>&amp; </a:t>
            </a:r>
            <a:r>
              <a:rPr lang="en-US" altLang="en-US" b="1" dirty="0">
                <a:solidFill>
                  <a:srgbClr val="FF0000"/>
                </a:solidFill>
                <a:latin typeface="Times New Roman" panose="02020603050405020304" pitchFamily="18" charset="0"/>
                <a:cs typeface="Times New Roman" panose="02020603050405020304" pitchFamily="18" charset="0"/>
              </a:rPr>
              <a:t>transparency </a:t>
            </a:r>
            <a:r>
              <a:rPr lang="en-US" altLang="en-US" dirty="0">
                <a:latin typeface="Times New Roman" panose="02020603050405020304" pitchFamily="18" charset="0"/>
                <a:cs typeface="Times New Roman" panose="02020603050405020304" pitchFamily="18" charset="0"/>
              </a:rPr>
              <a:t>than ordinary glass &amp; is used for making optical instruments as well as for ornamental purposes.</a:t>
            </a:r>
          </a:p>
          <a:p>
            <a:pPr lvl="1" algn="just">
              <a:lnSpc>
                <a:spcPct val="150000"/>
              </a:lnSpc>
              <a:buFont typeface="Wingdings" panose="05000000000000000000" pitchFamily="2" charset="2"/>
              <a:buChar char="v"/>
            </a:pPr>
            <a:r>
              <a:rPr lang="en-US" altLang="en-US" sz="2200" b="1" dirty="0">
                <a:solidFill>
                  <a:srgbClr val="FF0000"/>
                </a:solidFill>
                <a:latin typeface="Times New Roman" panose="02020603050405020304" pitchFamily="18" charset="0"/>
                <a:cs typeface="Times New Roman" panose="02020603050405020304" pitchFamily="18" charset="0"/>
              </a:rPr>
              <a:t>Uses: </a:t>
            </a:r>
            <a:r>
              <a:rPr lang="en-US" altLang="en-US" sz="2200" b="1" dirty="0">
                <a:latin typeface="Times New Roman" panose="02020603050405020304" pitchFamily="18" charset="0"/>
                <a:cs typeface="Times New Roman" panose="02020603050405020304" pitchFamily="18" charset="0"/>
              </a:rPr>
              <a:t>used in the manufacturing of lenses, prisms and electric bulbs.</a:t>
            </a:r>
          </a:p>
          <a:p>
            <a:pPr marL="342900" lvl="1" indent="-342900">
              <a:lnSpc>
                <a:spcPct val="150000"/>
              </a:lnSpc>
              <a:spcBef>
                <a:spcPts val="580"/>
              </a:spcBef>
              <a:buClr>
                <a:schemeClr val="accent1"/>
              </a:buClr>
              <a:buFont typeface="Wingdings" panose="05000000000000000000" pitchFamily="2" charset="2"/>
              <a:buChar char="ü"/>
            </a:pPr>
            <a:endParaRPr lang="en-US" altLang="en-US" sz="2200" b="1"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ü"/>
            </a:pPr>
            <a:endParaRPr lang="en-US" altLang="en-US" sz="2200" b="1" dirty="0">
              <a:solidFill>
                <a:srgbClr val="0070C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en-US" altLang="en-US" sz="2400" b="1"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809693" y="762000"/>
            <a:ext cx="2143125" cy="2143125"/>
          </a:xfrm>
          <a:prstGeom prst="rect">
            <a:avLst/>
          </a:prstGeom>
        </p:spPr>
      </p:pic>
      <p:pic>
        <p:nvPicPr>
          <p:cNvPr id="6" name="Picture 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571318" y="814387"/>
            <a:ext cx="2238375" cy="2038350"/>
          </a:xfrm>
          <a:prstGeom prst="rect">
            <a:avLst/>
          </a:prstGeom>
        </p:spPr>
      </p:pic>
    </p:spTree>
    <p:extLst>
      <p:ext uri="{BB962C8B-B14F-4D97-AF65-F5344CB8AC3E}">
        <p14:creationId xmlns="" xmlns:p14="http://schemas.microsoft.com/office/powerpoint/2010/main" val="30194304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152400"/>
            <a:ext cx="8540496" cy="457200"/>
          </a:xfrm>
        </p:spPr>
        <p:txBody>
          <a:bodyPr>
            <a:normAutofit fontScale="90000"/>
          </a:bodyPr>
          <a:lstStyle/>
          <a:p>
            <a:r>
              <a:rPr lang="en-US" b="1" dirty="0">
                <a:solidFill>
                  <a:srgbClr val="0070C0"/>
                </a:solidFill>
                <a:latin typeface="Times New Roman" pitchFamily="18" charset="0"/>
                <a:cs typeface="Times New Roman" pitchFamily="18" charset="0"/>
              </a:rPr>
              <a:t>                            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48</a:t>
            </a:fld>
            <a:endParaRPr lang="en-US"/>
          </a:p>
        </p:txBody>
      </p:sp>
      <p:sp>
        <p:nvSpPr>
          <p:cNvPr id="4" name="Content Placeholder 3"/>
          <p:cNvSpPr>
            <a:spLocks noGrp="1"/>
          </p:cNvSpPr>
          <p:nvPr>
            <p:ph sz="quarter" idx="1"/>
          </p:nvPr>
        </p:nvSpPr>
        <p:spPr>
          <a:xfrm>
            <a:off x="146304" y="455386"/>
            <a:ext cx="8955315" cy="6212114"/>
          </a:xfrm>
        </p:spPr>
        <p:txBody>
          <a:bodyPr>
            <a:noAutofit/>
          </a:bodyPr>
          <a:lstStyle/>
          <a:p>
            <a:pPr>
              <a:buFont typeface="Wingdings" panose="05000000000000000000" pitchFamily="2" charset="2"/>
              <a:buChar char="Ø"/>
            </a:pPr>
            <a:r>
              <a:rPr lang="en-US" altLang="en-US" sz="2200" b="1" dirty="0">
                <a:solidFill>
                  <a:srgbClr val="7030A0"/>
                </a:solidFill>
                <a:latin typeface="Times New Roman" panose="02020603050405020304" pitchFamily="18" charset="0"/>
                <a:cs typeface="Times New Roman" panose="02020603050405020304" pitchFamily="18" charset="0"/>
              </a:rPr>
              <a:t>Pyrex glass (Borosilicate)</a:t>
            </a:r>
          </a:p>
          <a:p>
            <a:pPr>
              <a:buFont typeface="Wingdings" panose="05000000000000000000" pitchFamily="2" charset="2"/>
              <a:buChar char="ü"/>
            </a:pPr>
            <a:r>
              <a:rPr lang="en-US" altLang="en-US" sz="2200" dirty="0">
                <a:latin typeface="Times New Roman" panose="02020603050405020304" pitchFamily="18" charset="0"/>
                <a:cs typeface="Times New Roman" panose="02020603050405020304" pitchFamily="18" charset="0"/>
              </a:rPr>
              <a:t>Glass that contains </a:t>
            </a:r>
            <a:r>
              <a:rPr lang="en-US" altLang="en-US" sz="2200" b="1" dirty="0">
                <a:solidFill>
                  <a:srgbClr val="0070C0"/>
                </a:solidFill>
                <a:latin typeface="Times New Roman" panose="02020603050405020304" pitchFamily="18" charset="0"/>
                <a:cs typeface="Times New Roman" panose="02020603050405020304" pitchFamily="18" charset="0"/>
              </a:rPr>
              <a:t>borax</a:t>
            </a:r>
            <a:r>
              <a:rPr lang="en-US" altLang="en-US" sz="2200" dirty="0">
                <a:latin typeface="Times New Roman" panose="02020603050405020304" pitchFamily="18" charset="0"/>
                <a:cs typeface="Times New Roman" panose="02020603050405020304" pitchFamily="18" charset="0"/>
              </a:rPr>
              <a:t> as </a:t>
            </a:r>
          </a:p>
          <a:p>
            <a:pPr marL="0" indent="0">
              <a:buNone/>
            </a:pPr>
            <a:r>
              <a:rPr lang="en-US" altLang="en-US" sz="2200" dirty="0">
                <a:latin typeface="Times New Roman" panose="02020603050405020304" pitchFamily="18" charset="0"/>
                <a:cs typeface="Times New Roman" panose="02020603050405020304" pitchFamily="18" charset="0"/>
              </a:rPr>
              <a:t> major constituent.</a:t>
            </a:r>
          </a:p>
          <a:p>
            <a:pPr>
              <a:buFont typeface="Wingdings" panose="05000000000000000000" pitchFamily="2" charset="2"/>
              <a:buChar char="ü"/>
            </a:pPr>
            <a:r>
              <a:rPr lang="en-US" altLang="en-US" sz="2200" dirty="0">
                <a:latin typeface="Times New Roman" panose="02020603050405020304" pitchFamily="18" charset="0"/>
                <a:cs typeface="Times New Roman" panose="02020603050405020304" pitchFamily="18" charset="0"/>
              </a:rPr>
              <a:t>Addition of certain amounts </a:t>
            </a:r>
          </a:p>
          <a:p>
            <a:pPr marL="0" indent="0">
              <a:buNone/>
            </a:pPr>
            <a:r>
              <a:rPr lang="en-US" altLang="en-US" sz="2200" dirty="0">
                <a:latin typeface="Times New Roman" panose="02020603050405020304" pitchFamily="18" charset="0"/>
                <a:cs typeface="Times New Roman" panose="02020603050405020304" pitchFamily="18" charset="0"/>
              </a:rPr>
              <a:t>of </a:t>
            </a:r>
            <a:r>
              <a:rPr lang="en-US" altLang="en-US" sz="2200" b="1" dirty="0">
                <a:solidFill>
                  <a:srgbClr val="002060"/>
                </a:solidFill>
                <a:latin typeface="Times New Roman" panose="02020603050405020304" pitchFamily="18" charset="0"/>
                <a:cs typeface="Times New Roman" panose="02020603050405020304" pitchFamily="18" charset="0"/>
              </a:rPr>
              <a:t>boron</a:t>
            </a:r>
            <a:r>
              <a:rPr lang="en-US" altLang="en-US" sz="2200" dirty="0">
                <a:latin typeface="Times New Roman" panose="02020603050405020304" pitchFamily="18" charset="0"/>
                <a:cs typeface="Times New Roman" panose="02020603050405020304" pitchFamily="18" charset="0"/>
              </a:rPr>
              <a:t> &amp; </a:t>
            </a:r>
            <a:r>
              <a:rPr lang="en-US" altLang="en-US" sz="2200" b="1" dirty="0">
                <a:solidFill>
                  <a:srgbClr val="FF0000"/>
                </a:solidFill>
                <a:latin typeface="Times New Roman" panose="02020603050405020304" pitchFamily="18" charset="0"/>
                <a:cs typeface="Times New Roman" panose="02020603050405020304" pitchFamily="18" charset="0"/>
              </a:rPr>
              <a:t>aluminum oxides</a:t>
            </a:r>
          </a:p>
          <a:p>
            <a:pPr marL="0" indent="0">
              <a:buNone/>
            </a:pPr>
            <a:endParaRPr lang="en-US" altLang="en-US" sz="2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altLang="en-US" sz="2200" dirty="0">
                <a:latin typeface="Times New Roman" panose="02020603050405020304" pitchFamily="18" charset="0"/>
                <a:cs typeface="Times New Roman" panose="02020603050405020304" pitchFamily="18" charset="0"/>
              </a:rPr>
              <a:t>produces a glass with a very </a:t>
            </a:r>
            <a:r>
              <a:rPr lang="en-US" altLang="en-US" sz="2200" b="1" dirty="0">
                <a:solidFill>
                  <a:srgbClr val="FF0000"/>
                </a:solidFill>
                <a:latin typeface="Times New Roman" panose="02020603050405020304" pitchFamily="18" charset="0"/>
                <a:cs typeface="Times New Roman" panose="02020603050405020304" pitchFamily="18" charset="0"/>
              </a:rPr>
              <a:t>low coefficient of expansion</a:t>
            </a:r>
            <a:r>
              <a:rPr lang="en-US" altLang="en-US" sz="2200" dirty="0">
                <a:latin typeface="Times New Roman" panose="02020603050405020304" pitchFamily="18" charset="0"/>
                <a:cs typeface="Times New Roman" panose="02020603050405020304" pitchFamily="18" charset="0"/>
              </a:rPr>
              <a:t>, known as </a:t>
            </a:r>
            <a:r>
              <a:rPr lang="en-US" altLang="en-US" sz="2200" b="1" dirty="0" err="1">
                <a:solidFill>
                  <a:srgbClr val="FF0000"/>
                </a:solidFill>
                <a:latin typeface="Times New Roman" panose="02020603050405020304" pitchFamily="18" charset="0"/>
                <a:cs typeface="Times New Roman" panose="02020603050405020304" pitchFamily="18" charset="0"/>
              </a:rPr>
              <a:t>pyrex</a:t>
            </a:r>
            <a:r>
              <a:rPr lang="en-US" altLang="en-US" sz="2200" b="1" dirty="0">
                <a:solidFill>
                  <a:srgbClr val="FF0000"/>
                </a:solidFill>
                <a:latin typeface="Times New Roman" panose="02020603050405020304" pitchFamily="18" charset="0"/>
                <a:cs typeface="Times New Roman" panose="02020603050405020304" pitchFamily="18" charset="0"/>
              </a:rPr>
              <a:t> glass.</a:t>
            </a:r>
          </a:p>
          <a:p>
            <a:pPr marL="274320" lvl="1" indent="-274320">
              <a:lnSpc>
                <a:spcPct val="150000"/>
              </a:lnSpc>
              <a:spcBef>
                <a:spcPts val="580"/>
              </a:spcBef>
              <a:buClr>
                <a:schemeClr val="accent1"/>
              </a:buClr>
              <a:buFont typeface="Wingdings" panose="05000000000000000000" pitchFamily="2" charset="2"/>
              <a:buChar char="Ø"/>
            </a:pPr>
            <a:r>
              <a:rPr lang="en-US" altLang="en-US" sz="2200" dirty="0">
                <a:latin typeface="Times New Roman" panose="02020603050405020304" pitchFamily="18" charset="0"/>
                <a:cs typeface="Times New Roman" panose="02020603050405020304" pitchFamily="18" charset="0"/>
              </a:rPr>
              <a:t>This can withstand sudden alterations of temperature very well and is highly suitable for laboratory glass-ware such as </a:t>
            </a:r>
            <a:r>
              <a:rPr lang="en-US" altLang="en-US" sz="2200" b="1" dirty="0">
                <a:solidFill>
                  <a:srgbClr val="FF0000"/>
                </a:solidFill>
                <a:latin typeface="Times New Roman" panose="02020603050405020304" pitchFamily="18" charset="0"/>
                <a:cs typeface="Times New Roman" panose="02020603050405020304" pitchFamily="18" charset="0"/>
              </a:rPr>
              <a:t>flasks</a:t>
            </a:r>
            <a:r>
              <a:rPr lang="en-US" altLang="en-US" sz="2200" dirty="0">
                <a:latin typeface="Times New Roman" panose="02020603050405020304" pitchFamily="18" charset="0"/>
                <a:cs typeface="Times New Roman" panose="02020603050405020304" pitchFamily="18" charset="0"/>
              </a:rPr>
              <a:t>, </a:t>
            </a:r>
            <a:r>
              <a:rPr lang="en-US" altLang="en-US" sz="2200" b="1" dirty="0">
                <a:solidFill>
                  <a:srgbClr val="FF0000"/>
                </a:solidFill>
                <a:latin typeface="Times New Roman" panose="02020603050405020304" pitchFamily="18" charset="0"/>
                <a:cs typeface="Times New Roman" panose="02020603050405020304" pitchFamily="18" charset="0"/>
              </a:rPr>
              <a:t>beakers, </a:t>
            </a:r>
            <a:r>
              <a:rPr lang="en-US" altLang="en-US" sz="2200" dirty="0">
                <a:latin typeface="Times New Roman" panose="02020603050405020304" pitchFamily="18" charset="0"/>
                <a:cs typeface="Times New Roman" panose="02020603050405020304" pitchFamily="18" charset="0"/>
              </a:rPr>
              <a:t>etc., which are to be heated to high temperatures. </a:t>
            </a:r>
          </a:p>
          <a:p>
            <a:pPr marL="274320" lvl="1" indent="-274320">
              <a:lnSpc>
                <a:spcPct val="150000"/>
              </a:lnSpc>
              <a:spcBef>
                <a:spcPts val="580"/>
              </a:spcBef>
              <a:buClr>
                <a:schemeClr val="accent1"/>
              </a:buClr>
              <a:buFont typeface="Wingdings" panose="05000000000000000000" pitchFamily="2" charset="2"/>
              <a:buChar char="Ø"/>
            </a:pPr>
            <a:r>
              <a:rPr lang="en-US" altLang="en-US" sz="2200" b="1" dirty="0">
                <a:latin typeface="Times New Roman" panose="02020603050405020304" pitchFamily="18" charset="0"/>
                <a:cs typeface="Times New Roman" panose="02020603050405020304" pitchFamily="18" charset="0"/>
              </a:rPr>
              <a:t>It posses high resistant to chemical attack and high temperatures.</a:t>
            </a:r>
            <a:endParaRPr lang="en-US" altLang="en-US" sz="2200" b="1" dirty="0">
              <a:solidFill>
                <a:srgbClr val="FF0000"/>
              </a:solidFill>
              <a:latin typeface="Times New Roman" panose="02020603050405020304" pitchFamily="18" charset="0"/>
              <a:cs typeface="Times New Roman" panose="02020603050405020304" pitchFamily="18" charset="0"/>
            </a:endParaRPr>
          </a:p>
          <a:p>
            <a:pPr marL="342900" lvl="1" indent="-342900">
              <a:spcBef>
                <a:spcPts val="580"/>
              </a:spcBef>
              <a:buClr>
                <a:schemeClr val="accent1"/>
              </a:buClr>
              <a:buFont typeface="Wingdings" panose="05000000000000000000" pitchFamily="2" charset="2"/>
              <a:buChar char="v"/>
            </a:pPr>
            <a:r>
              <a:rPr lang="es-CR" altLang="en-US" sz="2200" dirty="0">
                <a:latin typeface="Times New Roman" panose="02020603050405020304" pitchFamily="18" charset="0"/>
                <a:cs typeface="Times New Roman" panose="02020603050405020304" pitchFamily="18" charset="0"/>
              </a:rPr>
              <a:t>Its aproximarte </a:t>
            </a:r>
            <a:r>
              <a:rPr lang="es-CR" altLang="en-US" sz="2200" dirty="0" err="1">
                <a:latin typeface="Times New Roman" panose="02020603050405020304" pitchFamily="18" charset="0"/>
                <a:cs typeface="Times New Roman" panose="02020603050405020304" pitchFamily="18" charset="0"/>
              </a:rPr>
              <a:t>composition</a:t>
            </a:r>
            <a:r>
              <a:rPr lang="es-CR" altLang="en-US" sz="2200" dirty="0">
                <a:latin typeface="Times New Roman" panose="02020603050405020304" pitchFamily="18" charset="0"/>
                <a:cs typeface="Times New Roman" panose="02020603050405020304" pitchFamily="18" charset="0"/>
              </a:rPr>
              <a:t> is: </a:t>
            </a:r>
            <a:r>
              <a:rPr lang="es-CR" altLang="en-US" sz="2200" dirty="0" err="1">
                <a:latin typeface="Times New Roman" panose="02020603050405020304" pitchFamily="18" charset="0"/>
                <a:cs typeface="Times New Roman" panose="02020603050405020304" pitchFamily="18" charset="0"/>
              </a:rPr>
              <a:t>Silica</a:t>
            </a:r>
            <a:r>
              <a:rPr lang="es-CR" altLang="en-US" sz="2200" dirty="0">
                <a:latin typeface="Times New Roman" panose="02020603050405020304" pitchFamily="18" charset="0"/>
                <a:cs typeface="Times New Roman" panose="02020603050405020304" pitchFamily="18" charset="0"/>
              </a:rPr>
              <a:t>(80%), </a:t>
            </a:r>
            <a:r>
              <a:rPr lang="es-CR" altLang="en-US" sz="2200" b="1" dirty="0">
                <a:solidFill>
                  <a:srgbClr val="FF0000"/>
                </a:solidFill>
                <a:latin typeface="Times New Roman" panose="02020603050405020304" pitchFamily="18" charset="0"/>
                <a:cs typeface="Times New Roman" panose="02020603050405020304" pitchFamily="18" charset="0"/>
              </a:rPr>
              <a:t>B</a:t>
            </a:r>
            <a:r>
              <a:rPr lang="es-CR" altLang="en-US" sz="2200" b="1" baseline="-25000" dirty="0">
                <a:solidFill>
                  <a:srgbClr val="FF0000"/>
                </a:solidFill>
                <a:latin typeface="Times New Roman" panose="02020603050405020304" pitchFamily="18" charset="0"/>
                <a:cs typeface="Times New Roman" panose="02020603050405020304" pitchFamily="18" charset="0"/>
              </a:rPr>
              <a:t>2</a:t>
            </a:r>
            <a:r>
              <a:rPr lang="es-CR" altLang="en-US" sz="2200" b="1" dirty="0">
                <a:solidFill>
                  <a:srgbClr val="FF0000"/>
                </a:solidFill>
                <a:latin typeface="Times New Roman" panose="02020603050405020304" pitchFamily="18" charset="0"/>
                <a:cs typeface="Times New Roman" panose="02020603050405020304" pitchFamily="18" charset="0"/>
              </a:rPr>
              <a:t>O</a:t>
            </a:r>
            <a:r>
              <a:rPr lang="es-CR" altLang="en-US" sz="2200" b="1" baseline="-25000" dirty="0">
                <a:solidFill>
                  <a:srgbClr val="FF0000"/>
                </a:solidFill>
                <a:latin typeface="Times New Roman" panose="02020603050405020304" pitchFamily="18" charset="0"/>
                <a:cs typeface="Times New Roman" panose="02020603050405020304" pitchFamily="18" charset="0"/>
              </a:rPr>
              <a:t>3</a:t>
            </a:r>
            <a:r>
              <a:rPr lang="es-CR" altLang="en-US" sz="2200" b="1" dirty="0">
                <a:solidFill>
                  <a:srgbClr val="FF0000"/>
                </a:solidFill>
                <a:latin typeface="Times New Roman" panose="02020603050405020304" pitchFamily="18" charset="0"/>
                <a:cs typeface="Times New Roman" panose="02020603050405020304" pitchFamily="18" charset="0"/>
              </a:rPr>
              <a:t> (12%), </a:t>
            </a:r>
            <a:r>
              <a:rPr lang="es-CR" altLang="en-US" sz="2200" dirty="0">
                <a:latin typeface="Times New Roman" panose="02020603050405020304" pitchFamily="18" charset="0"/>
                <a:cs typeface="Times New Roman" panose="02020603050405020304" pitchFamily="18" charset="0"/>
              </a:rPr>
              <a:t>Na</a:t>
            </a:r>
            <a:r>
              <a:rPr lang="es-CR" altLang="en-US" sz="2200" baseline="-25000" dirty="0">
                <a:latin typeface="Times New Roman" panose="02020603050405020304" pitchFamily="18" charset="0"/>
                <a:cs typeface="Times New Roman" panose="02020603050405020304" pitchFamily="18" charset="0"/>
              </a:rPr>
              <a:t>2</a:t>
            </a:r>
            <a:r>
              <a:rPr lang="es-CR" altLang="en-US" sz="2200" dirty="0">
                <a:latin typeface="Times New Roman" panose="02020603050405020304" pitchFamily="18" charset="0"/>
                <a:cs typeface="Times New Roman" panose="02020603050405020304" pitchFamily="18" charset="0"/>
              </a:rPr>
              <a:t>O(4%), Al</a:t>
            </a:r>
            <a:r>
              <a:rPr lang="es-CR" altLang="en-US" sz="2200" baseline="-25000" dirty="0">
                <a:latin typeface="Times New Roman" panose="02020603050405020304" pitchFamily="18" charset="0"/>
                <a:cs typeface="Times New Roman" panose="02020603050405020304" pitchFamily="18" charset="0"/>
              </a:rPr>
              <a:t>2</a:t>
            </a:r>
            <a:r>
              <a:rPr lang="es-CR" altLang="en-US" sz="2200" dirty="0">
                <a:latin typeface="Times New Roman" panose="02020603050405020304" pitchFamily="18" charset="0"/>
                <a:cs typeface="Times New Roman" panose="02020603050405020304" pitchFamily="18" charset="0"/>
              </a:rPr>
              <a:t>O</a:t>
            </a:r>
            <a:r>
              <a:rPr lang="es-CR" altLang="en-US" sz="2200" baseline="-25000" dirty="0">
                <a:latin typeface="Times New Roman" panose="02020603050405020304" pitchFamily="18" charset="0"/>
                <a:cs typeface="Times New Roman" panose="02020603050405020304" pitchFamily="18" charset="0"/>
              </a:rPr>
              <a:t>3</a:t>
            </a:r>
            <a:r>
              <a:rPr lang="es-CR" altLang="en-US" sz="2200" dirty="0">
                <a:latin typeface="Times New Roman" panose="02020603050405020304" pitchFamily="18" charset="0"/>
                <a:cs typeface="Times New Roman" panose="02020603050405020304" pitchFamily="18" charset="0"/>
              </a:rPr>
              <a:t>(3%), K</a:t>
            </a:r>
            <a:r>
              <a:rPr lang="es-CR" altLang="en-US" sz="2200" baseline="-25000" dirty="0">
                <a:latin typeface="Times New Roman" panose="02020603050405020304" pitchFamily="18" charset="0"/>
                <a:cs typeface="Times New Roman" panose="02020603050405020304" pitchFamily="18" charset="0"/>
              </a:rPr>
              <a:t>2</a:t>
            </a:r>
            <a:r>
              <a:rPr lang="es-CR" altLang="en-US" sz="2200" dirty="0">
                <a:latin typeface="Times New Roman" panose="02020603050405020304" pitchFamily="18" charset="0"/>
                <a:cs typeface="Times New Roman" panose="02020603050405020304" pitchFamily="18" charset="0"/>
              </a:rPr>
              <a:t>O(0.5%) and CaO(0.5%).</a:t>
            </a:r>
          </a:p>
          <a:p>
            <a:pPr marL="0" indent="0">
              <a:buNone/>
            </a:pPr>
            <a:endParaRPr lang="en-US" altLang="en-US" sz="2200" dirty="0">
              <a:latin typeface="Times New Roman" panose="02020603050405020304" pitchFamily="18" charset="0"/>
              <a:cs typeface="Times New Roman" panose="02020603050405020304" pitchFamily="18" charset="0"/>
            </a:endParaRPr>
          </a:p>
          <a:p>
            <a:pPr marL="0" indent="0">
              <a:buNone/>
            </a:pPr>
            <a:r>
              <a:rPr lang="en-US" altLang="en-US" sz="2200" b="1" dirty="0">
                <a:solidFill>
                  <a:srgbClr val="7030A0"/>
                </a:solidFill>
                <a:latin typeface="Times New Roman" panose="02020603050405020304" pitchFamily="18" charset="0"/>
                <a:cs typeface="Times New Roman" panose="02020603050405020304" pitchFamily="18" charset="0"/>
              </a:rPr>
              <a:t/>
            </a:r>
            <a:br>
              <a:rPr lang="en-US" altLang="en-US" sz="2200" b="1" dirty="0">
                <a:solidFill>
                  <a:srgbClr val="7030A0"/>
                </a:solidFill>
                <a:latin typeface="Times New Roman" panose="02020603050405020304" pitchFamily="18" charset="0"/>
                <a:cs typeface="Times New Roman" panose="02020603050405020304" pitchFamily="18" charset="0"/>
              </a:rPr>
            </a:br>
            <a:endParaRPr lang="en-US" altLang="en-US" sz="2200" b="1" dirty="0">
              <a:solidFill>
                <a:srgbClr val="7030A0"/>
              </a:solidFill>
              <a:latin typeface="Times New Roman" panose="02020603050405020304" pitchFamily="18" charset="0"/>
              <a:cs typeface="Times New Roman" panose="02020603050405020304" pitchFamily="18" charset="0"/>
            </a:endParaRPr>
          </a:p>
          <a:p>
            <a:pPr marL="0" indent="0">
              <a:buNone/>
            </a:pPr>
            <a:endParaRPr lang="en-US" sz="2200" dirty="0"/>
          </a:p>
        </p:txBody>
      </p:sp>
      <p:pic>
        <p:nvPicPr>
          <p:cNvPr id="5" name="Picture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267200" y="587829"/>
            <a:ext cx="2600325" cy="2143125"/>
          </a:xfrm>
          <a:prstGeom prst="rect">
            <a:avLst/>
          </a:prstGeom>
        </p:spPr>
      </p:pic>
      <p:pic>
        <p:nvPicPr>
          <p:cNvPr id="6" name="Picture 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6686372" y="746579"/>
            <a:ext cx="2283457" cy="1792514"/>
          </a:xfrm>
          <a:prstGeom prst="rect">
            <a:avLst/>
          </a:prstGeom>
        </p:spPr>
      </p:pic>
    </p:spTree>
    <p:extLst>
      <p:ext uri="{BB962C8B-B14F-4D97-AF65-F5344CB8AC3E}">
        <p14:creationId xmlns="" xmlns:p14="http://schemas.microsoft.com/office/powerpoint/2010/main" val="24962867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4" y="0"/>
            <a:ext cx="8707410" cy="838200"/>
          </a:xfrm>
        </p:spPr>
        <p:txBody>
          <a:bodyPr/>
          <a:lstStyle/>
          <a:p>
            <a:r>
              <a:rPr lang="en-US" b="1" dirty="0">
                <a:solidFill>
                  <a:srgbClr val="0070C0"/>
                </a:solidFill>
                <a:latin typeface="Times New Roman" pitchFamily="18" charset="0"/>
                <a:cs typeface="Times New Roman" pitchFamily="18" charset="0"/>
              </a:rPr>
              <a:t>                                             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49</a:t>
            </a:fld>
            <a:endParaRPr lang="en-US"/>
          </a:p>
        </p:txBody>
      </p:sp>
      <p:sp>
        <p:nvSpPr>
          <p:cNvPr id="4" name="Content Placeholder 3"/>
          <p:cNvSpPr>
            <a:spLocks noGrp="1"/>
          </p:cNvSpPr>
          <p:nvPr>
            <p:ph sz="quarter" idx="1"/>
          </p:nvPr>
        </p:nvSpPr>
        <p:spPr>
          <a:xfrm>
            <a:off x="59218" y="684892"/>
            <a:ext cx="9084782" cy="5982607"/>
          </a:xfrm>
        </p:spPr>
        <p:txBody>
          <a:bodyPr/>
          <a:lstStyle/>
          <a:p>
            <a:pPr algn="just">
              <a:buFont typeface="Wingdings" panose="05000000000000000000" pitchFamily="2" charset="2"/>
              <a:buChar char="v"/>
            </a:pPr>
            <a:r>
              <a:rPr lang="en-US" altLang="en-US" sz="2400" b="1" dirty="0">
                <a:solidFill>
                  <a:srgbClr val="7030A0"/>
                </a:solidFill>
                <a:latin typeface="Times New Roman" panose="02020603050405020304" pitchFamily="18" charset="0"/>
                <a:cs typeface="Times New Roman" panose="02020603050405020304" pitchFamily="18" charset="0"/>
              </a:rPr>
              <a:t>Bottle glass</a:t>
            </a:r>
          </a:p>
          <a:p>
            <a:pPr algn="just">
              <a:lnSpc>
                <a:spcPct val="150000"/>
              </a:lnSpc>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It is ordinary soda-lime glass containing </a:t>
            </a:r>
            <a:r>
              <a:rPr lang="en-US" altLang="en-US" sz="2400" dirty="0" err="1">
                <a:solidFill>
                  <a:srgbClr val="FF0000"/>
                </a:solidFill>
                <a:latin typeface="Times New Roman" panose="02020603050405020304" pitchFamily="18" charset="0"/>
                <a:cs typeface="Times New Roman" panose="02020603050405020304" pitchFamily="18" charset="0"/>
              </a:rPr>
              <a:t>MgO</a:t>
            </a:r>
            <a:r>
              <a:rPr lang="en-US" altLang="en-US" sz="2400" dirty="0">
                <a:solidFill>
                  <a:srgbClr val="FF0000"/>
                </a:solidFill>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to the extent of 3.5% &amp; </a:t>
            </a:r>
            <a:r>
              <a:rPr lang="en-US" altLang="en-US" sz="2400" b="1" dirty="0">
                <a:solidFill>
                  <a:srgbClr val="FF0000"/>
                </a:solidFill>
                <a:latin typeface="Times New Roman" panose="02020603050405020304" pitchFamily="18" charset="0"/>
                <a:cs typeface="Times New Roman" panose="02020603050405020304" pitchFamily="18" charset="0"/>
              </a:rPr>
              <a:t>Al</a:t>
            </a:r>
            <a:r>
              <a:rPr lang="en-US" altLang="en-US" sz="2400" b="1" baseline="-25000" dirty="0">
                <a:solidFill>
                  <a:srgbClr val="FF0000"/>
                </a:solidFill>
                <a:latin typeface="Times New Roman" panose="02020603050405020304" pitchFamily="18" charset="0"/>
                <a:cs typeface="Times New Roman" panose="02020603050405020304" pitchFamily="18" charset="0"/>
              </a:rPr>
              <a:t>2</a:t>
            </a:r>
            <a:r>
              <a:rPr lang="en-US" altLang="en-US" sz="2400" b="1" dirty="0">
                <a:solidFill>
                  <a:srgbClr val="FF0000"/>
                </a:solidFill>
                <a:latin typeface="Times New Roman" panose="02020603050405020304" pitchFamily="18" charset="0"/>
                <a:cs typeface="Times New Roman" panose="02020603050405020304" pitchFamily="18" charset="0"/>
              </a:rPr>
              <a:t>O</a:t>
            </a:r>
            <a:r>
              <a:rPr lang="en-US" altLang="en-US" sz="2400" b="1" baseline="-25000" dirty="0">
                <a:solidFill>
                  <a:srgbClr val="FF0000"/>
                </a:solidFill>
                <a:latin typeface="Times New Roman" panose="02020603050405020304" pitchFamily="18" charset="0"/>
                <a:cs typeface="Times New Roman" panose="02020603050405020304" pitchFamily="18" charset="0"/>
              </a:rPr>
              <a:t>3</a:t>
            </a:r>
            <a:r>
              <a:rPr lang="en-US" altLang="en-US" sz="2400" b="1" dirty="0">
                <a:solidFill>
                  <a:srgbClr val="FF0000"/>
                </a:solidFill>
                <a:latin typeface="Times New Roman" panose="02020603050405020304" pitchFamily="18" charset="0"/>
                <a:cs typeface="Times New Roman" panose="02020603050405020304" pitchFamily="18" charset="0"/>
              </a:rPr>
              <a:t>.Fe</a:t>
            </a:r>
            <a:r>
              <a:rPr lang="en-US" altLang="en-US" sz="2400" b="1" baseline="-25000" dirty="0">
                <a:solidFill>
                  <a:srgbClr val="FF0000"/>
                </a:solidFill>
                <a:latin typeface="Times New Roman" panose="02020603050405020304" pitchFamily="18" charset="0"/>
                <a:cs typeface="Times New Roman" panose="02020603050405020304" pitchFamily="18" charset="0"/>
              </a:rPr>
              <a:t>2</a:t>
            </a:r>
            <a:r>
              <a:rPr lang="en-US" altLang="en-US" sz="2400" b="1" dirty="0">
                <a:solidFill>
                  <a:srgbClr val="FF0000"/>
                </a:solidFill>
                <a:latin typeface="Times New Roman" panose="02020603050405020304" pitchFamily="18" charset="0"/>
                <a:cs typeface="Times New Roman" panose="02020603050405020304" pitchFamily="18" charset="0"/>
              </a:rPr>
              <a:t>O</a:t>
            </a:r>
            <a:r>
              <a:rPr lang="en-US" altLang="en-US" sz="2400" b="1" baseline="-25000" dirty="0">
                <a:solidFill>
                  <a:srgbClr val="FF0000"/>
                </a:solidFill>
                <a:latin typeface="Times New Roman" panose="02020603050405020304" pitchFamily="18" charset="0"/>
                <a:cs typeface="Times New Roman" panose="02020603050405020304" pitchFamily="18" charset="0"/>
              </a:rPr>
              <a:t>3</a:t>
            </a:r>
            <a:r>
              <a:rPr lang="en-US" altLang="en-US" sz="2400" dirty="0">
                <a:latin typeface="Times New Roman" panose="02020603050405020304" pitchFamily="18" charset="0"/>
                <a:cs typeface="Times New Roman" panose="02020603050405020304" pitchFamily="18" charset="0"/>
              </a:rPr>
              <a:t> to the extent of 0.5%.</a:t>
            </a:r>
          </a:p>
          <a:p>
            <a:pPr marL="0" indent="0">
              <a:buNone/>
            </a:pPr>
            <a:endParaRPr lang="en-US" dirty="0"/>
          </a:p>
        </p:txBody>
      </p:sp>
      <p:pic>
        <p:nvPicPr>
          <p:cNvPr id="5" name="Picture 4"/>
          <p:cNvPicPr>
            <a:picLocks noChangeAspect="1"/>
          </p:cNvPicPr>
          <p:nvPr/>
        </p:nvPicPr>
        <p:blipFill>
          <a:blip r:embed="rId2" cstate="print"/>
          <a:stretch>
            <a:fillRect/>
          </a:stretch>
        </p:blipFill>
        <p:spPr>
          <a:xfrm>
            <a:off x="4495800" y="2962275"/>
            <a:ext cx="4648200" cy="3810000"/>
          </a:xfrm>
          <a:prstGeom prst="rect">
            <a:avLst/>
          </a:prstGeom>
        </p:spPr>
      </p:pic>
      <p:pic>
        <p:nvPicPr>
          <p:cNvPr id="6" name="Picture 5"/>
          <p:cNvPicPr>
            <a:picLocks noChangeAspect="1"/>
          </p:cNvPicPr>
          <p:nvPr/>
        </p:nvPicPr>
        <p:blipFill>
          <a:blip r:embed="rId3" cstate="print"/>
          <a:stretch>
            <a:fillRect/>
          </a:stretch>
        </p:blipFill>
        <p:spPr>
          <a:xfrm>
            <a:off x="832104" y="3228975"/>
            <a:ext cx="4258494" cy="3276600"/>
          </a:xfrm>
          <a:prstGeom prst="rect">
            <a:avLst/>
          </a:prstGeom>
        </p:spPr>
      </p:pic>
    </p:spTree>
    <p:extLst>
      <p:ext uri="{BB962C8B-B14F-4D97-AF65-F5344CB8AC3E}">
        <p14:creationId xmlns="" xmlns:p14="http://schemas.microsoft.com/office/powerpoint/2010/main" val="29242046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6" y="152399"/>
            <a:ext cx="8654143" cy="616857"/>
          </a:xfrm>
        </p:spPr>
        <p:txBody>
          <a:bodyPr>
            <a:normAutofit fontScale="90000"/>
          </a:bodyPr>
          <a:lstStyle/>
          <a:p>
            <a:r>
              <a:rPr lang="en-US" sz="2800" b="1" dirty="0">
                <a:solidFill>
                  <a:srgbClr val="0070C0"/>
                </a:solidFill>
                <a:latin typeface="Times New Roman" pitchFamily="18" charset="0"/>
                <a:cs typeface="Times New Roman" pitchFamily="18" charset="0"/>
              </a:rPr>
              <a:t>                                                                                   Cont’..... </a:t>
            </a:r>
          </a:p>
        </p:txBody>
      </p:sp>
      <p:sp>
        <p:nvSpPr>
          <p:cNvPr id="3" name="Slide Number Placeholder 2"/>
          <p:cNvSpPr>
            <a:spLocks noGrp="1"/>
          </p:cNvSpPr>
          <p:nvPr>
            <p:ph type="sldNum" sz="quarter" idx="12"/>
          </p:nvPr>
        </p:nvSpPr>
        <p:spPr/>
        <p:txBody>
          <a:bodyPr/>
          <a:lstStyle/>
          <a:p>
            <a:fld id="{156F46CE-25D5-4E6D-8809-A4F5B18A920A}" type="slidenum">
              <a:rPr lang="en-US" smtClean="0"/>
              <a:pPr/>
              <a:t>5</a:t>
            </a:fld>
            <a:endParaRPr lang="en-US"/>
          </a:p>
        </p:txBody>
      </p:sp>
      <p:sp>
        <p:nvSpPr>
          <p:cNvPr id="4" name="Content Placeholder 3"/>
          <p:cNvSpPr>
            <a:spLocks noGrp="1"/>
          </p:cNvSpPr>
          <p:nvPr>
            <p:ph sz="quarter" idx="1"/>
          </p:nvPr>
        </p:nvSpPr>
        <p:spPr>
          <a:xfrm>
            <a:off x="76200" y="609600"/>
            <a:ext cx="8915400" cy="6057900"/>
          </a:xfrm>
          <a:ln>
            <a:solidFill>
              <a:schemeClr val="accent1"/>
            </a:solidFill>
          </a:ln>
        </p:spPr>
        <p:txBody>
          <a:bodyPr>
            <a:noAutofit/>
          </a:bodyPr>
          <a:lstStyle/>
          <a:p>
            <a:pPr algn="just">
              <a:lnSpc>
                <a:spcPct val="150000"/>
              </a:lnSpc>
              <a:buFont typeface="Wingdings" pitchFamily="2" charset="2"/>
              <a:buChar char="Ø"/>
            </a:pPr>
            <a:r>
              <a:rPr lang="en-US" sz="2800" dirty="0">
                <a:solidFill>
                  <a:srgbClr val="0070C0"/>
                </a:solidFill>
                <a:latin typeface="Times New Roman" panose="02020603050405020304" pitchFamily="18" charset="0"/>
                <a:cs typeface="Times New Roman" panose="02020603050405020304" pitchFamily="18" charset="0"/>
              </a:rPr>
              <a:t>What is silica?</a:t>
            </a:r>
          </a:p>
          <a:p>
            <a:pPr algn="just">
              <a:lnSpc>
                <a:spcPct val="150000"/>
              </a:lnSpc>
              <a:buFont typeface="Wingdings" pitchFamily="2" charset="2"/>
              <a:buChar char="Ø"/>
            </a:pPr>
            <a:r>
              <a:rPr lang="en-US" sz="2200" b="1" dirty="0">
                <a:solidFill>
                  <a:srgbClr val="0070C0"/>
                </a:solidFill>
                <a:latin typeface="Times New Roman" panose="02020603050405020304" pitchFamily="18" charset="0"/>
                <a:cs typeface="Times New Roman" panose="02020603050405020304" pitchFamily="18" charset="0"/>
              </a:rPr>
              <a:t>Mineral – </a:t>
            </a:r>
            <a:r>
              <a:rPr lang="en-US" sz="2200" dirty="0">
                <a:latin typeface="Times New Roman" panose="02020603050405020304" pitchFamily="18" charset="0"/>
                <a:cs typeface="Times New Roman" panose="02020603050405020304" pitchFamily="18" charset="0"/>
              </a:rPr>
              <a:t>crystalline </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or amorphous forms</a:t>
            </a:r>
          </a:p>
          <a:p>
            <a:pPr algn="just">
              <a:lnSpc>
                <a:spcPct val="150000"/>
              </a:lnSpc>
              <a:buFont typeface="Wingdings" panose="05000000000000000000" pitchFamily="2" charset="2"/>
              <a:buChar char="Ø"/>
            </a:pPr>
            <a:r>
              <a:rPr lang="en-US" altLang="en-US" sz="2200" dirty="0">
                <a:latin typeface="Times New Roman" panose="02020603050405020304" pitchFamily="18" charset="0"/>
                <a:cs typeface="Times New Roman" panose="02020603050405020304" pitchFamily="18" charset="0"/>
              </a:rPr>
              <a:t>Crystalline materials </a:t>
            </a:r>
          </a:p>
          <a:p>
            <a:pPr algn="just">
              <a:lnSpc>
                <a:spcPct val="150000"/>
              </a:lnSpc>
              <a:buFont typeface="Wingdings" panose="05000000000000000000" pitchFamily="2" charset="2"/>
              <a:buChar char="Ø"/>
            </a:pPr>
            <a:r>
              <a:rPr lang="en-US" altLang="en-US" sz="2200" dirty="0">
                <a:latin typeface="Times New Roman" panose="02020603050405020304" pitchFamily="18" charset="0"/>
                <a:cs typeface="Times New Roman" panose="02020603050405020304" pitchFamily="18" charset="0"/>
              </a:rPr>
              <a:t>have a highly ordered </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Is the most common</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element on the earth’s</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 surface.</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a:lnSpc>
                <a:spcPct val="80000"/>
              </a:lnSpc>
              <a:defRPr/>
            </a:pPr>
            <a:endParaRPr lang="en-US" sz="2800" dirty="0"/>
          </a:p>
          <a:p>
            <a:pPr algn="just">
              <a:lnSpc>
                <a:spcPct val="150000"/>
              </a:lnSpc>
              <a:buFont typeface="Wingdings" panose="05000000000000000000" pitchFamily="2" charset="2"/>
              <a:buChar char="Ø"/>
            </a:pPr>
            <a:endParaRPr lang="en-US" altLang="en-US" sz="24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4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800" b="1" dirty="0">
              <a:solidFill>
                <a:srgbClr val="0070C0"/>
              </a:solidFill>
              <a:latin typeface="Times New Roman" pitchFamily="18" charset="0"/>
              <a:cs typeface="Times New Roman" pitchFamily="18" charset="0"/>
            </a:endParaRPr>
          </a:p>
          <a:p>
            <a:pPr algn="just">
              <a:lnSpc>
                <a:spcPct val="150000"/>
              </a:lnSpc>
              <a:buFont typeface="Wingdings" pitchFamily="2" charset="2"/>
              <a:buChar char="§"/>
            </a:pPr>
            <a:endParaRPr lang="en-US" sz="2200" b="1" dirty="0">
              <a:solidFill>
                <a:srgbClr val="00B0F0"/>
              </a:solidFill>
              <a:latin typeface="Times New Roman" pitchFamily="18" charset="0"/>
              <a:cs typeface="Times New Roman" pitchFamily="18" charset="0"/>
            </a:endParaRPr>
          </a:p>
          <a:p>
            <a:pPr algn="just">
              <a:lnSpc>
                <a:spcPct val="150000"/>
              </a:lnSpc>
              <a:buFont typeface="Wingdings" pitchFamily="2" charset="2"/>
              <a:buChar char="§"/>
            </a:pPr>
            <a:endParaRPr lang="en-US" sz="2200" b="1" dirty="0">
              <a:solidFill>
                <a:srgbClr val="00B0F0"/>
              </a:solidFill>
              <a:latin typeface="Times New Roman" pitchFamily="18" charset="0"/>
              <a:cs typeface="Times New Roman" pitchFamily="18" charset="0"/>
            </a:endParaRPr>
          </a:p>
          <a:p>
            <a:pPr marL="0" indent="0">
              <a:lnSpc>
                <a:spcPct val="150000"/>
              </a:lnSpc>
              <a:buNone/>
            </a:pPr>
            <a:endParaRPr lang="en-US" sz="2200" dirty="0">
              <a:latin typeface="Times New Roman" pitchFamily="18" charset="0"/>
              <a:cs typeface="Times New Roman" pitchFamily="18" charset="0"/>
            </a:endParaRPr>
          </a:p>
          <a:p>
            <a:pPr marL="0" indent="0" algn="just">
              <a:lnSpc>
                <a:spcPct val="150000"/>
              </a:lnSpc>
              <a:buNone/>
            </a:pPr>
            <a:endParaRPr lang="en-US" sz="2400" dirty="0"/>
          </a:p>
        </p:txBody>
      </p:sp>
      <p:pic>
        <p:nvPicPr>
          <p:cNvPr id="5" name="Picture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886200" y="769256"/>
            <a:ext cx="5105400" cy="3650344"/>
          </a:xfrm>
          <a:prstGeom prst="rect">
            <a:avLst/>
          </a:prstGeom>
        </p:spPr>
      </p:pic>
      <p:pic>
        <p:nvPicPr>
          <p:cNvPr id="6"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065897" y="4495800"/>
            <a:ext cx="4952999" cy="20883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7543116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904" y="152400"/>
            <a:ext cx="7772400" cy="682172"/>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50</a:t>
            </a:fld>
            <a:endParaRPr lang="en-US"/>
          </a:p>
        </p:txBody>
      </p:sp>
      <p:sp>
        <p:nvSpPr>
          <p:cNvPr id="4" name="Content Placeholder 3"/>
          <p:cNvSpPr>
            <a:spLocks noGrp="1"/>
          </p:cNvSpPr>
          <p:nvPr>
            <p:ph sz="quarter" idx="1"/>
          </p:nvPr>
        </p:nvSpPr>
        <p:spPr>
          <a:xfrm>
            <a:off x="146304" y="685800"/>
            <a:ext cx="8997696" cy="5981700"/>
          </a:xfrm>
        </p:spPr>
        <p:txBody>
          <a:bodyPr/>
          <a:lstStyle/>
          <a:p>
            <a:pPr>
              <a:buFont typeface="Wingdings" panose="05000000000000000000" pitchFamily="2" charset="2"/>
              <a:buChar char="v"/>
            </a:pPr>
            <a:r>
              <a:rPr lang="en-US" altLang="en-US" sz="2400" b="1" dirty="0">
                <a:solidFill>
                  <a:srgbClr val="7030A0"/>
                </a:solidFill>
                <a:latin typeface="Tahoma" panose="020B0604030504040204" pitchFamily="34" charset="0"/>
                <a:cs typeface="Tahoma" panose="020B0604030504040204" pitchFamily="34" charset="0"/>
              </a:rPr>
              <a:t>Safety glass</a:t>
            </a:r>
          </a:p>
          <a:p>
            <a:pPr>
              <a:lnSpc>
                <a:spcPct val="150000"/>
              </a:lnSpc>
              <a:buFont typeface="Wingdings" panose="05000000000000000000" pitchFamily="2" charset="2"/>
              <a:buChar char="ü"/>
            </a:pPr>
            <a:r>
              <a:rPr lang="en-US" altLang="en-US" sz="2400" dirty="0">
                <a:latin typeface="Times New Roman" panose="02020603050405020304" pitchFamily="18" charset="0"/>
                <a:cs typeface="Times New Roman" panose="02020603050405020304" pitchFamily="18" charset="0"/>
              </a:rPr>
              <a:t>It is used in making </a:t>
            </a:r>
            <a:r>
              <a:rPr lang="en-US" altLang="en-US" sz="2400" b="1" dirty="0">
                <a:solidFill>
                  <a:srgbClr val="FF0000"/>
                </a:solidFill>
                <a:latin typeface="Times New Roman" panose="02020603050405020304" pitchFamily="18" charset="0"/>
                <a:cs typeface="Times New Roman" panose="02020603050405020304" pitchFamily="18" charset="0"/>
              </a:rPr>
              <a:t>wind screens</a:t>
            </a:r>
            <a:r>
              <a:rPr lang="en-US" altLang="en-US" sz="2400" dirty="0">
                <a:latin typeface="Times New Roman" panose="02020603050405020304" pitchFamily="18" charset="0"/>
                <a:cs typeface="Times New Roman" panose="02020603050405020304" pitchFamily="18" charset="0"/>
              </a:rPr>
              <a:t> of </a:t>
            </a:r>
            <a:r>
              <a:rPr lang="en-US" altLang="en-US" sz="2400" b="1" dirty="0">
                <a:solidFill>
                  <a:srgbClr val="002060"/>
                </a:solidFill>
                <a:latin typeface="Times New Roman" panose="02020603050405020304" pitchFamily="18" charset="0"/>
                <a:cs typeface="Times New Roman" panose="02020603050405020304" pitchFamily="18" charset="0"/>
              </a:rPr>
              <a:t>automobiles</a:t>
            </a:r>
            <a:r>
              <a:rPr lang="en-US" altLang="en-US" sz="2400" dirty="0">
                <a:latin typeface="Times New Roman" panose="02020603050405020304" pitchFamily="18" charset="0"/>
                <a:cs typeface="Times New Roman" panose="02020603050405020304" pitchFamily="18" charset="0"/>
              </a:rPr>
              <a:t>, </a:t>
            </a:r>
            <a:r>
              <a:rPr lang="en-US" altLang="en-US" sz="2400" b="1" dirty="0">
                <a:solidFill>
                  <a:srgbClr val="002060"/>
                </a:solidFill>
                <a:latin typeface="Times New Roman" panose="02020603050405020304" pitchFamily="18" charset="0"/>
                <a:cs typeface="Times New Roman" panose="02020603050405020304" pitchFamily="18" charset="0"/>
              </a:rPr>
              <a:t>aero planes</a:t>
            </a:r>
            <a:r>
              <a:rPr lang="en-US" altLang="en-US" sz="2400" dirty="0">
                <a:latin typeface="Times New Roman" panose="02020603050405020304" pitchFamily="18" charset="0"/>
                <a:cs typeface="Times New Roman" panose="02020603050405020304" pitchFamily="18" charset="0"/>
              </a:rPr>
              <a:t>, </a:t>
            </a:r>
            <a:r>
              <a:rPr lang="en-US" altLang="en-US" sz="2400" b="1" dirty="0">
                <a:solidFill>
                  <a:srgbClr val="00B0F0"/>
                </a:solidFill>
                <a:latin typeface="Times New Roman" panose="02020603050405020304" pitchFamily="18" charset="0"/>
                <a:cs typeface="Times New Roman" panose="02020603050405020304" pitchFamily="18" charset="0"/>
              </a:rPr>
              <a:t>railway trains</a:t>
            </a:r>
            <a:r>
              <a:rPr lang="en-US" altLang="en-US" sz="2400" dirty="0">
                <a:latin typeface="Times New Roman" panose="02020603050405020304" pitchFamily="18" charset="0"/>
                <a:cs typeface="Times New Roman" panose="02020603050405020304" pitchFamily="18" charset="0"/>
              </a:rPr>
              <a:t>, etc. </a:t>
            </a:r>
          </a:p>
          <a:p>
            <a:pPr marL="0" indent="0">
              <a:lnSpc>
                <a:spcPct val="150000"/>
              </a:lnSpc>
              <a:buNone/>
            </a:pPr>
            <a:endParaRPr lang="en-US" altLang="en-US" sz="24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ü"/>
            </a:pPr>
            <a:endParaRPr lang="en-US" altLang="en-US" sz="24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53560" y="2362200"/>
            <a:ext cx="3656440" cy="3048000"/>
          </a:xfrm>
          <a:prstGeom prst="rect">
            <a:avLst/>
          </a:prstGeom>
        </p:spPr>
      </p:pic>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114800" y="2362200"/>
            <a:ext cx="4032504" cy="3276600"/>
          </a:xfrm>
          <a:prstGeom prst="rect">
            <a:avLst/>
          </a:prstGeom>
        </p:spPr>
      </p:pic>
    </p:spTree>
    <p:extLst>
      <p:ext uri="{BB962C8B-B14F-4D97-AF65-F5344CB8AC3E}">
        <p14:creationId xmlns="" xmlns:p14="http://schemas.microsoft.com/office/powerpoint/2010/main" val="2765568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686800" cy="685800"/>
          </a:xfrm>
        </p:spPr>
        <p:txBody>
          <a:bodyPr>
            <a:normAutofit/>
          </a:bodyPr>
          <a:lstStyle/>
          <a:p>
            <a:r>
              <a:rPr lang="en-US" sz="3200" b="1" dirty="0">
                <a:solidFill>
                  <a:srgbClr val="0070C0"/>
                </a:solidFill>
                <a:latin typeface="Times New Roman" pitchFamily="18" charset="0"/>
                <a:cs typeface="Times New Roman" pitchFamily="18" charset="0"/>
              </a:rPr>
              <a:t>Cont’.....</a:t>
            </a:r>
            <a:endParaRPr lang="en-US" sz="3200" dirty="0">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156F46CE-25D5-4E6D-8809-A4F5B18A920A}" type="slidenum">
              <a:rPr lang="en-US" smtClean="0"/>
              <a:pPr/>
              <a:t>51</a:t>
            </a:fld>
            <a:endParaRPr lang="en-US"/>
          </a:p>
        </p:txBody>
      </p:sp>
      <p:sp>
        <p:nvSpPr>
          <p:cNvPr id="4" name="Content Placeholder 3"/>
          <p:cNvSpPr>
            <a:spLocks noGrp="1"/>
          </p:cNvSpPr>
          <p:nvPr>
            <p:ph sz="quarter" idx="1"/>
          </p:nvPr>
        </p:nvSpPr>
        <p:spPr>
          <a:xfrm>
            <a:off x="152400" y="685800"/>
            <a:ext cx="8839200" cy="5943600"/>
          </a:xfrm>
        </p:spPr>
        <p:txBody>
          <a:bodyPr>
            <a:normAutofit/>
          </a:bodyPr>
          <a:lstStyle/>
          <a:p>
            <a:pPr>
              <a:lnSpc>
                <a:spcPct val="150000"/>
              </a:lnSpc>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Annealing</a:t>
            </a:r>
          </a:p>
          <a:p>
            <a:pPr algn="just">
              <a:lnSpc>
                <a:spcPct val="150000"/>
              </a:lnSpc>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The full annealing process consists of </a:t>
            </a:r>
            <a:r>
              <a:rPr lang="en-US" sz="2400" b="1" dirty="0">
                <a:solidFill>
                  <a:srgbClr val="002060"/>
                </a:solidFill>
                <a:latin typeface="Times New Roman" panose="02020603050405020304" pitchFamily="18" charset="0"/>
                <a:cs typeface="Times New Roman" panose="02020603050405020304" pitchFamily="18" charset="0"/>
              </a:rPr>
              <a:t>heating to the proper temperature</a:t>
            </a:r>
            <a:r>
              <a:rPr lang="en-US" sz="2400" dirty="0">
                <a:latin typeface="Times New Roman" panose="02020603050405020304" pitchFamily="18" charset="0"/>
                <a:cs typeface="Times New Roman" panose="02020603050405020304" pitchFamily="18" charset="0"/>
              </a:rPr>
              <a:t> and then </a:t>
            </a:r>
            <a:r>
              <a:rPr lang="en-US" sz="2400" dirty="0">
                <a:solidFill>
                  <a:srgbClr val="FF0000"/>
                </a:solidFill>
                <a:latin typeface="Times New Roman" panose="02020603050405020304" pitchFamily="18" charset="0"/>
                <a:cs typeface="Times New Roman" panose="02020603050405020304" pitchFamily="18" charset="0"/>
              </a:rPr>
              <a:t>cooling slowly</a:t>
            </a:r>
            <a:r>
              <a:rPr lang="en-US" sz="2400" dirty="0">
                <a:latin typeface="Times New Roman" panose="02020603050405020304" pitchFamily="18" charset="0"/>
                <a:cs typeface="Times New Roman" panose="02020603050405020304" pitchFamily="18" charset="0"/>
              </a:rPr>
              <a:t>, through the transformation range, in the </a:t>
            </a:r>
            <a:r>
              <a:rPr lang="en-US" sz="2400" b="1" dirty="0">
                <a:solidFill>
                  <a:srgbClr val="FF0000"/>
                </a:solidFill>
                <a:latin typeface="Times New Roman" panose="02020603050405020304" pitchFamily="18" charset="0"/>
                <a:cs typeface="Times New Roman" panose="02020603050405020304" pitchFamily="18" charset="0"/>
              </a:rPr>
              <a:t>furnace. </a:t>
            </a:r>
          </a:p>
          <a:p>
            <a:pPr algn="just">
              <a:lnSpc>
                <a:spcPct val="150000"/>
              </a:lnSpc>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The purpose of annealing is to produce a </a:t>
            </a:r>
            <a:r>
              <a:rPr lang="en-US" sz="2400" b="1" dirty="0">
                <a:solidFill>
                  <a:srgbClr val="FF0000"/>
                </a:solidFill>
                <a:latin typeface="Times New Roman" panose="02020603050405020304" pitchFamily="18" charset="0"/>
                <a:cs typeface="Times New Roman" panose="02020603050405020304" pitchFamily="18" charset="0"/>
              </a:rPr>
              <a:t>refined grain</a:t>
            </a:r>
            <a:r>
              <a:rPr lang="en-US" sz="2400" dirty="0">
                <a:latin typeface="Times New Roman" panose="02020603050405020304" pitchFamily="18" charset="0"/>
                <a:cs typeface="Times New Roman" panose="02020603050405020304" pitchFamily="18" charset="0"/>
              </a:rPr>
              <a:t>, </a:t>
            </a:r>
            <a:r>
              <a:rPr lang="en-US" sz="2400" b="1" dirty="0">
                <a:solidFill>
                  <a:srgbClr val="7030A0"/>
                </a:solidFill>
                <a:latin typeface="Times New Roman" panose="02020603050405020304" pitchFamily="18" charset="0"/>
                <a:cs typeface="Times New Roman" panose="02020603050405020304" pitchFamily="18" charset="0"/>
              </a:rPr>
              <a:t>to induce softness</a:t>
            </a:r>
            <a:r>
              <a:rPr lang="en-US" sz="2400" dirty="0">
                <a:latin typeface="Times New Roman" panose="02020603050405020304" pitchFamily="18" charset="0"/>
                <a:cs typeface="Times New Roman" panose="02020603050405020304" pitchFamily="18" charset="0"/>
              </a:rPr>
              <a:t>, improve electrical and magnetic properties, and sometimes to improve machinability.</a:t>
            </a:r>
          </a:p>
          <a:p>
            <a:pPr marL="0" indent="0" algn="just">
              <a:lnSpc>
                <a:spcPct val="150000"/>
              </a:lnSpc>
              <a:buNone/>
            </a:pP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endParaRPr lang="en-US" sz="2400" dirty="0">
              <a:solidFill>
                <a:srgbClr val="FF0000"/>
              </a:solidFill>
              <a:latin typeface="Times New Roman" pitchFamily="18" charset="0"/>
              <a:cs typeface="Times New Roman" pitchFamily="18" charset="0"/>
            </a:endParaRPr>
          </a:p>
        </p:txBody>
      </p:sp>
      <p:sp>
        <p:nvSpPr>
          <p:cNvPr id="6" name="AutoShape 4" descr="C:\Users\user\Downloads\process-forging-metal-production-heavy-260nw-1191621952.webp"/>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cstate="print"/>
          <a:stretch>
            <a:fillRect/>
          </a:stretch>
        </p:blipFill>
        <p:spPr>
          <a:xfrm>
            <a:off x="4343400" y="4191001"/>
            <a:ext cx="4419600" cy="2383970"/>
          </a:xfrm>
          <a:prstGeom prst="rect">
            <a:avLst/>
          </a:prstGeom>
        </p:spPr>
      </p:pic>
    </p:spTree>
    <p:extLst>
      <p:ext uri="{BB962C8B-B14F-4D97-AF65-F5344CB8AC3E}">
        <p14:creationId xmlns="" xmlns:p14="http://schemas.microsoft.com/office/powerpoint/2010/main" val="336149615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486" y="228600"/>
            <a:ext cx="8458200" cy="639762"/>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52</a:t>
            </a:fld>
            <a:endParaRPr lang="en-US"/>
          </a:p>
        </p:txBody>
      </p:sp>
      <p:sp>
        <p:nvSpPr>
          <p:cNvPr id="4" name="Content Placeholder 3"/>
          <p:cNvSpPr>
            <a:spLocks noGrp="1"/>
          </p:cNvSpPr>
          <p:nvPr>
            <p:ph sz="quarter" idx="1"/>
          </p:nvPr>
        </p:nvSpPr>
        <p:spPr>
          <a:xfrm>
            <a:off x="146304" y="842962"/>
            <a:ext cx="8997696" cy="5824538"/>
          </a:xfrm>
        </p:spPr>
        <p:txBody>
          <a:bodyPr>
            <a:normAutofit lnSpcReduction="10000"/>
          </a:bodyPr>
          <a:lstStyle/>
          <a:p>
            <a:pPr>
              <a:lnSpc>
                <a:spcPct val="150000"/>
              </a:lnSpc>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Here we give certain uses of glass which are as under:</a:t>
            </a:r>
          </a:p>
          <a:p>
            <a:pPr>
              <a:lnSpc>
                <a:spcPct val="150000"/>
              </a:lnSpc>
            </a:pPr>
            <a:r>
              <a:rPr lang="en-US" dirty="0">
                <a:latin typeface="Times New Roman" panose="02020603050405020304" pitchFamily="18" charset="0"/>
                <a:cs typeface="Times New Roman" panose="02020603050405020304" pitchFamily="18" charset="0"/>
              </a:rPr>
              <a:t>Windows and doors.</a:t>
            </a:r>
          </a:p>
          <a:p>
            <a:pPr>
              <a:lnSpc>
                <a:spcPct val="150000"/>
              </a:lnSpc>
            </a:pPr>
            <a:r>
              <a:rPr lang="en-US" dirty="0">
                <a:latin typeface="Times New Roman" panose="02020603050405020304" pitchFamily="18" charset="0"/>
                <a:cs typeface="Times New Roman" panose="02020603050405020304" pitchFamily="18" charset="0"/>
              </a:rPr>
              <a:t>Facades.</a:t>
            </a:r>
          </a:p>
          <a:p>
            <a:pPr>
              <a:lnSpc>
                <a:spcPct val="150000"/>
              </a:lnSpc>
            </a:pPr>
            <a:r>
              <a:rPr lang="en-US" dirty="0">
                <a:latin typeface="Times New Roman" panose="02020603050405020304" pitchFamily="18" charset="0"/>
                <a:cs typeface="Times New Roman" panose="02020603050405020304" pitchFamily="18" charset="0"/>
              </a:rPr>
              <a:t>Reinforcement structures.</a:t>
            </a:r>
          </a:p>
          <a:p>
            <a:pPr>
              <a:lnSpc>
                <a:spcPct val="150000"/>
              </a:lnSpc>
            </a:pPr>
            <a:r>
              <a:rPr lang="en-US" dirty="0">
                <a:latin typeface="Times New Roman" panose="02020603050405020304" pitchFamily="18" charset="0"/>
                <a:cs typeface="Times New Roman" panose="02020603050405020304" pitchFamily="18" charset="0"/>
              </a:rPr>
              <a:t>Tableware (plate, cups, bowls)</a:t>
            </a:r>
          </a:p>
          <a:p>
            <a:pPr>
              <a:lnSpc>
                <a:spcPct val="150000"/>
              </a:lnSpc>
            </a:pPr>
            <a:r>
              <a:rPr lang="en-US" dirty="0">
                <a:latin typeface="Times New Roman" panose="02020603050405020304" pitchFamily="18" charset="0"/>
                <a:cs typeface="Times New Roman" panose="02020603050405020304" pitchFamily="18" charset="0"/>
              </a:rPr>
              <a:t>Insulation.</a:t>
            </a:r>
          </a:p>
          <a:p>
            <a:pPr>
              <a:lnSpc>
                <a:spcPct val="150000"/>
              </a:lnSpc>
            </a:pPr>
            <a:r>
              <a:rPr lang="en-US" dirty="0">
                <a:latin typeface="Times New Roman" panose="02020603050405020304" pitchFamily="18" charset="0"/>
                <a:cs typeface="Times New Roman" panose="02020603050405020304" pitchFamily="18" charset="0"/>
              </a:rPr>
              <a:t>Conservatory.</a:t>
            </a:r>
          </a:p>
          <a:p>
            <a:pPr>
              <a:lnSpc>
                <a:spcPct val="150000"/>
              </a:lnSpc>
            </a:pPr>
            <a:r>
              <a:rPr lang="en-US" dirty="0">
                <a:latin typeface="Times New Roman" panose="02020603050405020304" pitchFamily="18" charset="0"/>
                <a:cs typeface="Times New Roman" panose="02020603050405020304" pitchFamily="18" charset="0"/>
              </a:rPr>
              <a:t>Jar packaging for food.</a:t>
            </a:r>
          </a:p>
          <a:p>
            <a:pPr>
              <a:lnSpc>
                <a:spcPct val="150000"/>
              </a:lnSpc>
            </a:pPr>
            <a:r>
              <a:rPr lang="en-US" dirty="0">
                <a:latin typeface="Times New Roman" panose="02020603050405020304" pitchFamily="18" charset="0"/>
                <a:cs typeface="Times New Roman" panose="02020603050405020304" pitchFamily="18" charset="0"/>
              </a:rPr>
              <a:t>Bottles for drinks</a:t>
            </a:r>
          </a:p>
          <a:p>
            <a:pPr marL="0" indent="0">
              <a:buNone/>
            </a:pPr>
            <a:endParaRPr lang="en-US" dirty="0"/>
          </a:p>
        </p:txBody>
      </p:sp>
    </p:spTree>
    <p:extLst>
      <p:ext uri="{BB962C8B-B14F-4D97-AF65-F5344CB8AC3E}">
        <p14:creationId xmlns="" xmlns:p14="http://schemas.microsoft.com/office/powerpoint/2010/main" val="36011426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295400"/>
          </a:xfrm>
        </p:spPr>
        <p:txBody>
          <a:bodyPr>
            <a:normAutofit/>
          </a:bodyPr>
          <a:lstStyle/>
          <a:p>
            <a:r>
              <a:rPr lang="en-US" sz="2800" b="1" dirty="0">
                <a:latin typeface="Tahoma" pitchFamily="34" charset="0"/>
                <a:cs typeface="Tahoma" pitchFamily="34" charset="0"/>
              </a:rPr>
              <a:t>Manufacture of cement</a:t>
            </a:r>
            <a:br>
              <a:rPr lang="en-US" sz="2800" b="1" dirty="0">
                <a:latin typeface="Tahoma" pitchFamily="34" charset="0"/>
                <a:cs typeface="Tahoma" pitchFamily="34" charset="0"/>
              </a:rPr>
            </a:br>
            <a:endParaRPr lang="en-US" sz="2800"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53</a:t>
            </a:fld>
            <a:endParaRPr lang="en-US"/>
          </a:p>
        </p:txBody>
      </p:sp>
      <p:sp>
        <p:nvSpPr>
          <p:cNvPr id="4" name="Content Placeholder 3"/>
          <p:cNvSpPr>
            <a:spLocks noGrp="1"/>
          </p:cNvSpPr>
          <p:nvPr>
            <p:ph sz="quarter" idx="1"/>
          </p:nvPr>
        </p:nvSpPr>
        <p:spPr>
          <a:xfrm>
            <a:off x="146304" y="685800"/>
            <a:ext cx="8851392" cy="6172200"/>
          </a:xfrm>
        </p:spPr>
        <p:txBody>
          <a:bodyPr>
            <a:noAutofit/>
          </a:bodyPr>
          <a:lstStyle/>
          <a:p>
            <a:pPr algn="just">
              <a:lnSpc>
                <a:spcPct val="150000"/>
              </a:lnSpc>
              <a:buFont typeface="Wingdings" panose="05000000000000000000" pitchFamily="2" charset="2"/>
              <a:buChar char="§"/>
            </a:pPr>
            <a:r>
              <a:rPr lang="en-US" altLang="en-US" sz="2200" b="1" dirty="0">
                <a:latin typeface="Times New Roman" panose="02020603050405020304" pitchFamily="18" charset="0"/>
                <a:cs typeface="Times New Roman" panose="02020603050405020304" pitchFamily="18" charset="0"/>
              </a:rPr>
              <a:t>Definition:</a:t>
            </a:r>
            <a:r>
              <a:rPr lang="en-US" altLang="en-US" sz="2200" dirty="0">
                <a:latin typeface="Times New Roman" panose="02020603050405020304" pitchFamily="18" charset="0"/>
                <a:cs typeface="Times New Roman" panose="02020603050405020304" pitchFamily="18" charset="0"/>
              </a:rPr>
              <a:t>  Cement is a crystalline compound of </a:t>
            </a:r>
            <a:r>
              <a:rPr lang="en-US" altLang="en-US" sz="2200" b="1" dirty="0">
                <a:solidFill>
                  <a:srgbClr val="7030A0"/>
                </a:solidFill>
                <a:latin typeface="Times New Roman" panose="02020603050405020304" pitchFamily="18" charset="0"/>
                <a:cs typeface="Times New Roman" panose="02020603050405020304" pitchFamily="18" charset="0"/>
              </a:rPr>
              <a:t>calcium silicates </a:t>
            </a:r>
            <a:r>
              <a:rPr lang="en-US" altLang="en-US" sz="2200" dirty="0">
                <a:latin typeface="Times New Roman" panose="02020603050405020304" pitchFamily="18" charset="0"/>
                <a:cs typeface="Times New Roman" panose="02020603050405020304" pitchFamily="18" charset="0"/>
              </a:rPr>
              <a:t>and other </a:t>
            </a:r>
            <a:r>
              <a:rPr lang="en-US" altLang="en-US" sz="2200" b="1" dirty="0">
                <a:solidFill>
                  <a:srgbClr val="FF0000"/>
                </a:solidFill>
                <a:latin typeface="Times New Roman" panose="02020603050405020304" pitchFamily="18" charset="0"/>
                <a:cs typeface="Times New Roman" panose="02020603050405020304" pitchFamily="18" charset="0"/>
              </a:rPr>
              <a:t>calcium compounds </a:t>
            </a:r>
            <a:r>
              <a:rPr lang="en-US" altLang="en-US" sz="2200" dirty="0">
                <a:latin typeface="Times New Roman" panose="02020603050405020304" pitchFamily="18" charset="0"/>
                <a:cs typeface="Times New Roman" panose="02020603050405020304" pitchFamily="18" charset="0"/>
              </a:rPr>
              <a:t>having </a:t>
            </a:r>
            <a:r>
              <a:rPr lang="en-US" altLang="en-US" sz="2200" b="1" dirty="0">
                <a:solidFill>
                  <a:srgbClr val="0070C0"/>
                </a:solidFill>
                <a:latin typeface="Times New Roman" panose="02020603050405020304" pitchFamily="18" charset="0"/>
                <a:cs typeface="Times New Roman" panose="02020603050405020304" pitchFamily="18" charset="0"/>
              </a:rPr>
              <a:t>hydraulic</a:t>
            </a:r>
            <a:r>
              <a:rPr lang="en-US" altLang="en-US" sz="2200" dirty="0">
                <a:latin typeface="Times New Roman" panose="02020603050405020304" pitchFamily="18" charset="0"/>
                <a:cs typeface="Times New Roman" panose="02020603050405020304" pitchFamily="18" charset="0"/>
              </a:rPr>
              <a:t> properties.</a:t>
            </a:r>
          </a:p>
          <a:p>
            <a:pPr algn="just">
              <a:lnSpc>
                <a:spcPct val="150000"/>
              </a:lnSpc>
              <a:buFont typeface="Wingdings" panose="05000000000000000000" pitchFamily="2" charset="2"/>
              <a:buChar char="§"/>
            </a:pPr>
            <a:r>
              <a:rPr lang="en-US" altLang="en-US" sz="2200" b="1" dirty="0">
                <a:latin typeface="Times New Roman" panose="02020603050405020304" pitchFamily="18" charset="0"/>
                <a:cs typeface="Times New Roman" panose="02020603050405020304" pitchFamily="18" charset="0"/>
              </a:rPr>
              <a:t>Cement is a </a:t>
            </a:r>
            <a:r>
              <a:rPr lang="en-US" altLang="en-US" sz="2200" b="1" dirty="0">
                <a:solidFill>
                  <a:srgbClr val="FF0000"/>
                </a:solidFill>
                <a:latin typeface="Times New Roman" panose="02020603050405020304" pitchFamily="18" charset="0"/>
                <a:cs typeface="Times New Roman" panose="02020603050405020304" pitchFamily="18" charset="0"/>
              </a:rPr>
              <a:t>hydraulic binder</a:t>
            </a:r>
            <a:r>
              <a:rPr lang="en-US" altLang="en-US" sz="2200" dirty="0">
                <a:latin typeface="Times New Roman" panose="02020603050405020304" pitchFamily="18" charset="0"/>
                <a:cs typeface="Times New Roman" panose="02020603050405020304" pitchFamily="18" charset="0"/>
              </a:rPr>
              <a:t>, It is a </a:t>
            </a:r>
            <a:r>
              <a:rPr lang="en-US" altLang="en-US" sz="2200" b="1" dirty="0">
                <a:solidFill>
                  <a:srgbClr val="0070C0"/>
                </a:solidFill>
                <a:latin typeface="Times New Roman" panose="02020603050405020304" pitchFamily="18" charset="0"/>
                <a:cs typeface="Times New Roman" panose="02020603050405020304" pitchFamily="18" charset="0"/>
              </a:rPr>
              <a:t>finely ground</a:t>
            </a:r>
            <a:r>
              <a:rPr lang="en-US" altLang="en-US" sz="2200" dirty="0">
                <a:latin typeface="Times New Roman" panose="02020603050405020304" pitchFamily="18" charset="0"/>
                <a:cs typeface="Times New Roman" panose="02020603050405020304" pitchFamily="18" charset="0"/>
              </a:rPr>
              <a:t>, </a:t>
            </a:r>
            <a:r>
              <a:rPr lang="en-US" altLang="en-US" sz="2200" b="1" dirty="0">
                <a:solidFill>
                  <a:srgbClr val="0070C0"/>
                </a:solidFill>
                <a:latin typeface="Times New Roman" panose="02020603050405020304" pitchFamily="18" charset="0"/>
                <a:cs typeface="Times New Roman" panose="02020603050405020304" pitchFamily="18" charset="0"/>
              </a:rPr>
              <a:t>nonmetallic,</a:t>
            </a:r>
            <a:r>
              <a:rPr lang="en-US" altLang="en-US" sz="2200" dirty="0">
                <a:latin typeface="Times New Roman" panose="02020603050405020304" pitchFamily="18" charset="0"/>
                <a:cs typeface="Times New Roman" panose="02020603050405020304" pitchFamily="18" charset="0"/>
              </a:rPr>
              <a:t> </a:t>
            </a:r>
            <a:r>
              <a:rPr lang="en-US" altLang="en-US" sz="2200" b="1" dirty="0">
                <a:solidFill>
                  <a:srgbClr val="7030A0"/>
                </a:solidFill>
                <a:latin typeface="Times New Roman" panose="02020603050405020304" pitchFamily="18" charset="0"/>
                <a:cs typeface="Times New Roman" panose="02020603050405020304" pitchFamily="18" charset="0"/>
              </a:rPr>
              <a:t>inorganic material.</a:t>
            </a:r>
          </a:p>
          <a:p>
            <a:pPr algn="just">
              <a:lnSpc>
                <a:spcPct val="150000"/>
              </a:lnSpc>
              <a:buFont typeface="Wingdings" panose="05000000000000000000" pitchFamily="2" charset="2"/>
              <a:buChar char="§"/>
            </a:pPr>
            <a:r>
              <a:rPr lang="en-US" altLang="en-US" sz="2200" dirty="0">
                <a:latin typeface="Times New Roman" panose="02020603050405020304" pitchFamily="18" charset="0"/>
                <a:cs typeface="Times New Roman" panose="02020603050405020304" pitchFamily="18" charset="0"/>
              </a:rPr>
              <a:t>When mixed with water it forms a </a:t>
            </a:r>
            <a:r>
              <a:rPr lang="en-US" altLang="en-US" sz="2200" b="1" dirty="0">
                <a:solidFill>
                  <a:srgbClr val="FF0000"/>
                </a:solidFill>
                <a:latin typeface="Times New Roman" panose="02020603050405020304" pitchFamily="18" charset="0"/>
                <a:cs typeface="Times New Roman" panose="02020603050405020304" pitchFamily="18" charset="0"/>
              </a:rPr>
              <a:t>paste that sets </a:t>
            </a:r>
            <a:r>
              <a:rPr lang="en-US" altLang="en-US" sz="2200" dirty="0">
                <a:latin typeface="Times New Roman" panose="02020603050405020304" pitchFamily="18" charset="0"/>
                <a:cs typeface="Times New Roman" panose="02020603050405020304" pitchFamily="18" charset="0"/>
              </a:rPr>
              <a:t>and </a:t>
            </a:r>
            <a:r>
              <a:rPr lang="en-US" altLang="en-US" sz="2200" b="1" dirty="0">
                <a:solidFill>
                  <a:srgbClr val="0070C0"/>
                </a:solidFill>
                <a:latin typeface="Times New Roman" panose="02020603050405020304" pitchFamily="18" charset="0"/>
                <a:cs typeface="Times New Roman" panose="02020603050405020304" pitchFamily="18" charset="0"/>
              </a:rPr>
              <a:t>hardens by dehydration. </a:t>
            </a:r>
          </a:p>
          <a:p>
            <a:pPr algn="just">
              <a:lnSpc>
                <a:spcPct val="150000"/>
              </a:lnSpc>
              <a:buFont typeface="Wingdings" panose="05000000000000000000" pitchFamily="2" charset="2"/>
              <a:buChar char="§"/>
            </a:pPr>
            <a:r>
              <a:rPr lang="en-US" altLang="en-US" sz="2200" dirty="0">
                <a:latin typeface="Times New Roman" panose="02020603050405020304" pitchFamily="18" charset="0"/>
                <a:cs typeface="Times New Roman" panose="02020603050405020304" pitchFamily="18" charset="0"/>
              </a:rPr>
              <a:t>After hardening, it retains its </a:t>
            </a:r>
            <a:r>
              <a:rPr lang="en-US" altLang="en-US" sz="2200" b="1" dirty="0">
                <a:solidFill>
                  <a:srgbClr val="0070C0"/>
                </a:solidFill>
                <a:latin typeface="Times New Roman" panose="02020603050405020304" pitchFamily="18" charset="0"/>
                <a:cs typeface="Times New Roman" panose="02020603050405020304" pitchFamily="18" charset="0"/>
              </a:rPr>
              <a:t>strength</a:t>
            </a:r>
            <a:r>
              <a:rPr lang="en-US" altLang="en-US" sz="2200" dirty="0">
                <a:latin typeface="Times New Roman" panose="02020603050405020304" pitchFamily="18" charset="0"/>
                <a:cs typeface="Times New Roman" panose="02020603050405020304" pitchFamily="18" charset="0"/>
              </a:rPr>
              <a:t> and stability even under water. </a:t>
            </a:r>
          </a:p>
          <a:p>
            <a:pPr algn="just">
              <a:lnSpc>
                <a:spcPct val="150000"/>
              </a:lnSpc>
              <a:buFont typeface="Wingdings" panose="05000000000000000000" pitchFamily="2" charset="2"/>
              <a:buChar char="§"/>
            </a:pPr>
            <a:r>
              <a:rPr lang="en-US" altLang="en-US" sz="2200" dirty="0">
                <a:latin typeface="Times New Roman" panose="02020603050405020304" pitchFamily="18" charset="0"/>
                <a:cs typeface="Times New Roman" panose="02020603050405020304" pitchFamily="18" charset="0"/>
              </a:rPr>
              <a:t>The </a:t>
            </a:r>
            <a:r>
              <a:rPr lang="en-US" altLang="en-US" sz="2200" b="1" dirty="0">
                <a:solidFill>
                  <a:srgbClr val="0070C0"/>
                </a:solidFill>
                <a:latin typeface="Times New Roman" panose="02020603050405020304" pitchFamily="18" charset="0"/>
                <a:cs typeface="Times New Roman" panose="02020603050405020304" pitchFamily="18" charset="0"/>
              </a:rPr>
              <a:t>hydraulic hardening </a:t>
            </a:r>
            <a:r>
              <a:rPr lang="en-US" altLang="en-US" sz="2200" dirty="0">
                <a:latin typeface="Times New Roman" panose="02020603050405020304" pitchFamily="18" charset="0"/>
                <a:cs typeface="Times New Roman" panose="02020603050405020304" pitchFamily="18" charset="0"/>
              </a:rPr>
              <a:t>is primarily due to the formation of </a:t>
            </a:r>
            <a:r>
              <a:rPr lang="en-US" altLang="en-US" sz="2200" b="1" dirty="0">
                <a:solidFill>
                  <a:srgbClr val="7030A0"/>
                </a:solidFill>
                <a:latin typeface="Times New Roman" panose="02020603050405020304" pitchFamily="18" charset="0"/>
                <a:cs typeface="Times New Roman" panose="02020603050405020304" pitchFamily="18" charset="0"/>
              </a:rPr>
              <a:t>calcium silicate hydrates. </a:t>
            </a:r>
          </a:p>
          <a:p>
            <a:pPr algn="just">
              <a:lnSpc>
                <a:spcPct val="150000"/>
              </a:lnSpc>
              <a:buFont typeface="Wingdings" panose="05000000000000000000" pitchFamily="2" charset="2"/>
              <a:buChar char="§"/>
            </a:pPr>
            <a:r>
              <a:rPr lang="en-US" altLang="en-US" sz="2200" dirty="0">
                <a:latin typeface="Times New Roman" panose="02020603050405020304" pitchFamily="18" charset="0"/>
                <a:cs typeface="Times New Roman" panose="02020603050405020304" pitchFamily="18" charset="0"/>
              </a:rPr>
              <a:t>Accordingly, cements consist of those substances, which react with the mixing water to form </a:t>
            </a:r>
            <a:r>
              <a:rPr lang="en-US" altLang="en-US" sz="2200" b="1" dirty="0">
                <a:solidFill>
                  <a:srgbClr val="7030A0"/>
                </a:solidFill>
                <a:latin typeface="Times New Roman" panose="02020603050405020304" pitchFamily="18" charset="0"/>
                <a:cs typeface="Times New Roman" panose="02020603050405020304" pitchFamily="18" charset="0"/>
              </a:rPr>
              <a:t>calcium silicate hydrates</a:t>
            </a:r>
            <a:r>
              <a:rPr lang="en-US" altLang="en-US" sz="2200" dirty="0">
                <a:latin typeface="Times New Roman" panose="02020603050405020304" pitchFamily="18" charset="0"/>
                <a:cs typeface="Times New Roman" panose="02020603050405020304" pitchFamily="18" charset="0"/>
              </a:rPr>
              <a:t>. </a:t>
            </a:r>
          </a:p>
        </p:txBody>
      </p:sp>
    </p:spTree>
    <p:extLst>
      <p:ext uri="{BB962C8B-B14F-4D97-AF65-F5344CB8AC3E}">
        <p14:creationId xmlns="" xmlns:p14="http://schemas.microsoft.com/office/powerpoint/2010/main" val="1153651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075" y="228600"/>
            <a:ext cx="8540496" cy="563562"/>
          </a:xfrm>
        </p:spPr>
        <p:txBody>
          <a:bodyPr>
            <a:normAutofit fontScale="90000"/>
          </a:bodyPr>
          <a:lstStyle/>
          <a:p>
            <a:r>
              <a:rPr lang="en-US" b="1" dirty="0">
                <a:solidFill>
                  <a:srgbClr val="0070C0"/>
                </a:solidFill>
                <a:latin typeface="Times New Roman" pitchFamily="18" charset="0"/>
                <a:cs typeface="Times New Roman" pitchFamily="18" charset="0"/>
              </a:rPr>
              <a:t>                       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54</a:t>
            </a:fld>
            <a:endParaRPr lang="en-US"/>
          </a:p>
        </p:txBody>
      </p:sp>
      <p:sp>
        <p:nvSpPr>
          <p:cNvPr id="4" name="Content Placeholder 3"/>
          <p:cNvSpPr>
            <a:spLocks noGrp="1"/>
          </p:cNvSpPr>
          <p:nvPr>
            <p:ph sz="quarter" idx="1"/>
          </p:nvPr>
        </p:nvSpPr>
        <p:spPr>
          <a:xfrm>
            <a:off x="168075" y="792162"/>
            <a:ext cx="8823525" cy="5875338"/>
          </a:xfrm>
        </p:spPr>
        <p:txBody>
          <a:bodyPr>
            <a:noAutofit/>
          </a:bodyPr>
          <a:lstStyle/>
          <a:p>
            <a:pPr>
              <a:buFont typeface="Wingdings" panose="05000000000000000000" pitchFamily="2" charset="2"/>
              <a:buChar char="v"/>
            </a:pPr>
            <a:r>
              <a:rPr lang="en-US" sz="2200" b="1" dirty="0">
                <a:solidFill>
                  <a:srgbClr val="0070C0"/>
                </a:solidFill>
                <a:latin typeface="Times New Roman" panose="02020603050405020304" pitchFamily="18" charset="0"/>
                <a:cs typeface="Times New Roman" panose="02020603050405020304" pitchFamily="18" charset="0"/>
              </a:rPr>
              <a:t>Types of Cement</a:t>
            </a:r>
          </a:p>
          <a:p>
            <a:pPr>
              <a:buFont typeface="Wingdings" panose="05000000000000000000" pitchFamily="2" charset="2"/>
              <a:buChar char="Ø"/>
            </a:pPr>
            <a:r>
              <a:rPr lang="en-US" sz="2200" b="1" dirty="0">
                <a:latin typeface="Tahoma" pitchFamily="34" charset="0"/>
                <a:cs typeface="Tahoma" pitchFamily="34" charset="0"/>
              </a:rPr>
              <a:t>C</a:t>
            </a:r>
            <a:r>
              <a:rPr lang="en-US" sz="2200" b="1" dirty="0">
                <a:latin typeface="Times New Roman" panose="02020603050405020304" pitchFamily="18" charset="0"/>
                <a:cs typeface="Times New Roman" panose="02020603050405020304" pitchFamily="18" charset="0"/>
              </a:rPr>
              <a:t>ements are considered </a:t>
            </a:r>
            <a:r>
              <a:rPr lang="en-US" sz="2200" b="1" dirty="0">
                <a:solidFill>
                  <a:srgbClr val="FF0000"/>
                </a:solidFill>
                <a:latin typeface="Times New Roman" panose="02020603050405020304" pitchFamily="18" charset="0"/>
                <a:cs typeface="Times New Roman" panose="02020603050405020304" pitchFamily="18" charset="0"/>
              </a:rPr>
              <a:t>hydraulic</a:t>
            </a:r>
            <a:r>
              <a:rPr lang="en-US" sz="2200" b="1" dirty="0">
                <a:solidFill>
                  <a:srgbClr val="FF0000"/>
                </a:solidFill>
                <a:latin typeface="Tahoma" pitchFamily="34" charset="0"/>
                <a:cs typeface="Tahoma" pitchFamily="34" charset="0"/>
              </a:rPr>
              <a:t>:</a:t>
            </a:r>
          </a:p>
          <a:p>
            <a:pPr algn="just">
              <a:lnSpc>
                <a:spcPct val="170000"/>
              </a:lnSpc>
              <a:buFont typeface="Wingdings" pitchFamily="2" charset="2"/>
              <a:buChar char="ü"/>
              <a:defRPr/>
            </a:pPr>
            <a:r>
              <a:rPr lang="en-US" sz="2200" dirty="0">
                <a:latin typeface="Times New Roman" panose="02020603050405020304" pitchFamily="18" charset="0"/>
                <a:cs typeface="Times New Roman" panose="02020603050405020304" pitchFamily="18" charset="0"/>
              </a:rPr>
              <a:t>because of their ability to set and </a:t>
            </a:r>
            <a:r>
              <a:rPr lang="en-US" sz="2200" b="1" dirty="0">
                <a:solidFill>
                  <a:srgbClr val="0070C0"/>
                </a:solidFill>
                <a:latin typeface="Times New Roman" panose="02020603050405020304" pitchFamily="18" charset="0"/>
                <a:cs typeface="Times New Roman" panose="02020603050405020304" pitchFamily="18" charset="0"/>
              </a:rPr>
              <a:t>harden under or with excess water </a:t>
            </a:r>
            <a:r>
              <a:rPr lang="en-US" sz="2200" dirty="0">
                <a:latin typeface="Times New Roman" panose="02020603050405020304" pitchFamily="18" charset="0"/>
                <a:cs typeface="Times New Roman" panose="02020603050405020304" pitchFamily="18" charset="0"/>
              </a:rPr>
              <a:t>through the hydration of the cement’s chemical compounds or minerals.</a:t>
            </a:r>
          </a:p>
          <a:p>
            <a:pPr algn="just">
              <a:lnSpc>
                <a:spcPct val="170000"/>
              </a:lnSpc>
              <a:buFont typeface="Wingdings" pitchFamily="2" charset="2"/>
              <a:buChar char="§"/>
              <a:defRPr/>
            </a:pPr>
            <a:r>
              <a:rPr lang="en-US" sz="2200" dirty="0">
                <a:latin typeface="Times New Roman" panose="02020603050405020304" pitchFamily="18" charset="0"/>
                <a:cs typeface="Times New Roman" panose="02020603050405020304" pitchFamily="18" charset="0"/>
              </a:rPr>
              <a:t>There are two types of </a:t>
            </a:r>
            <a:r>
              <a:rPr lang="en-US" sz="2200" b="1" dirty="0">
                <a:solidFill>
                  <a:srgbClr val="FF0000"/>
                </a:solidFill>
                <a:latin typeface="Times New Roman" panose="02020603050405020304" pitchFamily="18" charset="0"/>
                <a:cs typeface="Times New Roman" panose="02020603050405020304" pitchFamily="18" charset="0"/>
              </a:rPr>
              <a:t>hydraulic</a:t>
            </a:r>
            <a:r>
              <a:rPr lang="en-US" sz="2200" dirty="0">
                <a:latin typeface="Times New Roman" panose="02020603050405020304" pitchFamily="18" charset="0"/>
                <a:cs typeface="Times New Roman" panose="02020603050405020304" pitchFamily="18" charset="0"/>
              </a:rPr>
              <a:t> properties:</a:t>
            </a:r>
          </a:p>
          <a:p>
            <a:pPr lvl="1" algn="just">
              <a:lnSpc>
                <a:spcPct val="170000"/>
              </a:lnSpc>
              <a:buFont typeface="Wingdings" pitchFamily="2" charset="2"/>
              <a:buChar char="ü"/>
              <a:defRPr/>
            </a:pPr>
            <a:r>
              <a:rPr lang="en-US" sz="2200" dirty="0" smtClean="0">
                <a:latin typeface="Times New Roman" panose="02020603050405020304" pitchFamily="18" charset="0"/>
                <a:cs typeface="Times New Roman" panose="02020603050405020304" pitchFamily="18" charset="0"/>
              </a:rPr>
              <a:t> Those that activate with the </a:t>
            </a:r>
            <a:r>
              <a:rPr lang="en-US" sz="2200" b="1" dirty="0" smtClean="0">
                <a:solidFill>
                  <a:srgbClr val="0070C0"/>
                </a:solidFill>
                <a:latin typeface="Times New Roman" panose="02020603050405020304" pitchFamily="18" charset="0"/>
                <a:cs typeface="Times New Roman" panose="02020603050405020304" pitchFamily="18" charset="0"/>
              </a:rPr>
              <a:t>addition of </a:t>
            </a:r>
            <a:r>
              <a:rPr lang="en-US" sz="2200" dirty="0" smtClean="0">
                <a:latin typeface="Times New Roman" panose="02020603050405020304" pitchFamily="18" charset="0"/>
                <a:cs typeface="Times New Roman" panose="02020603050405020304" pitchFamily="18" charset="0"/>
              </a:rPr>
              <a:t>water and</a:t>
            </a:r>
            <a:r>
              <a:rPr lang="en-US" sz="2200" dirty="0">
                <a:latin typeface="Times New Roman" panose="02020603050405020304" pitchFamily="18" charset="0"/>
                <a:cs typeface="Times New Roman" panose="02020603050405020304" pitchFamily="18" charset="0"/>
              </a:rPr>
              <a:t>,</a:t>
            </a:r>
          </a:p>
          <a:p>
            <a:pPr lvl="1" algn="just">
              <a:lnSpc>
                <a:spcPct val="170000"/>
              </a:lnSpc>
              <a:buFont typeface="Wingdings" pitchFamily="2" charset="2"/>
              <a:buChar char="ü"/>
              <a:defRPr/>
            </a:pPr>
            <a:r>
              <a:rPr lang="en-US" sz="2200" dirty="0">
                <a:latin typeface="Times New Roman" panose="02020603050405020304" pitchFamily="18" charset="0"/>
                <a:cs typeface="Times New Roman" panose="02020603050405020304" pitchFamily="18" charset="0"/>
              </a:rPr>
              <a:t>pozzolanic that develop </a:t>
            </a:r>
            <a:r>
              <a:rPr lang="en-US" sz="2200" dirty="0" smtClean="0">
                <a:latin typeface="Times New Roman" panose="02020603050405020304" pitchFamily="18" charset="0"/>
                <a:cs typeface="Times New Roman" panose="02020603050405020304" pitchFamily="18" charset="0"/>
              </a:rPr>
              <a:t>hydraulic </a:t>
            </a:r>
            <a:r>
              <a:rPr lang="en-US" sz="2200" dirty="0">
                <a:latin typeface="Times New Roman" panose="02020603050405020304" pitchFamily="18" charset="0"/>
                <a:cs typeface="Times New Roman" panose="02020603050405020304" pitchFamily="18" charset="0"/>
              </a:rPr>
              <a:t>properties when the interact with </a:t>
            </a:r>
            <a:r>
              <a:rPr lang="en-US" sz="2200" b="1" dirty="0">
                <a:solidFill>
                  <a:srgbClr val="FF0000"/>
                </a:solidFill>
                <a:latin typeface="Times New Roman" panose="02020603050405020304" pitchFamily="18" charset="0"/>
                <a:cs typeface="Times New Roman" panose="02020603050405020304" pitchFamily="18" charset="0"/>
              </a:rPr>
              <a:t>hydrated lime </a:t>
            </a:r>
            <a:r>
              <a:rPr lang="en-US" sz="2200" dirty="0">
                <a:latin typeface="Times New Roman" panose="02020603050405020304" pitchFamily="18" charset="0"/>
                <a:cs typeface="Times New Roman" panose="02020603050405020304" pitchFamily="18" charset="0"/>
              </a:rPr>
              <a:t>Ca(OH)</a:t>
            </a:r>
            <a:r>
              <a:rPr lang="en-US" sz="2200" baseline="-25000" dirty="0">
                <a:latin typeface="Times New Roman" panose="02020603050405020304" pitchFamily="18" charset="0"/>
                <a:cs typeface="Times New Roman" panose="02020603050405020304" pitchFamily="18" charset="0"/>
              </a:rPr>
              <a:t> 2.</a:t>
            </a:r>
            <a:endParaRPr lang="en-US" sz="2200" dirty="0">
              <a:latin typeface="Times New Roman" panose="02020603050405020304" pitchFamily="18" charset="0"/>
              <a:cs typeface="Times New Roman" panose="02020603050405020304" pitchFamily="18" charset="0"/>
            </a:endParaRPr>
          </a:p>
          <a:p>
            <a:pPr algn="just">
              <a:lnSpc>
                <a:spcPct val="170000"/>
              </a:lnSpc>
              <a:buFont typeface="Wingdings" pitchFamily="2" charset="2"/>
              <a:buChar char="v"/>
              <a:defRPr/>
            </a:pPr>
            <a:r>
              <a:rPr lang="en-US" sz="2200" b="1" dirty="0">
                <a:latin typeface="Times New Roman" panose="02020603050405020304" pitchFamily="18" charset="0"/>
                <a:cs typeface="Times New Roman" panose="02020603050405020304" pitchFamily="18" charset="0"/>
              </a:rPr>
              <a:t>There are various types of cements; the main ones are the following</a:t>
            </a:r>
            <a:r>
              <a:rPr lang="en-US" sz="2200" b="1" dirty="0" smtClean="0">
                <a:latin typeface="Times New Roman" panose="02020603050405020304" pitchFamily="18" charset="0"/>
                <a:cs typeface="Times New Roman" panose="02020603050405020304" pitchFamily="18" charset="0"/>
              </a:rPr>
              <a:t>:</a:t>
            </a:r>
            <a:endParaRPr lang="en-US" sz="2200" b="1" dirty="0">
              <a:latin typeface="Times New Roman" panose="02020603050405020304" pitchFamily="18" charset="0"/>
              <a:cs typeface="Times New Roman" panose="02020603050405020304" pitchFamily="18" charset="0"/>
            </a:endParaRPr>
          </a:p>
          <a:p>
            <a:pPr lvl="1">
              <a:lnSpc>
                <a:spcPct val="170000"/>
              </a:lnSpc>
              <a:buFont typeface="Wingdings" pitchFamily="2" charset="2"/>
              <a:buChar char="ü"/>
              <a:defRPr/>
            </a:pPr>
            <a:r>
              <a:rPr lang="en-US" sz="2200" b="1" dirty="0">
                <a:solidFill>
                  <a:srgbClr val="0070C0"/>
                </a:solidFill>
                <a:latin typeface="Times New Roman" panose="02020603050405020304" pitchFamily="18" charset="0"/>
                <a:cs typeface="Times New Roman" panose="02020603050405020304" pitchFamily="18" charset="0"/>
              </a:rPr>
              <a:t>Portland Cement</a:t>
            </a:r>
          </a:p>
          <a:p>
            <a:pPr marL="0" indent="0">
              <a:buNone/>
            </a:pPr>
            <a:r>
              <a:rPr lang="en-US" sz="2200" b="1" dirty="0">
                <a:solidFill>
                  <a:srgbClr val="0070C0"/>
                </a:solidFill>
                <a:latin typeface="Times New Roman" panose="02020603050405020304" pitchFamily="18" charset="0"/>
                <a:cs typeface="Times New Roman" panose="02020603050405020304" pitchFamily="18" charset="0"/>
              </a:rPr>
              <a:t/>
            </a:r>
            <a:br>
              <a:rPr lang="en-US" sz="2200" b="1" dirty="0">
                <a:solidFill>
                  <a:srgbClr val="0070C0"/>
                </a:solidFill>
                <a:latin typeface="Times New Roman" panose="02020603050405020304" pitchFamily="18" charset="0"/>
                <a:cs typeface="Times New Roman" panose="02020603050405020304" pitchFamily="18" charset="0"/>
              </a:rPr>
            </a:br>
            <a:endParaRPr lang="en-US" sz="22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52835550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76200"/>
            <a:ext cx="8845296" cy="762000"/>
          </a:xfrm>
        </p:spPr>
        <p:txBody>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55</a:t>
            </a:fld>
            <a:endParaRPr lang="en-US"/>
          </a:p>
        </p:txBody>
      </p:sp>
      <p:sp>
        <p:nvSpPr>
          <p:cNvPr id="4" name="Content Placeholder 3"/>
          <p:cNvSpPr>
            <a:spLocks noGrp="1"/>
          </p:cNvSpPr>
          <p:nvPr>
            <p:ph sz="quarter" idx="1"/>
          </p:nvPr>
        </p:nvSpPr>
        <p:spPr>
          <a:xfrm>
            <a:off x="146304" y="838200"/>
            <a:ext cx="8852553" cy="5829300"/>
          </a:xfrm>
        </p:spPr>
        <p:txBody>
          <a:bodyPr/>
          <a:lstStyle/>
          <a:p>
            <a:pPr>
              <a:lnSpc>
                <a:spcPct val="150000"/>
              </a:lnSpc>
              <a:buFont typeface="Wingdings" pitchFamily="2" charset="2"/>
              <a:buChar char="ü"/>
              <a:defRPr/>
            </a:pPr>
            <a:r>
              <a:rPr lang="en-US" dirty="0">
                <a:latin typeface="Times New Roman" panose="02020603050405020304" pitchFamily="18" charset="0"/>
                <a:cs typeface="Times New Roman" panose="02020603050405020304" pitchFamily="18" charset="0"/>
              </a:rPr>
              <a:t>Pozzolan cement</a:t>
            </a:r>
          </a:p>
          <a:p>
            <a:pPr>
              <a:lnSpc>
                <a:spcPct val="150000"/>
              </a:lnSpc>
              <a:buFont typeface="Wingdings" pitchFamily="2" charset="2"/>
              <a:buChar char="ü"/>
              <a:defRPr/>
            </a:pPr>
            <a:r>
              <a:rPr lang="en-US" dirty="0">
                <a:latin typeface="Times New Roman" panose="02020603050405020304" pitchFamily="18" charset="0"/>
                <a:cs typeface="Times New Roman" panose="02020603050405020304" pitchFamily="18" charset="0"/>
              </a:rPr>
              <a:t>Special, or corrosion-resisting, cements and mortars </a:t>
            </a:r>
          </a:p>
          <a:p>
            <a:pPr>
              <a:lnSpc>
                <a:spcPct val="150000"/>
              </a:lnSpc>
              <a:buFont typeface="Wingdings" pitchFamily="2" charset="2"/>
              <a:buChar char="ü"/>
              <a:defRPr/>
            </a:pPr>
            <a:r>
              <a:rPr lang="en-US" dirty="0">
                <a:latin typeface="Times New Roman" panose="02020603050405020304" pitchFamily="18" charset="0"/>
                <a:cs typeface="Times New Roman" panose="02020603050405020304" pitchFamily="18" charset="0"/>
              </a:rPr>
              <a:t>High-alumina cement</a:t>
            </a:r>
          </a:p>
          <a:p>
            <a:pPr>
              <a:lnSpc>
                <a:spcPct val="150000"/>
              </a:lnSpc>
              <a:buFont typeface="Wingdings" pitchFamily="2" charset="2"/>
              <a:buChar char="ü"/>
              <a:defRPr/>
            </a:pPr>
            <a:r>
              <a:rPr lang="en-US" dirty="0">
                <a:latin typeface="Times New Roman" panose="02020603050405020304" pitchFamily="18" charset="0"/>
                <a:cs typeface="Times New Roman" panose="02020603050405020304" pitchFamily="18" charset="0"/>
              </a:rPr>
              <a:t>Controlled cement</a:t>
            </a: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 xmlns:p14="http://schemas.microsoft.com/office/powerpoint/2010/main" val="15834238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18" y="32657"/>
            <a:ext cx="8540496" cy="6096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56</a:t>
            </a:fld>
            <a:endParaRPr lang="en-US"/>
          </a:p>
        </p:txBody>
      </p:sp>
      <p:sp>
        <p:nvSpPr>
          <p:cNvPr id="4" name="Content Placeholder 3"/>
          <p:cNvSpPr>
            <a:spLocks noGrp="1"/>
          </p:cNvSpPr>
          <p:nvPr>
            <p:ph sz="quarter" idx="1"/>
          </p:nvPr>
        </p:nvSpPr>
        <p:spPr>
          <a:xfrm>
            <a:off x="146304" y="642257"/>
            <a:ext cx="8845296" cy="5930900"/>
          </a:xfrm>
        </p:spPr>
        <p:txBody>
          <a:bodyPr>
            <a:normAutofit lnSpcReduction="10000"/>
          </a:bodyPr>
          <a:lstStyle/>
          <a:p>
            <a:r>
              <a:rPr lang="en-US" sz="2400" b="1" dirty="0">
                <a:solidFill>
                  <a:srgbClr val="00B050"/>
                </a:solidFill>
                <a:latin typeface="Tahoma" pitchFamily="34" charset="0"/>
                <a:cs typeface="Tahoma" pitchFamily="34" charset="0"/>
              </a:rPr>
              <a:t>Portland cement</a:t>
            </a:r>
          </a:p>
          <a:p>
            <a:pPr>
              <a:buFont typeface="Wingdings" panose="05000000000000000000" pitchFamily="2" charset="2"/>
              <a:buChar char="Ø"/>
            </a:pPr>
            <a:r>
              <a:rPr lang="en-US" sz="2200" b="1" dirty="0">
                <a:solidFill>
                  <a:srgbClr val="0070C0"/>
                </a:solidFill>
                <a:latin typeface="Times New Roman" panose="02020603050405020304" pitchFamily="18" charset="0"/>
                <a:cs typeface="Times New Roman" panose="02020603050405020304" pitchFamily="18" charset="0"/>
              </a:rPr>
              <a:t>Main minerals are:</a:t>
            </a:r>
          </a:p>
          <a:p>
            <a:pPr>
              <a:buFont typeface="Wingdings" panose="05000000000000000000" pitchFamily="2" charset="2"/>
              <a:buChar char="Ø"/>
            </a:pPr>
            <a:r>
              <a:rPr lang="en-US" sz="2200" b="1" dirty="0">
                <a:solidFill>
                  <a:srgbClr val="0070C0"/>
                </a:solidFill>
                <a:latin typeface="Times New Roman" panose="02020603050405020304" pitchFamily="18" charset="0"/>
                <a:cs typeface="Times New Roman" panose="02020603050405020304" pitchFamily="18" charset="0"/>
              </a:rPr>
              <a:t>Lime (</a:t>
            </a:r>
            <a:r>
              <a:rPr lang="en-US" sz="2200" b="1" dirty="0" err="1">
                <a:solidFill>
                  <a:srgbClr val="0070C0"/>
                </a:solidFill>
                <a:latin typeface="Times New Roman" panose="02020603050405020304" pitchFamily="18" charset="0"/>
                <a:cs typeface="Times New Roman" panose="02020603050405020304" pitchFamily="18" charset="0"/>
              </a:rPr>
              <a:t>CaO</a:t>
            </a:r>
            <a:r>
              <a:rPr lang="en-US" sz="2200" b="1" dirty="0">
                <a:solidFill>
                  <a:srgbClr val="0070C0"/>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2200" b="1" dirty="0">
                <a:solidFill>
                  <a:srgbClr val="0070C0"/>
                </a:solidFill>
                <a:latin typeface="Times New Roman" panose="02020603050405020304" pitchFamily="18" charset="0"/>
                <a:cs typeface="Times New Roman" panose="02020603050405020304" pitchFamily="18" charset="0"/>
              </a:rPr>
              <a:t>Silica(SiO</a:t>
            </a:r>
            <a:r>
              <a:rPr lang="en-US" sz="2200" b="1" baseline="-25000" dirty="0">
                <a:solidFill>
                  <a:srgbClr val="0070C0"/>
                </a:solidFill>
                <a:latin typeface="Times New Roman" panose="02020603050405020304" pitchFamily="18" charset="0"/>
                <a:cs typeface="Times New Roman" panose="02020603050405020304" pitchFamily="18" charset="0"/>
              </a:rPr>
              <a:t>2</a:t>
            </a:r>
            <a:r>
              <a:rPr lang="en-US" sz="2200" b="1" dirty="0">
                <a:solidFill>
                  <a:srgbClr val="0070C0"/>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2200" b="1" dirty="0">
                <a:solidFill>
                  <a:srgbClr val="0070C0"/>
                </a:solidFill>
                <a:latin typeface="Times New Roman" panose="02020603050405020304" pitchFamily="18" charset="0"/>
                <a:cs typeface="Times New Roman" panose="02020603050405020304" pitchFamily="18" charset="0"/>
              </a:rPr>
              <a:t>Aluminia (Al</a:t>
            </a:r>
            <a:r>
              <a:rPr lang="en-US" sz="2200" b="1" baseline="-25000" dirty="0">
                <a:solidFill>
                  <a:srgbClr val="0070C0"/>
                </a:solidFill>
                <a:latin typeface="Times New Roman" panose="02020603050405020304" pitchFamily="18" charset="0"/>
                <a:cs typeface="Times New Roman" panose="02020603050405020304" pitchFamily="18" charset="0"/>
              </a:rPr>
              <a:t>2</a:t>
            </a:r>
            <a:r>
              <a:rPr lang="en-US" sz="2200" b="1" dirty="0">
                <a:solidFill>
                  <a:srgbClr val="0070C0"/>
                </a:solidFill>
                <a:latin typeface="Times New Roman" panose="02020603050405020304" pitchFamily="18" charset="0"/>
                <a:cs typeface="Times New Roman" panose="02020603050405020304" pitchFamily="18" charset="0"/>
              </a:rPr>
              <a:t>O</a:t>
            </a:r>
            <a:r>
              <a:rPr lang="en-US" sz="2200" b="1" baseline="-25000" dirty="0">
                <a:solidFill>
                  <a:srgbClr val="0070C0"/>
                </a:solidFill>
                <a:latin typeface="Times New Roman" panose="02020603050405020304" pitchFamily="18" charset="0"/>
                <a:cs typeface="Times New Roman" panose="02020603050405020304" pitchFamily="18" charset="0"/>
              </a:rPr>
              <a:t>3</a:t>
            </a:r>
            <a:r>
              <a:rPr lang="en-US" sz="2200" b="1" dirty="0">
                <a:solidFill>
                  <a:srgbClr val="0070C0"/>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2200" b="1" dirty="0">
                <a:solidFill>
                  <a:srgbClr val="0070C0"/>
                </a:solidFill>
                <a:latin typeface="Times New Roman" panose="02020603050405020304" pitchFamily="18" charset="0"/>
                <a:cs typeface="Times New Roman" panose="02020603050405020304" pitchFamily="18" charset="0"/>
              </a:rPr>
              <a:t>Iron oxide(Fe</a:t>
            </a:r>
            <a:r>
              <a:rPr lang="en-US" sz="2200" b="1" baseline="-25000" dirty="0">
                <a:solidFill>
                  <a:srgbClr val="0070C0"/>
                </a:solidFill>
                <a:latin typeface="Times New Roman" panose="02020603050405020304" pitchFamily="18" charset="0"/>
                <a:cs typeface="Times New Roman" panose="02020603050405020304" pitchFamily="18" charset="0"/>
              </a:rPr>
              <a:t>2</a:t>
            </a:r>
            <a:r>
              <a:rPr lang="en-US" sz="2200" b="1" dirty="0">
                <a:solidFill>
                  <a:srgbClr val="0070C0"/>
                </a:solidFill>
                <a:latin typeface="Times New Roman" panose="02020603050405020304" pitchFamily="18" charset="0"/>
                <a:cs typeface="Times New Roman" panose="02020603050405020304" pitchFamily="18" charset="0"/>
              </a:rPr>
              <a:t>O</a:t>
            </a:r>
            <a:r>
              <a:rPr lang="en-US" sz="2200" b="1" baseline="-25000" dirty="0">
                <a:solidFill>
                  <a:srgbClr val="0070C0"/>
                </a:solidFill>
                <a:latin typeface="Times New Roman" panose="02020603050405020304" pitchFamily="18" charset="0"/>
                <a:cs typeface="Times New Roman" panose="02020603050405020304" pitchFamily="18" charset="0"/>
              </a:rPr>
              <a:t>3</a:t>
            </a:r>
            <a:r>
              <a:rPr lang="en-US" sz="2200" b="1" dirty="0">
                <a:solidFill>
                  <a:srgbClr val="0070C0"/>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2200" b="1" dirty="0">
                <a:solidFill>
                  <a:srgbClr val="0070C0"/>
                </a:solidFill>
                <a:latin typeface="Times New Roman" panose="02020603050405020304" pitchFamily="18" charset="0"/>
                <a:cs typeface="Times New Roman" panose="02020603050405020304" pitchFamily="18" charset="0"/>
              </a:rPr>
              <a:t>Main component is lime(60-65%)</a:t>
            </a:r>
          </a:p>
          <a:p>
            <a:pPr>
              <a:lnSpc>
                <a:spcPct val="150000"/>
              </a:lnSpc>
              <a:buFont typeface="Wingdings" panose="05000000000000000000" pitchFamily="2" charset="2"/>
              <a:buChar char="v"/>
            </a:pPr>
            <a:r>
              <a:rPr lang="en-US" altLang="en-US" sz="2400" b="1" dirty="0">
                <a:solidFill>
                  <a:srgbClr val="FF0000"/>
                </a:solidFill>
                <a:latin typeface="Times New Roman" panose="02020603050405020304" pitchFamily="18" charset="0"/>
                <a:cs typeface="Times New Roman" panose="02020603050405020304" pitchFamily="18" charset="0"/>
              </a:rPr>
              <a:t>High-alumina cement</a:t>
            </a:r>
          </a:p>
          <a:p>
            <a:pPr>
              <a:lnSpc>
                <a:spcPct val="150000"/>
              </a:lnSpc>
              <a:buFont typeface="Wingdings" panose="05000000000000000000" pitchFamily="2" charset="2"/>
              <a:buChar char="ü"/>
            </a:pPr>
            <a:r>
              <a:rPr lang="en-US" altLang="en-US" sz="2200" dirty="0">
                <a:latin typeface="Times New Roman" panose="02020603050405020304" pitchFamily="18" charset="0"/>
                <a:cs typeface="Times New Roman" panose="02020603050405020304" pitchFamily="18" charset="0"/>
              </a:rPr>
              <a:t>Essentially a </a:t>
            </a:r>
            <a:r>
              <a:rPr lang="en-US" altLang="en-US" sz="2200" b="1" dirty="0">
                <a:solidFill>
                  <a:srgbClr val="0070C0"/>
                </a:solidFill>
                <a:latin typeface="Times New Roman" panose="02020603050405020304" pitchFamily="18" charset="0"/>
                <a:cs typeface="Times New Roman" panose="02020603050405020304" pitchFamily="18" charset="0"/>
              </a:rPr>
              <a:t>calcium aluminate </a:t>
            </a:r>
          </a:p>
          <a:p>
            <a:pPr marL="0" indent="0">
              <a:lnSpc>
                <a:spcPct val="150000"/>
              </a:lnSpc>
              <a:buNone/>
            </a:pPr>
            <a:r>
              <a:rPr lang="en-US" altLang="en-US" sz="2200" dirty="0">
                <a:latin typeface="Times New Roman" panose="02020603050405020304" pitchFamily="18" charset="0"/>
                <a:cs typeface="Times New Roman" panose="02020603050405020304" pitchFamily="18" charset="0"/>
              </a:rPr>
              <a:t>cement, is manufactured by </a:t>
            </a:r>
          </a:p>
          <a:p>
            <a:pPr marL="0" indent="0">
              <a:lnSpc>
                <a:spcPct val="150000"/>
              </a:lnSpc>
              <a:buNone/>
            </a:pPr>
            <a:r>
              <a:rPr lang="en-US" altLang="en-US" sz="2200" b="1" dirty="0">
                <a:latin typeface="Times New Roman" panose="02020603050405020304" pitchFamily="18" charset="0"/>
                <a:cs typeface="Times New Roman" panose="02020603050405020304" pitchFamily="18" charset="0"/>
              </a:rPr>
              <a:t>fusing/burning</a:t>
            </a:r>
            <a:r>
              <a:rPr lang="en-US" altLang="en-US" sz="2200" dirty="0">
                <a:latin typeface="Times New Roman" panose="02020603050405020304" pitchFamily="18" charset="0"/>
                <a:cs typeface="Times New Roman" panose="02020603050405020304" pitchFamily="18" charset="0"/>
              </a:rPr>
              <a:t> a mixture of</a:t>
            </a:r>
          </a:p>
          <a:p>
            <a:pPr marL="0" indent="0">
              <a:lnSpc>
                <a:spcPct val="150000"/>
              </a:lnSpc>
              <a:buNone/>
            </a:pPr>
            <a:r>
              <a:rPr lang="en-US" altLang="en-US" sz="2200" dirty="0">
                <a:latin typeface="Tahoma" panose="020B0604030504040204" pitchFamily="34" charset="0"/>
                <a:cs typeface="Tahoma" panose="020B0604030504040204" pitchFamily="34" charset="0"/>
              </a:rPr>
              <a:t> </a:t>
            </a:r>
            <a:r>
              <a:rPr lang="en-US" altLang="en-US" sz="2200" b="1" dirty="0">
                <a:solidFill>
                  <a:srgbClr val="0070C0"/>
                </a:solidFill>
                <a:latin typeface="Tahoma" panose="020B0604030504040204" pitchFamily="34" charset="0"/>
                <a:cs typeface="Tahoma" panose="020B0604030504040204" pitchFamily="34" charset="0"/>
              </a:rPr>
              <a:t>limestone</a:t>
            </a:r>
            <a:r>
              <a:rPr lang="en-US" altLang="en-US" sz="2200" b="1" dirty="0">
                <a:solidFill>
                  <a:srgbClr val="FF0000"/>
                </a:solidFill>
                <a:latin typeface="Tahoma" panose="020B0604030504040204" pitchFamily="34" charset="0"/>
                <a:cs typeface="Tahoma" panose="020B0604030504040204" pitchFamily="34" charset="0"/>
              </a:rPr>
              <a:t> and </a:t>
            </a:r>
            <a:r>
              <a:rPr lang="en-US" altLang="en-US" sz="2200" b="1" dirty="0">
                <a:solidFill>
                  <a:srgbClr val="0070C0"/>
                </a:solidFill>
                <a:latin typeface="Tahoma" panose="020B0604030504040204" pitchFamily="34" charset="0"/>
                <a:cs typeface="Tahoma" panose="020B0604030504040204" pitchFamily="34" charset="0"/>
              </a:rPr>
              <a:t>bauxite</a:t>
            </a:r>
            <a:r>
              <a:rPr lang="en-US" altLang="en-US" sz="2200" b="1" dirty="0">
                <a:solidFill>
                  <a:srgbClr val="FF0000"/>
                </a:solidFill>
                <a:latin typeface="Tahoma" panose="020B0604030504040204" pitchFamily="34" charset="0"/>
                <a:cs typeface="Tahoma" panose="020B0604030504040204" pitchFamily="34" charset="0"/>
              </a:rPr>
              <a:t>(Al2O3.2H2O)</a:t>
            </a:r>
            <a:r>
              <a:rPr lang="en-US" altLang="en-US" sz="2200" dirty="0">
                <a:latin typeface="Tahoma" panose="020B0604030504040204" pitchFamily="34" charset="0"/>
                <a:cs typeface="Tahoma" panose="020B0604030504040204" pitchFamily="34" charset="0"/>
              </a:rPr>
              <a:t>, </a:t>
            </a:r>
            <a:r>
              <a:rPr lang="en-US" altLang="en-US" sz="2200" dirty="0">
                <a:latin typeface="Times New Roman" panose="02020603050405020304" pitchFamily="18" charset="0"/>
                <a:cs typeface="Times New Roman" panose="02020603050405020304" pitchFamily="18" charset="0"/>
              </a:rPr>
              <a:t>the latter usually </a:t>
            </a:r>
            <a:r>
              <a:rPr lang="en-US" altLang="en-US" sz="2200" dirty="0">
                <a:latin typeface="Tahoma" panose="020B0604030504040204" pitchFamily="34" charset="0"/>
                <a:cs typeface="Tahoma" panose="020B0604030504040204" pitchFamily="34" charset="0"/>
              </a:rPr>
              <a:t>containing </a:t>
            </a:r>
            <a:r>
              <a:rPr lang="en-US" altLang="en-US" sz="2200" b="1" dirty="0">
                <a:solidFill>
                  <a:srgbClr val="FF0000"/>
                </a:solidFill>
                <a:latin typeface="Tahoma" panose="020B0604030504040204" pitchFamily="34" charset="0"/>
                <a:cs typeface="Tahoma" panose="020B0604030504040204" pitchFamily="34" charset="0"/>
              </a:rPr>
              <a:t>iron oxide, silica, magnesia, and other impurities. </a:t>
            </a:r>
          </a:p>
          <a:p>
            <a:pPr marL="0" indent="0">
              <a:lnSpc>
                <a:spcPct val="150000"/>
              </a:lnSpc>
              <a:buNone/>
            </a:pPr>
            <a:endParaRPr lang="en-US" altLang="en-US" sz="2200" b="1" dirty="0">
              <a:solidFill>
                <a:srgbClr val="FF0000"/>
              </a:solidFill>
              <a:latin typeface="Times New Roman" panose="02020603050405020304" pitchFamily="18" charset="0"/>
              <a:cs typeface="Times New Roman" panose="02020603050405020304" pitchFamily="18" charset="0"/>
            </a:endParaRPr>
          </a:p>
          <a:p>
            <a:pPr marL="0" indent="0">
              <a:buNone/>
            </a:pPr>
            <a:endParaRPr lang="en-US" sz="2400" dirty="0">
              <a:solidFill>
                <a:srgbClr val="FF0000"/>
              </a:solidFill>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276600" y="762000"/>
            <a:ext cx="3152775" cy="2236334"/>
          </a:xfrm>
          <a:prstGeom prst="rect">
            <a:avLst/>
          </a:prstGeom>
        </p:spPr>
      </p:pic>
      <p:pic>
        <p:nvPicPr>
          <p:cNvPr id="6" name="Picture 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6486525" y="737052"/>
            <a:ext cx="2524125" cy="2387147"/>
          </a:xfrm>
          <a:prstGeom prst="rect">
            <a:avLst/>
          </a:prstGeom>
        </p:spPr>
      </p:pic>
      <p:pic>
        <p:nvPicPr>
          <p:cNvPr id="8" name="Picture 7"/>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5119687" y="3524929"/>
            <a:ext cx="2619375" cy="1743075"/>
          </a:xfrm>
          <a:prstGeom prst="rect">
            <a:avLst/>
          </a:prstGeom>
        </p:spPr>
      </p:pic>
    </p:spTree>
    <p:extLst>
      <p:ext uri="{BB962C8B-B14F-4D97-AF65-F5344CB8AC3E}">
        <p14:creationId xmlns="" xmlns:p14="http://schemas.microsoft.com/office/powerpoint/2010/main" val="25204244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647" y="228600"/>
            <a:ext cx="8540496" cy="609600"/>
          </a:xfrm>
        </p:spPr>
        <p:txBody>
          <a:bodyPr>
            <a:normAutofit fontScale="90000"/>
          </a:bodyPr>
          <a:lstStyle/>
          <a:p>
            <a:r>
              <a:rPr lang="en-US" b="1" dirty="0">
                <a:solidFill>
                  <a:srgbClr val="0070C0"/>
                </a:solidFill>
                <a:latin typeface="Times New Roman" pitchFamily="18" charset="0"/>
                <a:cs typeface="Times New Roman" pitchFamily="18" charset="0"/>
              </a:rPr>
              <a:t>                            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57</a:t>
            </a:fld>
            <a:endParaRPr lang="en-US"/>
          </a:p>
        </p:txBody>
      </p:sp>
      <p:sp>
        <p:nvSpPr>
          <p:cNvPr id="4" name="Content Placeholder 3"/>
          <p:cNvSpPr>
            <a:spLocks noGrp="1"/>
          </p:cNvSpPr>
          <p:nvPr>
            <p:ph sz="quarter" idx="1"/>
          </p:nvPr>
        </p:nvSpPr>
        <p:spPr>
          <a:xfrm>
            <a:off x="160818" y="838200"/>
            <a:ext cx="8983182" cy="6019800"/>
          </a:xfrm>
        </p:spPr>
        <p:txBody>
          <a:bodyPr/>
          <a:lstStyle/>
          <a:p>
            <a:r>
              <a:rPr lang="en-US" altLang="en-US" sz="2800" b="1" dirty="0">
                <a:solidFill>
                  <a:srgbClr val="00B050"/>
                </a:solidFill>
                <a:latin typeface="Tahoma" panose="020B0604030504040204" pitchFamily="34" charset="0"/>
                <a:cs typeface="Tahoma" panose="020B0604030504040204" pitchFamily="34" charset="0"/>
              </a:rPr>
              <a:t> Controlled cement</a:t>
            </a:r>
          </a:p>
          <a:p>
            <a:pPr>
              <a:buFont typeface="Wingdings" panose="05000000000000000000" pitchFamily="2" charset="2"/>
              <a:buChar char="ü"/>
            </a:pPr>
            <a:r>
              <a:rPr lang="en-US" altLang="en-US" sz="2400" dirty="0">
                <a:latin typeface="Times New Roman" panose="02020603050405020304" pitchFamily="18" charset="0"/>
                <a:cs typeface="Times New Roman" panose="02020603050405020304" pitchFamily="18" charset="0"/>
              </a:rPr>
              <a:t>is used to prevent </a:t>
            </a:r>
            <a:r>
              <a:rPr lang="en-US" altLang="en-US" sz="2400" b="1" dirty="0">
                <a:solidFill>
                  <a:srgbClr val="FF0000"/>
                </a:solidFill>
                <a:latin typeface="Times New Roman" panose="02020603050405020304" pitchFamily="18" charset="0"/>
                <a:cs typeface="Times New Roman" panose="02020603050405020304" pitchFamily="18" charset="0"/>
              </a:rPr>
              <a:t>shrinking and cracking</a:t>
            </a:r>
          </a:p>
          <a:p>
            <a:pPr marL="274320" lvl="1" indent="-274320" algn="just">
              <a:lnSpc>
                <a:spcPct val="150000"/>
              </a:lnSpc>
              <a:spcBef>
                <a:spcPts val="580"/>
              </a:spcBef>
              <a:buClr>
                <a:schemeClr val="accent1"/>
              </a:buClr>
              <a:buFont typeface="Wingdings" panose="05000000000000000000" pitchFamily="2" charset="2"/>
              <a:buChar char="ü"/>
            </a:pPr>
            <a:r>
              <a:rPr lang="en-US" altLang="en-US" dirty="0">
                <a:latin typeface="Times New Roman" panose="02020603050405020304" pitchFamily="18" charset="0"/>
                <a:cs typeface="Times New Roman" panose="02020603050405020304" pitchFamily="18" charset="0"/>
              </a:rPr>
              <a:t>By combining 10 to 20% of </a:t>
            </a:r>
            <a:r>
              <a:rPr lang="en-US" altLang="en-US" b="1" dirty="0">
                <a:solidFill>
                  <a:schemeClr val="accent1">
                    <a:lumMod val="75000"/>
                  </a:schemeClr>
                </a:solidFill>
                <a:latin typeface="Times New Roman" panose="02020603050405020304" pitchFamily="18" charset="0"/>
                <a:cs typeface="Times New Roman" panose="02020603050405020304" pitchFamily="18" charset="0"/>
              </a:rPr>
              <a:t>calcium </a:t>
            </a:r>
            <a:r>
              <a:rPr lang="en-US" altLang="en-US" b="1" i="1" dirty="0" err="1">
                <a:solidFill>
                  <a:schemeClr val="accent1">
                    <a:lumMod val="75000"/>
                  </a:schemeClr>
                </a:solidFill>
                <a:latin typeface="Times New Roman" panose="02020603050405020304" pitchFamily="18" charset="0"/>
                <a:cs typeface="Times New Roman" panose="02020603050405020304" pitchFamily="18" charset="0"/>
              </a:rPr>
              <a:t>sulphoaluminate</a:t>
            </a:r>
            <a:r>
              <a:rPr lang="en-US" altLang="en-US" b="1" dirty="0">
                <a:solidFill>
                  <a:schemeClr val="accent1">
                    <a:lumMod val="75000"/>
                  </a:schemeClr>
                </a:solidFill>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a:t>
            </a:r>
            <a:r>
              <a:rPr lang="en-US" altLang="en-US" b="1" dirty="0">
                <a:latin typeface="Times New Roman" panose="02020603050405020304" pitchFamily="18" charset="0"/>
                <a:cs typeface="Times New Roman" panose="02020603050405020304" pitchFamily="18" charset="0"/>
              </a:rPr>
              <a:t>from bauxite, gypsum, and </a:t>
            </a:r>
            <a:r>
              <a:rPr lang="en-US" altLang="en-US" b="1" dirty="0" err="1">
                <a:latin typeface="Times New Roman" panose="02020603050405020304" pitchFamily="18" charset="0"/>
                <a:cs typeface="Times New Roman" panose="02020603050405020304" pitchFamily="18" charset="0"/>
              </a:rPr>
              <a:t>limesone</a:t>
            </a:r>
            <a:r>
              <a:rPr lang="en-US" altLang="en-US" dirty="0">
                <a:latin typeface="Times New Roman" panose="02020603050405020304" pitchFamily="18" charset="0"/>
                <a:cs typeface="Times New Roman" panose="02020603050405020304" pitchFamily="18" charset="0"/>
              </a:rPr>
              <a:t>) with </a:t>
            </a:r>
            <a:r>
              <a:rPr lang="en-US" altLang="en-US" dirty="0" err="1">
                <a:latin typeface="Times New Roman" panose="02020603050405020304" pitchFamily="18" charset="0"/>
                <a:cs typeface="Times New Roman" panose="02020603050405020304" pitchFamily="18" charset="0"/>
              </a:rPr>
              <a:t>portland</a:t>
            </a:r>
            <a:r>
              <a:rPr lang="en-US" altLang="en-US" dirty="0">
                <a:latin typeface="Times New Roman" panose="02020603050405020304" pitchFamily="18" charset="0"/>
                <a:cs typeface="Times New Roman" panose="02020603050405020304" pitchFamily="18" charset="0"/>
              </a:rPr>
              <a:t> cement, the tendency of concrete to crack can be </a:t>
            </a:r>
            <a:r>
              <a:rPr lang="en-US" altLang="en-US" b="1" dirty="0">
                <a:solidFill>
                  <a:srgbClr val="FF0000"/>
                </a:solidFill>
                <a:latin typeface="Times New Roman" panose="02020603050405020304" pitchFamily="18" charset="0"/>
                <a:cs typeface="Times New Roman" panose="02020603050405020304" pitchFamily="18" charset="0"/>
              </a:rPr>
              <a:t>virtually eliminated</a:t>
            </a:r>
            <a:r>
              <a:rPr lang="en-US" altLang="en-US" dirty="0">
                <a:latin typeface="Times New Roman" panose="02020603050405020304" pitchFamily="18" charset="0"/>
                <a:cs typeface="Times New Roman" panose="02020603050405020304" pitchFamily="18" charset="0"/>
              </a:rPr>
              <a:t>. </a:t>
            </a:r>
          </a:p>
          <a:p>
            <a:pPr marL="342900" lvl="1" indent="-342900" algn="just">
              <a:lnSpc>
                <a:spcPct val="150000"/>
              </a:lnSpc>
              <a:spcBef>
                <a:spcPts val="580"/>
              </a:spcBef>
              <a:buClr>
                <a:schemeClr val="accent1"/>
              </a:buClr>
              <a:buFont typeface="Wingdings" panose="05000000000000000000" pitchFamily="2" charset="2"/>
              <a:buChar char="v"/>
            </a:pPr>
            <a:r>
              <a:rPr lang="en-US" altLang="en-US" b="1" dirty="0">
                <a:solidFill>
                  <a:srgbClr val="0070C0"/>
                </a:solidFill>
                <a:latin typeface="Times New Roman" panose="02020603050405020304" pitchFamily="18" charset="0"/>
                <a:cs typeface="Times New Roman" panose="02020603050405020304" pitchFamily="18" charset="0"/>
              </a:rPr>
              <a:t>White cement-mostly </a:t>
            </a:r>
            <a:r>
              <a:rPr lang="en-US" altLang="en-US" dirty="0">
                <a:latin typeface="Times New Roman" panose="02020603050405020304" pitchFamily="18" charset="0"/>
                <a:cs typeface="Times New Roman" panose="02020603050405020304" pitchFamily="18" charset="0"/>
              </a:rPr>
              <a:t>used for decoration purpose due to its good white color. </a:t>
            </a:r>
          </a:p>
          <a:p>
            <a:pPr algn="just">
              <a:buFont typeface="Wingdings" panose="05000000000000000000" pitchFamily="2" charset="2"/>
              <a:buChar char="v"/>
            </a:pPr>
            <a:r>
              <a:rPr lang="en-US" altLang="en-US" sz="2400" b="1" dirty="0">
                <a:latin typeface="Times New Roman" panose="02020603050405020304" pitchFamily="18" charset="0"/>
                <a:cs typeface="Times New Roman" panose="02020603050405020304" pitchFamily="18" charset="0"/>
              </a:rPr>
              <a:t>Colored Cement</a:t>
            </a:r>
            <a:r>
              <a:rPr lang="en-US" altLang="en-US" sz="2000" dirty="0">
                <a:latin typeface="Times New Roman" panose="02020603050405020304" pitchFamily="18" charset="0"/>
                <a:cs typeface="Times New Roman" panose="02020603050405020304" pitchFamily="18" charset="0"/>
              </a:rPr>
              <a:t>: - It is possible to produce</a:t>
            </a:r>
          </a:p>
          <a:p>
            <a:pPr marL="0" indent="0" algn="just">
              <a:buNone/>
            </a:pPr>
            <a:r>
              <a:rPr lang="en-US" altLang="en-US" sz="2000" dirty="0">
                <a:latin typeface="Times New Roman" panose="02020603050405020304" pitchFamily="18" charset="0"/>
                <a:cs typeface="Times New Roman" panose="02020603050405020304" pitchFamily="18" charset="0"/>
              </a:rPr>
              <a:t> cement with </a:t>
            </a:r>
            <a:r>
              <a:rPr lang="en-US" altLang="en-US" sz="2000" dirty="0">
                <a:solidFill>
                  <a:srgbClr val="FF0000"/>
                </a:solidFill>
                <a:latin typeface="Times New Roman" panose="02020603050405020304" pitchFamily="18" charset="0"/>
                <a:cs typeface="Times New Roman" panose="02020603050405020304" pitchFamily="18" charset="0"/>
              </a:rPr>
              <a:t>different color</a:t>
            </a:r>
            <a:r>
              <a:rPr lang="en-US" altLang="en-US" sz="2000" dirty="0">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ü"/>
            </a:pPr>
            <a:r>
              <a:rPr lang="en-US" altLang="en-US" sz="2200" dirty="0">
                <a:latin typeface="Times New Roman" panose="02020603050405020304" pitchFamily="18" charset="0"/>
                <a:cs typeface="Times New Roman" panose="02020603050405020304" pitchFamily="18" charset="0"/>
              </a:rPr>
              <a:t>Suitable colored pigments are added which</a:t>
            </a:r>
          </a:p>
          <a:p>
            <a:pPr marL="320040" lvl="1" indent="0" algn="just">
              <a:buNone/>
            </a:pPr>
            <a:r>
              <a:rPr lang="en-US" altLang="en-US" sz="2000" dirty="0">
                <a:latin typeface="Times New Roman" panose="02020603050405020304" pitchFamily="18" charset="0"/>
                <a:cs typeface="Times New Roman" panose="02020603050405020304" pitchFamily="18" charset="0"/>
              </a:rPr>
              <a:t> are suitable for coloring. </a:t>
            </a:r>
          </a:p>
          <a:p>
            <a:pPr lvl="1" algn="just">
              <a:buFont typeface="Wingdings" panose="05000000000000000000" pitchFamily="2" charset="2"/>
              <a:buChar char="ü"/>
            </a:pPr>
            <a:r>
              <a:rPr lang="en-US" altLang="en-US" sz="2000" dirty="0">
                <a:latin typeface="Times New Roman" panose="02020603050405020304" pitchFamily="18" charset="0"/>
                <a:cs typeface="Times New Roman" panose="02020603050405020304" pitchFamily="18" charset="0"/>
              </a:rPr>
              <a:t>Pigments cannot destroy by component of cement.</a:t>
            </a:r>
          </a:p>
          <a:p>
            <a:pPr marL="342900" lvl="1" indent="-342900" algn="just">
              <a:lnSpc>
                <a:spcPct val="150000"/>
              </a:lnSpc>
              <a:spcBef>
                <a:spcPts val="580"/>
              </a:spcBef>
              <a:buClr>
                <a:schemeClr val="accent1"/>
              </a:buClr>
              <a:buFont typeface="Wingdings" panose="05000000000000000000" pitchFamily="2" charset="2"/>
              <a:buChar char="v"/>
            </a:pPr>
            <a:endParaRPr lang="en-US" alt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en-US" altLang="en-US" sz="2400" b="1" dirty="0">
              <a:solidFill>
                <a:srgbClr val="FF0000"/>
              </a:solidFill>
              <a:latin typeface="Times New Roman" panose="02020603050405020304" pitchFamily="18" charset="0"/>
              <a:cs typeface="Times New Roman" panose="02020603050405020304" pitchFamily="18" charset="0"/>
            </a:endParaRPr>
          </a:p>
          <a:p>
            <a:pPr marL="0" indent="0">
              <a:buNone/>
            </a:pPr>
            <a:endParaRPr lang="en-US" sz="2400" dirty="0">
              <a:solidFill>
                <a:srgbClr val="00B05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324600" y="4114800"/>
            <a:ext cx="1752600" cy="1066800"/>
          </a:xfrm>
          <a:prstGeom prst="rect">
            <a:avLst/>
          </a:prstGeom>
        </p:spPr>
      </p:pic>
      <p:pic>
        <p:nvPicPr>
          <p:cNvPr id="6" name="Picture 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6629400" y="5257800"/>
            <a:ext cx="1409700" cy="1409700"/>
          </a:xfrm>
          <a:prstGeom prst="rect">
            <a:avLst/>
          </a:prstGeom>
        </p:spPr>
      </p:pic>
    </p:spTree>
    <p:extLst>
      <p:ext uri="{BB962C8B-B14F-4D97-AF65-F5344CB8AC3E}">
        <p14:creationId xmlns="" xmlns:p14="http://schemas.microsoft.com/office/powerpoint/2010/main" val="28962177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904" y="0"/>
            <a:ext cx="8311896" cy="6096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58</a:t>
            </a:fld>
            <a:endParaRPr lang="en-US"/>
          </a:p>
        </p:txBody>
      </p:sp>
      <p:sp>
        <p:nvSpPr>
          <p:cNvPr id="4" name="Content Placeholder 3"/>
          <p:cNvSpPr>
            <a:spLocks noGrp="1"/>
          </p:cNvSpPr>
          <p:nvPr>
            <p:ph sz="quarter" idx="1"/>
          </p:nvPr>
        </p:nvSpPr>
        <p:spPr>
          <a:xfrm>
            <a:off x="146304" y="457200"/>
            <a:ext cx="8997696" cy="6210300"/>
          </a:xfrm>
        </p:spPr>
        <p:txBody>
          <a:bodyPr>
            <a:normAutofit/>
          </a:bodyPr>
          <a:lstStyle/>
          <a:p>
            <a:pPr>
              <a:buFont typeface="Wingdings" panose="05000000000000000000" pitchFamily="2" charset="2"/>
              <a:buChar char="v"/>
            </a:pPr>
            <a:r>
              <a:rPr lang="en-US" sz="2400" b="1" dirty="0">
                <a:solidFill>
                  <a:srgbClr val="FF0000"/>
                </a:solidFill>
                <a:latin typeface="Tahoma" pitchFamily="34" charset="0"/>
                <a:cs typeface="Tahoma" pitchFamily="34" charset="0"/>
              </a:rPr>
              <a:t>Processing stage in Cement production</a:t>
            </a:r>
          </a:p>
          <a:p>
            <a:pPr algn="just">
              <a:lnSpc>
                <a:spcPct val="150000"/>
              </a:lnSpc>
              <a:buFont typeface="Wingdings" pitchFamily="2" charset="2"/>
              <a:buChar char="v"/>
              <a:defRPr/>
            </a:pPr>
            <a:r>
              <a:rPr lang="en-US" sz="2400" dirty="0">
                <a:latin typeface="Times New Roman" panose="02020603050405020304" pitchFamily="18" charset="0"/>
                <a:cs typeface="Times New Roman" panose="02020603050405020304" pitchFamily="18" charset="0"/>
              </a:rPr>
              <a:t>There are </a:t>
            </a:r>
            <a:r>
              <a:rPr lang="en-US" sz="2400" b="1" dirty="0">
                <a:latin typeface="Times New Roman" panose="02020603050405020304" pitchFamily="18" charset="0"/>
                <a:cs typeface="Times New Roman" panose="02020603050405020304" pitchFamily="18" charset="0"/>
              </a:rPr>
              <a:t>three major stages </a:t>
            </a:r>
            <a:r>
              <a:rPr lang="en-US" sz="2400" dirty="0">
                <a:latin typeface="Times New Roman" panose="02020603050405020304" pitchFamily="18" charset="0"/>
                <a:cs typeface="Times New Roman" panose="02020603050405020304" pitchFamily="18" charset="0"/>
              </a:rPr>
              <a:t>in cement production. </a:t>
            </a:r>
          </a:p>
          <a:p>
            <a:pPr algn="just">
              <a:lnSpc>
                <a:spcPct val="150000"/>
              </a:lnSpc>
              <a:buNone/>
              <a:defRPr/>
            </a:pPr>
            <a:r>
              <a:rPr lang="en-US" sz="2400" dirty="0">
                <a:latin typeface="Times New Roman" panose="02020603050405020304" pitchFamily="18" charset="0"/>
                <a:cs typeface="Times New Roman" panose="02020603050405020304" pitchFamily="18" charset="0"/>
              </a:rPr>
              <a:t>     These are:</a:t>
            </a:r>
          </a:p>
          <a:p>
            <a:pPr lvl="1" algn="just">
              <a:lnSpc>
                <a:spcPct val="150000"/>
              </a:lnSpc>
              <a:buFont typeface="Wingdings" pitchFamily="2" charset="2"/>
              <a:buChar char="§"/>
              <a:defRPr/>
            </a:pPr>
            <a:r>
              <a:rPr lang="en-US" dirty="0">
                <a:latin typeface="Times New Roman" panose="02020603050405020304" pitchFamily="18" charset="0"/>
                <a:cs typeface="Times New Roman" panose="02020603050405020304" pitchFamily="18" charset="0"/>
              </a:rPr>
              <a:t>Preparation of the raw mixture</a:t>
            </a:r>
          </a:p>
          <a:p>
            <a:pPr lvl="1" algn="just">
              <a:lnSpc>
                <a:spcPct val="150000"/>
              </a:lnSpc>
              <a:buFont typeface="Wingdings" pitchFamily="2" charset="2"/>
              <a:buChar char="§"/>
              <a:defRPr/>
            </a:pPr>
            <a:r>
              <a:rPr lang="en-US" dirty="0">
                <a:latin typeface="Times New Roman" panose="02020603050405020304" pitchFamily="18" charset="0"/>
                <a:cs typeface="Times New Roman" panose="02020603050405020304" pitchFamily="18" charset="0"/>
              </a:rPr>
              <a:t>Production of </a:t>
            </a:r>
            <a:r>
              <a:rPr lang="en-US" b="1" dirty="0">
                <a:solidFill>
                  <a:srgbClr val="FF0000"/>
                </a:solidFill>
                <a:latin typeface="Times New Roman" panose="02020603050405020304" pitchFamily="18" charset="0"/>
                <a:cs typeface="Times New Roman" panose="02020603050405020304" pitchFamily="18" charset="0"/>
              </a:rPr>
              <a:t>clinker</a:t>
            </a:r>
          </a:p>
          <a:p>
            <a:pPr lvl="1" algn="just">
              <a:lnSpc>
                <a:spcPct val="150000"/>
              </a:lnSpc>
              <a:buFont typeface="Wingdings" pitchFamily="2" charset="2"/>
              <a:buChar char="§"/>
              <a:defRPr/>
            </a:pPr>
            <a:r>
              <a:rPr lang="en-US" dirty="0">
                <a:latin typeface="Times New Roman" panose="02020603050405020304" pitchFamily="18" charset="0"/>
                <a:cs typeface="Times New Roman" panose="02020603050405020304" pitchFamily="18" charset="0"/>
              </a:rPr>
              <a:t>Preparation of Cement</a:t>
            </a:r>
          </a:p>
          <a:p>
            <a:pPr marL="514350" indent="-514350" algn="just">
              <a:buFont typeface="Arial" charset="0"/>
              <a:buAutoNum type="romanLcParenR"/>
              <a:defRPr/>
            </a:pPr>
            <a:r>
              <a:rPr lang="en-US" sz="2200" b="1" dirty="0">
                <a:solidFill>
                  <a:srgbClr val="FF0000"/>
                </a:solidFill>
                <a:latin typeface="Times New Roman" panose="02020603050405020304" pitchFamily="18" charset="0"/>
                <a:cs typeface="Times New Roman" panose="02020603050405020304" pitchFamily="18" charset="0"/>
              </a:rPr>
              <a:t>Preparation of the raw mixture </a:t>
            </a:r>
          </a:p>
          <a:p>
            <a:pPr algn="just">
              <a:buFont typeface="Wingdings" pitchFamily="2" charset="2"/>
              <a:buChar char="§"/>
              <a:defRPr/>
            </a:pPr>
            <a:r>
              <a:rPr lang="en-US" sz="2200" dirty="0">
                <a:latin typeface="Times New Roman" panose="02020603050405020304" pitchFamily="18" charset="0"/>
                <a:cs typeface="Times New Roman" panose="02020603050405020304" pitchFamily="18" charset="0"/>
              </a:rPr>
              <a:t>The main raw materials </a:t>
            </a:r>
            <a:r>
              <a:rPr lang="en-US" sz="2200" b="1" dirty="0">
                <a:solidFill>
                  <a:srgbClr val="002060"/>
                </a:solidFill>
                <a:latin typeface="Times New Roman" panose="02020603050405020304" pitchFamily="18" charset="0"/>
                <a:cs typeface="Times New Roman" panose="02020603050405020304" pitchFamily="18" charset="0"/>
              </a:rPr>
              <a:t>for Portland cement </a:t>
            </a:r>
            <a:r>
              <a:rPr lang="en-US" sz="2200" dirty="0">
                <a:latin typeface="Times New Roman" panose="02020603050405020304" pitchFamily="18" charset="0"/>
                <a:cs typeface="Times New Roman" panose="02020603050405020304" pitchFamily="18" charset="0"/>
              </a:rPr>
              <a:t>are:</a:t>
            </a:r>
          </a:p>
          <a:p>
            <a:pPr algn="just">
              <a:buFont typeface="Wingdings" pitchFamily="2" charset="2"/>
              <a:buChar char="ü"/>
              <a:defRPr/>
            </a:pPr>
            <a:r>
              <a:rPr lang="en-US" sz="2200" dirty="0">
                <a:latin typeface="Times New Roman" panose="02020603050405020304" pitchFamily="18" charset="0"/>
                <a:cs typeface="Times New Roman" panose="02020603050405020304" pitchFamily="18" charset="0"/>
              </a:rPr>
              <a:t> </a:t>
            </a:r>
            <a:r>
              <a:rPr lang="en-US" sz="2200" b="1" dirty="0">
                <a:solidFill>
                  <a:srgbClr val="0070C0"/>
                </a:solidFill>
                <a:latin typeface="Times New Roman" panose="02020603050405020304" pitchFamily="18" charset="0"/>
                <a:cs typeface="Times New Roman" panose="02020603050405020304" pitchFamily="18" charset="0"/>
              </a:rPr>
              <a:t>cement rock, limestone, clay and shale, gypsum, Blast-furnace slag, sand and sandstone (silica and quartz), iron materials and etc.</a:t>
            </a:r>
          </a:p>
          <a:p>
            <a:pPr marL="514350" indent="-514350" algn="just">
              <a:buNone/>
              <a:defRPr/>
            </a:pPr>
            <a:endParaRPr lang="en-US" sz="2000" b="1" dirty="0">
              <a:solidFill>
                <a:srgbClr val="7030A0"/>
              </a:solidFill>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v"/>
              <a:defRPr/>
            </a:pPr>
            <a:endParaRPr lang="en-US" dirty="0">
              <a:solidFill>
                <a:srgbClr val="00B0F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400" dirty="0">
              <a:solidFill>
                <a:srgbClr val="00B0F0"/>
              </a:solidFill>
            </a:endParaRPr>
          </a:p>
        </p:txBody>
      </p:sp>
    </p:spTree>
    <p:extLst>
      <p:ext uri="{BB962C8B-B14F-4D97-AF65-F5344CB8AC3E}">
        <p14:creationId xmlns="" xmlns:p14="http://schemas.microsoft.com/office/powerpoint/2010/main" val="268410237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304800"/>
            <a:ext cx="8540496" cy="315686"/>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59</a:t>
            </a:fld>
            <a:endParaRPr lang="en-US"/>
          </a:p>
        </p:txBody>
      </p:sp>
      <p:sp>
        <p:nvSpPr>
          <p:cNvPr id="4" name="Content Placeholder 3"/>
          <p:cNvSpPr>
            <a:spLocks noGrp="1"/>
          </p:cNvSpPr>
          <p:nvPr>
            <p:ph sz="quarter" idx="1"/>
          </p:nvPr>
        </p:nvSpPr>
        <p:spPr>
          <a:xfrm>
            <a:off x="157190" y="620486"/>
            <a:ext cx="8845296" cy="5829300"/>
          </a:xfrm>
        </p:spPr>
        <p:txBody>
          <a:bodyPr>
            <a:normAutofit/>
          </a:bodyPr>
          <a:lstStyle/>
          <a:p>
            <a:pPr marL="514350" indent="-514350" algn="just">
              <a:buFont typeface="Wingdings" pitchFamily="2" charset="2"/>
              <a:buChar char="v"/>
              <a:defRPr/>
            </a:pPr>
            <a:r>
              <a:rPr lang="en-US" sz="2400" b="1" dirty="0">
                <a:solidFill>
                  <a:srgbClr val="0070C0"/>
                </a:solidFill>
                <a:latin typeface="Tahoma" pitchFamily="34" charset="0"/>
                <a:cs typeface="Tahoma" pitchFamily="34" charset="0"/>
              </a:rPr>
              <a:t>Grinding and mixing of raw material:-</a:t>
            </a:r>
            <a:r>
              <a:rPr lang="en-US" sz="1800" b="1" dirty="0">
                <a:solidFill>
                  <a:srgbClr val="0070C0"/>
                </a:solidFill>
                <a:latin typeface="Tahoma" pitchFamily="34" charset="0"/>
                <a:cs typeface="Tahoma" pitchFamily="34" charset="0"/>
              </a:rPr>
              <a:t>:- </a:t>
            </a:r>
            <a:r>
              <a:rPr lang="en-US" sz="2400" dirty="0">
                <a:latin typeface="Times New Roman" panose="02020603050405020304" pitchFamily="18" charset="0"/>
                <a:cs typeface="Times New Roman" panose="02020603050405020304" pitchFamily="18" charset="0"/>
              </a:rPr>
              <a:t>involve size </a:t>
            </a:r>
            <a:r>
              <a:rPr lang="en-US" sz="2400" b="1" dirty="0">
                <a:solidFill>
                  <a:srgbClr val="00B050"/>
                </a:solidFill>
                <a:latin typeface="Times New Roman" panose="02020603050405020304" pitchFamily="18" charset="0"/>
                <a:cs typeface="Times New Roman" panose="02020603050405020304" pitchFamily="18" charset="0"/>
              </a:rPr>
              <a:t>reduction of raw material </a:t>
            </a:r>
            <a:r>
              <a:rPr lang="en-US" sz="2400" dirty="0">
                <a:latin typeface="Times New Roman" panose="02020603050405020304" pitchFamily="18" charset="0"/>
                <a:cs typeface="Times New Roman" panose="02020603050405020304" pitchFamily="18" charset="0"/>
              </a:rPr>
              <a:t>using grinding mill then mixing. </a:t>
            </a:r>
          </a:p>
          <a:p>
            <a:pPr algn="just">
              <a:buFont typeface="Wingdings" pitchFamily="2" charset="2"/>
              <a:buChar char="Ø"/>
              <a:defRPr/>
            </a:pPr>
            <a:r>
              <a:rPr lang="en-US" dirty="0">
                <a:latin typeface="Times New Roman" panose="02020603050405020304" pitchFamily="18" charset="0"/>
                <a:cs typeface="Times New Roman" panose="02020603050405020304" pitchFamily="18" charset="0"/>
              </a:rPr>
              <a:t>The grinding process might be </a:t>
            </a:r>
            <a:r>
              <a:rPr lang="en-US" b="1" i="1" dirty="0">
                <a:solidFill>
                  <a:srgbClr val="7030A0"/>
                </a:solidFill>
                <a:latin typeface="Times New Roman" panose="02020603050405020304" pitchFamily="18" charset="0"/>
                <a:cs typeface="Times New Roman" panose="02020603050405020304" pitchFamily="18" charset="0"/>
              </a:rPr>
              <a:t>dry process or wet process.</a:t>
            </a:r>
          </a:p>
          <a:p>
            <a:pPr marL="0" indent="0">
              <a:buNone/>
            </a:pPr>
            <a:endParaRPr lang="en-US" sz="2400" dirty="0"/>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57190" y="1904999"/>
            <a:ext cx="8720110" cy="4544787"/>
          </a:xfrm>
          <a:prstGeom prst="rect">
            <a:avLst/>
          </a:prstGeom>
        </p:spPr>
      </p:pic>
    </p:spTree>
    <p:extLst>
      <p:ext uri="{BB962C8B-B14F-4D97-AF65-F5344CB8AC3E}">
        <p14:creationId xmlns="" xmlns:p14="http://schemas.microsoft.com/office/powerpoint/2010/main" val="3551373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723900"/>
          </a:xfrm>
        </p:spPr>
        <p:txBody>
          <a:bodyPr>
            <a:normAutofit fontScale="90000"/>
          </a:bodyPr>
          <a:lstStyle/>
          <a:p>
            <a:r>
              <a:rPr lang="en-US" b="1" dirty="0">
                <a:solidFill>
                  <a:srgbClr val="0070C0"/>
                </a:solidFill>
                <a:latin typeface="Times New Roman" pitchFamily="18" charset="0"/>
                <a:cs typeface="Times New Roman" pitchFamily="18" charset="0"/>
              </a:rPr>
              <a:t>                           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6</a:t>
            </a:fld>
            <a:endParaRPr lang="en-US"/>
          </a:p>
        </p:txBody>
      </p:sp>
      <p:pic>
        <p:nvPicPr>
          <p:cNvPr id="5" name="Content Placeholder 4"/>
          <p:cNvPicPr>
            <a:picLocks noGrp="1" noChangeAspect="1"/>
          </p:cNvPicPr>
          <p:nvPr>
            <p:ph sz="quarter" idx="1"/>
          </p:nvPr>
        </p:nvPicPr>
        <p:blipFill>
          <a:blip r:embed="rId3" cstate="print">
            <a:extLst>
              <a:ext uri="{28A0092B-C50C-407E-A947-70E740481C1C}">
                <a14:useLocalDpi xmlns="" xmlns:a14="http://schemas.microsoft.com/office/drawing/2010/main" val="0"/>
              </a:ext>
            </a:extLst>
          </a:blip>
          <a:stretch>
            <a:fillRect/>
          </a:stretch>
        </p:blipFill>
        <p:spPr>
          <a:xfrm>
            <a:off x="603504" y="990600"/>
            <a:ext cx="7854696" cy="5562600"/>
          </a:xfrm>
        </p:spPr>
      </p:pic>
    </p:spTree>
    <p:extLst>
      <p:ext uri="{BB962C8B-B14F-4D97-AF65-F5344CB8AC3E}">
        <p14:creationId xmlns="" xmlns:p14="http://schemas.microsoft.com/office/powerpoint/2010/main" val="16618312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152400"/>
            <a:ext cx="8769096" cy="6096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60</a:t>
            </a:fld>
            <a:endParaRPr lang="en-US"/>
          </a:p>
        </p:txBody>
      </p:sp>
      <p:sp>
        <p:nvSpPr>
          <p:cNvPr id="4" name="Content Placeholder 3"/>
          <p:cNvSpPr>
            <a:spLocks noGrp="1"/>
          </p:cNvSpPr>
          <p:nvPr>
            <p:ph sz="quarter" idx="1"/>
          </p:nvPr>
        </p:nvSpPr>
        <p:spPr>
          <a:xfrm>
            <a:off x="146304" y="762000"/>
            <a:ext cx="8921496" cy="5905500"/>
          </a:xfrm>
        </p:spPr>
        <p:txBody>
          <a:bodyPr>
            <a:normAutofit lnSpcReduction="10000"/>
          </a:bodyPr>
          <a:lstStyle/>
          <a:p>
            <a:r>
              <a:rPr lang="en-US" sz="2400" b="1" dirty="0">
                <a:solidFill>
                  <a:srgbClr val="00B050"/>
                </a:solidFill>
                <a:latin typeface="Times New Roman" panose="02020603050405020304" pitchFamily="18" charset="0"/>
                <a:cs typeface="Times New Roman" panose="02020603050405020304" pitchFamily="18" charset="0"/>
              </a:rPr>
              <a:t>ii) Production of Clinker</a:t>
            </a:r>
          </a:p>
          <a:p>
            <a:pPr algn="just">
              <a:lnSpc>
                <a:spcPct val="150000"/>
              </a:lnSpc>
              <a:buFont typeface="Wingdings" panose="05000000000000000000" pitchFamily="2" charset="2"/>
              <a:buChar char="ü"/>
            </a:pPr>
            <a:r>
              <a:rPr lang="en-US" sz="2200" b="1" dirty="0">
                <a:solidFill>
                  <a:srgbClr val="0070C0"/>
                </a:solidFill>
                <a:latin typeface="Times New Roman" panose="02020603050405020304" pitchFamily="18" charset="0"/>
                <a:cs typeface="Times New Roman" panose="02020603050405020304" pitchFamily="18" charset="0"/>
              </a:rPr>
              <a:t>Calcinations: - </a:t>
            </a:r>
            <a:r>
              <a:rPr lang="en-US" sz="2200" dirty="0">
                <a:latin typeface="Times New Roman" panose="02020603050405020304" pitchFamily="18" charset="0"/>
                <a:cs typeface="Times New Roman" panose="02020603050405020304" pitchFamily="18" charset="0"/>
              </a:rPr>
              <a:t>it is</a:t>
            </a:r>
            <a:r>
              <a:rPr lang="en-US"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the </a:t>
            </a:r>
            <a:r>
              <a:rPr lang="en-US" sz="2200" b="1" dirty="0">
                <a:solidFill>
                  <a:srgbClr val="7030A0"/>
                </a:solidFill>
                <a:latin typeface="Times New Roman" panose="02020603050405020304" pitchFamily="18" charset="0"/>
                <a:cs typeface="Times New Roman" panose="02020603050405020304" pitchFamily="18" charset="0"/>
              </a:rPr>
              <a:t>second stage in cement manufacture </a:t>
            </a:r>
            <a:r>
              <a:rPr lang="en-US" sz="2200" dirty="0">
                <a:latin typeface="Times New Roman" panose="02020603050405020304" pitchFamily="18" charset="0"/>
                <a:cs typeface="Times New Roman" panose="02020603050405020304" pitchFamily="18" charset="0"/>
              </a:rPr>
              <a:t>and it </a:t>
            </a:r>
            <a:r>
              <a:rPr lang="en-US" sz="2200" b="1" dirty="0">
                <a:solidFill>
                  <a:srgbClr val="7030A0"/>
                </a:solidFill>
                <a:latin typeface="Times New Roman" panose="02020603050405020304" pitchFamily="18" charset="0"/>
                <a:cs typeface="Times New Roman" panose="02020603050405020304" pitchFamily="18" charset="0"/>
              </a:rPr>
              <a:t>involves burning of grinded mixture </a:t>
            </a:r>
            <a:r>
              <a:rPr lang="en-US" sz="2200" dirty="0">
                <a:latin typeface="Times New Roman" panose="02020603050405020304" pitchFamily="18" charset="0"/>
                <a:cs typeface="Times New Roman" panose="02020603050405020304" pitchFamily="18" charset="0"/>
              </a:rPr>
              <a:t>at various temperatures (100-1500</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C) in rotary kiln.  </a:t>
            </a:r>
          </a:p>
          <a:p>
            <a:pPr algn="just">
              <a:lnSpc>
                <a:spcPct val="150000"/>
              </a:lnSpc>
              <a:defRPr/>
            </a:pPr>
            <a:r>
              <a:rPr lang="en-US" sz="2200" b="1" dirty="0">
                <a:solidFill>
                  <a:srgbClr val="7030A0"/>
                </a:solidFill>
                <a:latin typeface="Times New Roman" panose="02020603050405020304" pitchFamily="18" charset="0"/>
                <a:cs typeface="Times New Roman" panose="02020603050405020304" pitchFamily="18" charset="0"/>
              </a:rPr>
              <a:t>Rotary kiln </a:t>
            </a:r>
            <a:r>
              <a:rPr lang="en-US" sz="2200" dirty="0">
                <a:latin typeface="Times New Roman" panose="02020603050405020304" pitchFamily="18" charset="0"/>
                <a:cs typeface="Times New Roman" panose="02020603050405020304" pitchFamily="18" charset="0"/>
              </a:rPr>
              <a:t>is heating material like </a:t>
            </a:r>
            <a:r>
              <a:rPr lang="en-US" sz="2200" b="1" dirty="0">
                <a:solidFill>
                  <a:srgbClr val="7030A0"/>
                </a:solidFill>
                <a:latin typeface="Times New Roman" panose="02020603050405020304" pitchFamily="18" charset="0"/>
                <a:cs typeface="Times New Roman" panose="02020603050405020304" pitchFamily="18" charset="0"/>
              </a:rPr>
              <a:t>furnace</a:t>
            </a:r>
            <a:r>
              <a:rPr lang="en-US" sz="2200" dirty="0">
                <a:latin typeface="Times New Roman" panose="02020603050405020304" pitchFamily="18" charset="0"/>
                <a:cs typeface="Times New Roman" panose="02020603050405020304" pitchFamily="18" charset="0"/>
              </a:rPr>
              <a:t> but supply different </a:t>
            </a:r>
            <a:r>
              <a:rPr lang="en-US" sz="2200" b="1" dirty="0">
                <a:solidFill>
                  <a:srgbClr val="7030A0"/>
                </a:solidFill>
                <a:latin typeface="Times New Roman" panose="02020603050405020304" pitchFamily="18" charset="0"/>
                <a:cs typeface="Times New Roman" panose="02020603050405020304" pitchFamily="18" charset="0"/>
              </a:rPr>
              <a:t>temperature </a:t>
            </a:r>
            <a:r>
              <a:rPr lang="en-US" sz="2200" dirty="0">
                <a:latin typeface="Times New Roman" panose="02020603050405020304" pitchFamily="18" charset="0"/>
                <a:cs typeface="Times New Roman" panose="02020603050405020304" pitchFamily="18" charset="0"/>
              </a:rPr>
              <a:t>at different zones. </a:t>
            </a:r>
          </a:p>
          <a:p>
            <a:pPr algn="just">
              <a:lnSpc>
                <a:spcPct val="150000"/>
              </a:lnSpc>
              <a:buFont typeface="Wingdings" pitchFamily="2" charset="2"/>
              <a:buChar char="§"/>
              <a:defRPr/>
            </a:pPr>
            <a:r>
              <a:rPr lang="en-US" sz="2200" dirty="0">
                <a:latin typeface="Times New Roman" panose="02020603050405020304" pitchFamily="18" charset="0"/>
                <a:cs typeface="Times New Roman" panose="02020603050405020304" pitchFamily="18" charset="0"/>
              </a:rPr>
              <a:t>Depend on the difference in temperature different zones of furnace are observed</a:t>
            </a:r>
          </a:p>
          <a:p>
            <a:pPr algn="just">
              <a:buFont typeface="Wingdings" pitchFamily="2" charset="2"/>
              <a:buChar char="§"/>
              <a:defRPr/>
            </a:pPr>
            <a:r>
              <a:rPr lang="en-US" sz="2000" b="1" dirty="0">
                <a:solidFill>
                  <a:srgbClr val="0070C0"/>
                </a:solidFill>
                <a:latin typeface="Times New Roman" panose="02020603050405020304" pitchFamily="18" charset="0"/>
                <a:cs typeface="Times New Roman" panose="02020603050405020304" pitchFamily="18" charset="0"/>
              </a:rPr>
              <a:t>The main types of zones are: </a:t>
            </a:r>
          </a:p>
          <a:p>
            <a:pPr lvl="1" algn="just">
              <a:buFont typeface="Wingdings" pitchFamily="2" charset="2"/>
              <a:buChar char="Ø"/>
              <a:defRPr/>
            </a:pPr>
            <a:r>
              <a:rPr lang="en-US" sz="2000" b="1" dirty="0">
                <a:solidFill>
                  <a:srgbClr val="7030A0"/>
                </a:solidFill>
                <a:latin typeface="Times New Roman" panose="02020603050405020304" pitchFamily="18" charset="0"/>
                <a:cs typeface="Times New Roman" panose="02020603050405020304" pitchFamily="18" charset="0"/>
              </a:rPr>
              <a:t>Evaporation zone( 100 to 500</a:t>
            </a:r>
            <a:r>
              <a:rPr lang="en-US" sz="2000" b="1" baseline="30000" dirty="0">
                <a:solidFill>
                  <a:srgbClr val="7030A0"/>
                </a:solidFill>
                <a:latin typeface="Times New Roman" panose="02020603050405020304" pitchFamily="18" charset="0"/>
                <a:cs typeface="Times New Roman" panose="02020603050405020304" pitchFamily="18" charset="0"/>
              </a:rPr>
              <a:t>0</a:t>
            </a:r>
            <a:r>
              <a:rPr lang="en-US" sz="2000" b="1" dirty="0">
                <a:solidFill>
                  <a:srgbClr val="7030A0"/>
                </a:solidFill>
                <a:latin typeface="Times New Roman" panose="02020603050405020304" pitchFamily="18" charset="0"/>
                <a:cs typeface="Times New Roman" panose="02020603050405020304" pitchFamily="18" charset="0"/>
              </a:rPr>
              <a:t>C)</a:t>
            </a:r>
          </a:p>
          <a:p>
            <a:pPr lvl="1" algn="just">
              <a:buFont typeface="Wingdings" pitchFamily="2" charset="2"/>
              <a:buChar char="Ø"/>
              <a:defRPr/>
            </a:pPr>
            <a:r>
              <a:rPr lang="en-US" sz="2000" b="1" dirty="0">
                <a:solidFill>
                  <a:srgbClr val="7030A0"/>
                </a:solidFill>
                <a:latin typeface="Times New Roman" panose="02020603050405020304" pitchFamily="18" charset="0"/>
                <a:cs typeface="Times New Roman" panose="02020603050405020304" pitchFamily="18" charset="0"/>
              </a:rPr>
              <a:t>Dehydration zone( 500 to 900</a:t>
            </a:r>
            <a:r>
              <a:rPr lang="en-US" sz="2000" b="1" baseline="30000" dirty="0">
                <a:solidFill>
                  <a:srgbClr val="7030A0"/>
                </a:solidFill>
                <a:latin typeface="Times New Roman" panose="02020603050405020304" pitchFamily="18" charset="0"/>
                <a:cs typeface="Times New Roman" panose="02020603050405020304" pitchFamily="18" charset="0"/>
              </a:rPr>
              <a:t>0</a:t>
            </a:r>
            <a:r>
              <a:rPr lang="en-US" sz="2000" b="1" dirty="0">
                <a:solidFill>
                  <a:srgbClr val="7030A0"/>
                </a:solidFill>
                <a:latin typeface="Times New Roman" panose="02020603050405020304" pitchFamily="18" charset="0"/>
                <a:cs typeface="Times New Roman" panose="02020603050405020304" pitchFamily="18" charset="0"/>
              </a:rPr>
              <a:t>C)</a:t>
            </a:r>
          </a:p>
          <a:p>
            <a:pPr lvl="1" algn="just">
              <a:buFont typeface="Wingdings" pitchFamily="2" charset="2"/>
              <a:buChar char="Ø"/>
              <a:defRPr/>
            </a:pPr>
            <a:r>
              <a:rPr lang="en-US" sz="2000" b="1" dirty="0">
                <a:solidFill>
                  <a:srgbClr val="7030A0"/>
                </a:solidFill>
                <a:latin typeface="Times New Roman" panose="02020603050405020304" pitchFamily="18" charset="0"/>
                <a:cs typeface="Times New Roman" panose="02020603050405020304" pitchFamily="18" charset="0"/>
              </a:rPr>
              <a:t>Limestone dissociation zone( 900 to 1200</a:t>
            </a:r>
            <a:r>
              <a:rPr lang="en-US" sz="2000" b="1" baseline="30000" dirty="0">
                <a:solidFill>
                  <a:srgbClr val="7030A0"/>
                </a:solidFill>
                <a:latin typeface="Times New Roman" panose="02020603050405020304" pitchFamily="18" charset="0"/>
                <a:cs typeface="Times New Roman" panose="02020603050405020304" pitchFamily="18" charset="0"/>
              </a:rPr>
              <a:t>0</a:t>
            </a:r>
            <a:r>
              <a:rPr lang="en-US" sz="2000" b="1" dirty="0">
                <a:solidFill>
                  <a:srgbClr val="7030A0"/>
                </a:solidFill>
                <a:latin typeface="Times New Roman" panose="02020603050405020304" pitchFamily="18" charset="0"/>
                <a:cs typeface="Times New Roman" panose="02020603050405020304" pitchFamily="18" charset="0"/>
              </a:rPr>
              <a:t>C)</a:t>
            </a:r>
          </a:p>
          <a:p>
            <a:pPr lvl="1" algn="just">
              <a:buFont typeface="Wingdings" pitchFamily="2" charset="2"/>
              <a:buChar char="Ø"/>
              <a:defRPr/>
            </a:pPr>
            <a:r>
              <a:rPr lang="en-US" sz="2000" b="1" dirty="0">
                <a:solidFill>
                  <a:srgbClr val="7030A0"/>
                </a:solidFill>
                <a:latin typeface="Times New Roman" panose="02020603050405020304" pitchFamily="18" charset="0"/>
                <a:cs typeface="Times New Roman" panose="02020603050405020304" pitchFamily="18" charset="0"/>
              </a:rPr>
              <a:t>Cement forming zone( 1250 to 1500</a:t>
            </a:r>
            <a:r>
              <a:rPr lang="en-US" sz="2000" b="1" baseline="30000" dirty="0">
                <a:solidFill>
                  <a:srgbClr val="7030A0"/>
                </a:solidFill>
                <a:latin typeface="Times New Roman" panose="02020603050405020304" pitchFamily="18" charset="0"/>
                <a:cs typeface="Times New Roman" panose="02020603050405020304" pitchFamily="18" charset="0"/>
              </a:rPr>
              <a:t>0</a:t>
            </a:r>
            <a:r>
              <a:rPr lang="en-US" sz="2000" b="1" dirty="0">
                <a:solidFill>
                  <a:srgbClr val="7030A0"/>
                </a:solidFill>
                <a:latin typeface="Times New Roman" panose="02020603050405020304" pitchFamily="18" charset="0"/>
                <a:cs typeface="Times New Roman" panose="02020603050405020304" pitchFamily="18" charset="0"/>
              </a:rPr>
              <a:t>C)</a:t>
            </a:r>
          </a:p>
          <a:p>
            <a:pPr marL="0" indent="0" algn="just">
              <a:lnSpc>
                <a:spcPct val="150000"/>
              </a:lnSpc>
              <a:buNone/>
              <a:defRPr/>
            </a:pPr>
            <a:endParaRPr lang="en-US" sz="22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400" b="1"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00663937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152400"/>
            <a:ext cx="8692896" cy="6096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61</a:t>
            </a:fld>
            <a:endParaRPr lang="en-US"/>
          </a:p>
        </p:txBody>
      </p:sp>
      <p:pic>
        <p:nvPicPr>
          <p:cNvPr id="5" name="Content Placeholder 4"/>
          <p:cNvPicPr>
            <a:picLocks noGrp="1" noChangeAspect="1"/>
          </p:cNvPicPr>
          <p:nvPr>
            <p:ph sz="quarter" idx="1"/>
          </p:nvPr>
        </p:nvPicPr>
        <p:blipFill>
          <a:blip r:embed="rId2" cstate="print">
            <a:extLst>
              <a:ext uri="{28A0092B-C50C-407E-A947-70E740481C1C}">
                <a14:useLocalDpi xmlns="" xmlns:a14="http://schemas.microsoft.com/office/drawing/2010/main" val="0"/>
              </a:ext>
            </a:extLst>
          </a:blip>
          <a:stretch>
            <a:fillRect/>
          </a:stretch>
        </p:blipFill>
        <p:spPr>
          <a:xfrm>
            <a:off x="146304" y="762000"/>
            <a:ext cx="8845550" cy="5519057"/>
          </a:xfrm>
        </p:spPr>
      </p:pic>
    </p:spTree>
    <p:extLst>
      <p:ext uri="{BB962C8B-B14F-4D97-AF65-F5344CB8AC3E}">
        <p14:creationId xmlns="" xmlns:p14="http://schemas.microsoft.com/office/powerpoint/2010/main" val="696752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904" y="152400"/>
            <a:ext cx="8464296" cy="731838"/>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62</a:t>
            </a:fld>
            <a:endParaRPr lang="en-US"/>
          </a:p>
        </p:txBody>
      </p:sp>
      <p:sp>
        <p:nvSpPr>
          <p:cNvPr id="4" name="Content Placeholder 3"/>
          <p:cNvSpPr>
            <a:spLocks noGrp="1"/>
          </p:cNvSpPr>
          <p:nvPr>
            <p:ph sz="quarter" idx="1"/>
          </p:nvPr>
        </p:nvSpPr>
        <p:spPr>
          <a:xfrm>
            <a:off x="146304" y="762000"/>
            <a:ext cx="8845296" cy="5905500"/>
          </a:xfrm>
        </p:spPr>
        <p:txBody>
          <a:bodyPr>
            <a:normAutofit fontScale="92500" lnSpcReduction="10000"/>
          </a:bodyPr>
          <a:lstStyle/>
          <a:p>
            <a:pPr marL="0" indent="0">
              <a:buNone/>
            </a:pPr>
            <a:r>
              <a:rPr lang="en-US" sz="2400" b="1" dirty="0">
                <a:solidFill>
                  <a:srgbClr val="0070C0"/>
                </a:solidFill>
                <a:latin typeface="Tahoma" pitchFamily="34" charset="0"/>
                <a:cs typeface="Tahoma" pitchFamily="34" charset="0"/>
              </a:rPr>
              <a:t>iii</a:t>
            </a:r>
            <a:r>
              <a:rPr lang="en-US" sz="2400" b="1" dirty="0">
                <a:solidFill>
                  <a:srgbClr val="0070C0"/>
                </a:solidFill>
                <a:latin typeface="Times New Roman" panose="02020603050405020304" pitchFamily="18" charset="0"/>
                <a:cs typeface="Times New Roman" panose="02020603050405020304" pitchFamily="18" charset="0"/>
              </a:rPr>
              <a:t>) Preparation of the cement </a:t>
            </a:r>
          </a:p>
          <a:p>
            <a:pPr>
              <a:buFont typeface="Wingdings" panose="05000000000000000000" pitchFamily="2" charset="2"/>
              <a:buChar char="Ø"/>
            </a:pPr>
            <a:r>
              <a:rPr lang="en-US" altLang="en-US" sz="2400" b="1" dirty="0">
                <a:solidFill>
                  <a:srgbClr val="FF0000"/>
                </a:solidFill>
                <a:latin typeface="Times New Roman" panose="02020603050405020304" pitchFamily="18" charset="0"/>
                <a:cs typeface="Times New Roman" panose="02020603050405020304" pitchFamily="18" charset="0"/>
              </a:rPr>
              <a:t>Cooling and Grinding</a:t>
            </a:r>
          </a:p>
          <a:p>
            <a:pPr algn="just">
              <a:lnSpc>
                <a:spcPct val="150000"/>
              </a:lnSpc>
              <a:buFont typeface="Wingdings" panose="05000000000000000000" pitchFamily="2" charset="2"/>
              <a:buChar char="§"/>
            </a:pPr>
            <a:r>
              <a:rPr lang="en-US" altLang="en-US" sz="2200" dirty="0">
                <a:latin typeface="Times New Roman" panose="02020603050405020304" pitchFamily="18" charset="0"/>
                <a:cs typeface="Times New Roman" panose="02020603050405020304" pitchFamily="18" charset="0"/>
              </a:rPr>
              <a:t>This is </a:t>
            </a:r>
            <a:r>
              <a:rPr lang="en-US" altLang="en-US" sz="2200" b="1" dirty="0">
                <a:solidFill>
                  <a:srgbClr val="FF0000"/>
                </a:solidFill>
                <a:latin typeface="Times New Roman" panose="02020603050405020304" pitchFamily="18" charset="0"/>
                <a:cs typeface="Times New Roman" panose="02020603050405020304" pitchFamily="18" charset="0"/>
              </a:rPr>
              <a:t>the last stage in cement production</a:t>
            </a:r>
            <a:r>
              <a:rPr lang="en-US" altLang="en-US" sz="2200" dirty="0">
                <a:latin typeface="Times New Roman" panose="02020603050405020304" pitchFamily="18" charset="0"/>
                <a:cs typeface="Times New Roman" panose="02020603050405020304" pitchFamily="18" charset="0"/>
              </a:rPr>
              <a:t>. </a:t>
            </a:r>
          </a:p>
          <a:p>
            <a:pPr algn="just">
              <a:lnSpc>
                <a:spcPct val="150000"/>
              </a:lnSpc>
              <a:buFont typeface="Wingdings" panose="05000000000000000000" pitchFamily="2" charset="2"/>
              <a:buChar char="§"/>
            </a:pPr>
            <a:r>
              <a:rPr lang="en-US" altLang="en-US" sz="2200" dirty="0">
                <a:latin typeface="Times New Roman" panose="02020603050405020304" pitchFamily="18" charset="0"/>
                <a:cs typeface="Times New Roman" panose="02020603050405020304" pitchFamily="18" charset="0"/>
              </a:rPr>
              <a:t>In order to achieve the desired setting </a:t>
            </a:r>
            <a:r>
              <a:rPr lang="en-US" altLang="en-US" sz="2200" b="1" dirty="0">
                <a:solidFill>
                  <a:srgbClr val="7030A0"/>
                </a:solidFill>
                <a:latin typeface="Times New Roman" panose="02020603050405020304" pitchFamily="18" charset="0"/>
                <a:cs typeface="Times New Roman" panose="02020603050405020304" pitchFamily="18" charset="0"/>
              </a:rPr>
              <a:t>qualities</a:t>
            </a:r>
            <a:r>
              <a:rPr lang="en-US" altLang="en-US" sz="2200" dirty="0">
                <a:latin typeface="Times New Roman" panose="02020603050405020304" pitchFamily="18" charset="0"/>
                <a:cs typeface="Times New Roman" panose="02020603050405020304" pitchFamily="18" charset="0"/>
              </a:rPr>
              <a:t> in the </a:t>
            </a:r>
            <a:r>
              <a:rPr lang="en-US" altLang="en-US" sz="2200" b="1" dirty="0">
                <a:latin typeface="Times New Roman" panose="02020603050405020304" pitchFamily="18" charset="0"/>
                <a:cs typeface="Times New Roman" panose="02020603050405020304" pitchFamily="18" charset="0"/>
              </a:rPr>
              <a:t>finished product, </a:t>
            </a:r>
          </a:p>
          <a:p>
            <a:pPr algn="just">
              <a:lnSpc>
                <a:spcPct val="150000"/>
              </a:lnSpc>
              <a:buFont typeface="Wingdings" panose="05000000000000000000" pitchFamily="2" charset="2"/>
              <a:buChar char="ü"/>
            </a:pPr>
            <a:r>
              <a:rPr lang="en-US" altLang="en-US" dirty="0">
                <a:latin typeface="Times New Roman" panose="02020603050405020304" pitchFamily="18" charset="0"/>
                <a:cs typeface="Times New Roman" panose="02020603050405020304" pitchFamily="18" charset="0"/>
              </a:rPr>
              <a:t>It involves drying of liquid and cooling to temperature of 100</a:t>
            </a:r>
            <a:r>
              <a:rPr lang="en-US" altLang="en-US" baseline="30000" dirty="0">
                <a:latin typeface="Times New Roman" panose="02020603050405020304" pitchFamily="18" charset="0"/>
                <a:cs typeface="Times New Roman" panose="02020603050405020304" pitchFamily="18" charset="0"/>
              </a:rPr>
              <a:t>0</a:t>
            </a:r>
            <a:r>
              <a:rPr lang="en-US" altLang="en-US" dirty="0">
                <a:latin typeface="Times New Roman" panose="02020603050405020304" pitchFamily="18" charset="0"/>
                <a:cs typeface="Times New Roman" panose="02020603050405020304" pitchFamily="18" charset="0"/>
              </a:rPr>
              <a:t>C to 200</a:t>
            </a:r>
            <a:r>
              <a:rPr lang="en-US" altLang="en-US" baseline="30000" dirty="0">
                <a:latin typeface="Times New Roman" panose="02020603050405020304" pitchFamily="18" charset="0"/>
                <a:cs typeface="Times New Roman" panose="02020603050405020304" pitchFamily="18" charset="0"/>
              </a:rPr>
              <a:t>0</a:t>
            </a:r>
            <a:r>
              <a:rPr lang="en-US" altLang="en-US" dirty="0">
                <a:latin typeface="Times New Roman" panose="02020603050405020304" pitchFamily="18" charset="0"/>
                <a:cs typeface="Times New Roman" panose="02020603050405020304" pitchFamily="18" charset="0"/>
              </a:rPr>
              <a:t>C. </a:t>
            </a:r>
          </a:p>
          <a:p>
            <a:pPr algn="just">
              <a:lnSpc>
                <a:spcPct val="150000"/>
              </a:lnSpc>
              <a:buFont typeface="Wingdings" panose="05000000000000000000" pitchFamily="2" charset="2"/>
              <a:buChar char="ü"/>
            </a:pPr>
            <a:r>
              <a:rPr lang="en-US" altLang="en-US" dirty="0">
                <a:latin typeface="Times New Roman" panose="02020603050405020304" pitchFamily="18" charset="0"/>
                <a:cs typeface="Times New Roman" panose="02020603050405020304" pitchFamily="18" charset="0"/>
              </a:rPr>
              <a:t>a quantity (about 5%) of </a:t>
            </a:r>
            <a:r>
              <a:rPr lang="en-US" altLang="en-US" b="1" dirty="0">
                <a:solidFill>
                  <a:srgbClr val="7030A0"/>
                </a:solidFill>
                <a:latin typeface="Times New Roman" panose="02020603050405020304" pitchFamily="18" charset="0"/>
                <a:cs typeface="Times New Roman" panose="02020603050405020304" pitchFamily="18" charset="0"/>
              </a:rPr>
              <a:t>calcium sulfate </a:t>
            </a:r>
            <a:r>
              <a:rPr lang="en-US" altLang="en-US" dirty="0">
                <a:latin typeface="Times New Roman" panose="02020603050405020304" pitchFamily="18" charset="0"/>
                <a:cs typeface="Times New Roman" panose="02020603050405020304" pitchFamily="18" charset="0"/>
              </a:rPr>
              <a:t>(usually </a:t>
            </a:r>
            <a:r>
              <a:rPr lang="en-US" altLang="en-US" b="1" dirty="0">
                <a:solidFill>
                  <a:srgbClr val="7030A0"/>
                </a:solidFill>
                <a:latin typeface="Times New Roman" panose="02020603050405020304" pitchFamily="18" charset="0"/>
                <a:cs typeface="Times New Roman" panose="02020603050405020304" pitchFamily="18" charset="0"/>
              </a:rPr>
              <a:t>gypsum o</a:t>
            </a:r>
            <a:r>
              <a:rPr lang="en-US" altLang="en-US" dirty="0">
                <a:latin typeface="Times New Roman" panose="02020603050405020304" pitchFamily="18" charset="0"/>
                <a:cs typeface="Times New Roman" panose="02020603050405020304" pitchFamily="18" charset="0"/>
              </a:rPr>
              <a:t>r anhydrite) is added to the clinker and the mixture is finely ground to form the finished cement powder. </a:t>
            </a:r>
          </a:p>
          <a:p>
            <a:pPr algn="just">
              <a:lnSpc>
                <a:spcPct val="150000"/>
              </a:lnSpc>
              <a:buFont typeface="Wingdings" panose="05000000000000000000" pitchFamily="2" charset="2"/>
              <a:buChar char="ü"/>
            </a:pPr>
            <a:r>
              <a:rPr lang="en-US" altLang="en-US" dirty="0">
                <a:latin typeface="Times New Roman" panose="02020603050405020304" pitchFamily="18" charset="0"/>
                <a:cs typeface="Times New Roman" panose="02020603050405020304" pitchFamily="18" charset="0"/>
              </a:rPr>
              <a:t>This is achieved in a cement mill.</a:t>
            </a:r>
          </a:p>
          <a:p>
            <a:pPr lvl="1" algn="just">
              <a:lnSpc>
                <a:spcPct val="150000"/>
              </a:lnSpc>
              <a:buNone/>
            </a:pPr>
            <a:r>
              <a:rPr lang="en-US" altLang="en-US" sz="2200" dirty="0">
                <a:latin typeface="Times New Roman" panose="02020603050405020304" pitchFamily="18" charset="0"/>
                <a:cs typeface="Times New Roman" panose="02020603050405020304" pitchFamily="18" charset="0"/>
              </a:rPr>
              <a:t> </a:t>
            </a:r>
          </a:p>
          <a:p>
            <a:pPr>
              <a:buFont typeface="Wingdings" panose="05000000000000000000" pitchFamily="2" charset="2"/>
              <a:buChar char="Ø"/>
            </a:pPr>
            <a:endParaRPr lang="en-US" altLang="en-US" sz="2400" b="1" dirty="0">
              <a:solidFill>
                <a:srgbClr val="FF0000"/>
              </a:solidFill>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 xmlns:p14="http://schemas.microsoft.com/office/powerpoint/2010/main" val="276450790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40496" cy="990600"/>
          </a:xfrm>
        </p:spPr>
        <p:txBody>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63</a:t>
            </a:fld>
            <a:endParaRPr lang="en-US"/>
          </a:p>
        </p:txBody>
      </p:sp>
      <p:pic>
        <p:nvPicPr>
          <p:cNvPr id="5" name="Content Placeholder 4"/>
          <p:cNvPicPr>
            <a:picLocks noGrp="1" noChangeAspect="1"/>
          </p:cNvPicPr>
          <p:nvPr>
            <p:ph sz="quarter" idx="1"/>
          </p:nvPr>
        </p:nvPicPr>
        <p:blipFill>
          <a:blip r:embed="rId2" cstate="print">
            <a:extLst>
              <a:ext uri="{28A0092B-C50C-407E-A947-70E740481C1C}">
                <a14:useLocalDpi xmlns="" xmlns:a14="http://schemas.microsoft.com/office/drawing/2010/main" val="0"/>
              </a:ext>
            </a:extLst>
          </a:blip>
          <a:stretch>
            <a:fillRect/>
          </a:stretch>
        </p:blipFill>
        <p:spPr>
          <a:xfrm>
            <a:off x="381000" y="990600"/>
            <a:ext cx="8540496" cy="5181600"/>
          </a:xfrm>
        </p:spPr>
      </p:pic>
    </p:spTree>
    <p:extLst>
      <p:ext uri="{BB962C8B-B14F-4D97-AF65-F5344CB8AC3E}">
        <p14:creationId xmlns="" xmlns:p14="http://schemas.microsoft.com/office/powerpoint/2010/main" val="28288163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458200" cy="808038"/>
          </a:xfrm>
        </p:spPr>
        <p:txBody>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64</a:t>
            </a:fld>
            <a:endParaRPr lang="en-US"/>
          </a:p>
        </p:txBody>
      </p:sp>
      <p:pic>
        <p:nvPicPr>
          <p:cNvPr id="5" name="Content Placeholder 4"/>
          <p:cNvPicPr>
            <a:picLocks noGrp="1" noChangeAspect="1"/>
          </p:cNvPicPr>
          <p:nvPr>
            <p:ph sz="quarter" idx="1"/>
          </p:nvPr>
        </p:nvPicPr>
        <p:blipFill>
          <a:blip r:embed="rId3" cstate="print">
            <a:extLst>
              <a:ext uri="{28A0092B-C50C-407E-A947-70E740481C1C}">
                <a14:useLocalDpi xmlns="" xmlns:a14="http://schemas.microsoft.com/office/drawing/2010/main" val="0"/>
              </a:ext>
            </a:extLst>
          </a:blip>
          <a:stretch>
            <a:fillRect/>
          </a:stretch>
        </p:blipFill>
        <p:spPr>
          <a:xfrm>
            <a:off x="381000" y="1371600"/>
            <a:ext cx="8763000" cy="1905000"/>
          </a:xfrm>
        </p:spPr>
      </p:pic>
      <p:sp>
        <p:nvSpPr>
          <p:cNvPr id="7" name="Rectangle 6"/>
          <p:cNvSpPr/>
          <p:nvPr/>
        </p:nvSpPr>
        <p:spPr>
          <a:xfrm>
            <a:off x="304800" y="3352800"/>
            <a:ext cx="8382000" cy="1477328"/>
          </a:xfrm>
          <a:prstGeom prst="rect">
            <a:avLst/>
          </a:prstGeom>
        </p:spPr>
        <p:txBody>
          <a:bodyPr wrap="square">
            <a:spAutoFit/>
          </a:bodyPr>
          <a:lstStyle/>
          <a:p>
            <a:r>
              <a:rPr lang="en-US" dirty="0" smtClean="0"/>
              <a:t>During cement manufacturing process upon cooling of clinker a small amount of gypsum is added during the final grinding process. </a:t>
            </a:r>
            <a:r>
              <a:rPr lang="en-US" b="1" dirty="0" smtClean="0"/>
              <a:t>Gypsum controls the setting of the cement</a:t>
            </a:r>
            <a:r>
              <a:rPr lang="en-US" dirty="0" smtClean="0"/>
              <a:t> and if not, added the cement will set immediately leaving no time for concrete placing.</a:t>
            </a:r>
          </a:p>
          <a:p>
            <a:r>
              <a:rPr lang="en-US" dirty="0" smtClean="0"/>
              <a:t/>
            </a:r>
            <a:br>
              <a:rPr lang="en-US" dirty="0" smtClean="0"/>
            </a:br>
            <a:endParaRPr lang="en-US" dirty="0"/>
          </a:p>
        </p:txBody>
      </p:sp>
      <p:sp>
        <p:nvSpPr>
          <p:cNvPr id="8" name="Rectangle 7"/>
          <p:cNvSpPr/>
          <p:nvPr/>
        </p:nvSpPr>
        <p:spPr>
          <a:xfrm>
            <a:off x="304800" y="4419600"/>
            <a:ext cx="8610600" cy="1477328"/>
          </a:xfrm>
          <a:prstGeom prst="rect">
            <a:avLst/>
          </a:prstGeom>
        </p:spPr>
        <p:txBody>
          <a:bodyPr wrap="square">
            <a:spAutoFit/>
          </a:bodyPr>
          <a:lstStyle/>
          <a:p>
            <a:r>
              <a:rPr lang="en-US" dirty="0" smtClean="0"/>
              <a:t>Gypsum is a mineral and is hydrated calcium sulfate in chemical form. Gypsum plays a very important role in controlling the rate of hardening of the cement. During the cement manufacturing process, upon the cooling of clinker, a small amount of gypsum is introduced during the final grinding process.</a:t>
            </a:r>
          </a:p>
          <a:p>
            <a:r>
              <a:rPr lang="en-US" dirty="0" smtClean="0"/>
              <a:t>Gypsum is added to control the “setting of cement”. If not added, the cement will set immediately after mixing of water leaving no time for concrete placing</a:t>
            </a:r>
            <a:endParaRPr lang="en-US" dirty="0"/>
          </a:p>
        </p:txBody>
      </p:sp>
    </p:spTree>
    <p:extLst>
      <p:ext uri="{BB962C8B-B14F-4D97-AF65-F5344CB8AC3E}">
        <p14:creationId xmlns="" xmlns:p14="http://schemas.microsoft.com/office/powerpoint/2010/main" val="369916716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76200"/>
            <a:ext cx="8692896" cy="838200"/>
          </a:xfrm>
        </p:spPr>
        <p:txBody>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65</a:t>
            </a:fld>
            <a:endParaRPr lang="en-US"/>
          </a:p>
        </p:txBody>
      </p:sp>
      <p:sp>
        <p:nvSpPr>
          <p:cNvPr id="4" name="Content Placeholder 3"/>
          <p:cNvSpPr>
            <a:spLocks noGrp="1"/>
          </p:cNvSpPr>
          <p:nvPr>
            <p:ph sz="quarter" idx="1"/>
          </p:nvPr>
        </p:nvSpPr>
        <p:spPr>
          <a:xfrm>
            <a:off x="70104" y="762000"/>
            <a:ext cx="8845296" cy="5901871"/>
          </a:xfrm>
        </p:spPr>
        <p:txBody>
          <a:bodyPr>
            <a:normAutofit fontScale="85000" lnSpcReduction="20000"/>
          </a:bodyPr>
          <a:lstStyle/>
          <a:p>
            <a:r>
              <a:rPr lang="en-US" sz="2400" b="1" dirty="0">
                <a:solidFill>
                  <a:srgbClr val="FF0000"/>
                </a:solidFill>
                <a:latin typeface="Times New Roman" panose="02020603050405020304" pitchFamily="18" charset="0"/>
                <a:cs typeface="Times New Roman" panose="02020603050405020304" pitchFamily="18" charset="0"/>
              </a:rPr>
              <a:t>Setting and hardening of Portland cement</a:t>
            </a:r>
          </a:p>
          <a:p>
            <a:pPr algn="just">
              <a:buFont typeface="Wingdings" panose="05000000000000000000" pitchFamily="2" charset="2"/>
              <a:buChar char="v"/>
            </a:pPr>
            <a:r>
              <a:rPr lang="en-US" altLang="en-US" sz="2800" b="1" dirty="0">
                <a:solidFill>
                  <a:srgbClr val="0070C0"/>
                </a:solidFill>
                <a:latin typeface="Times New Roman" panose="02020603050405020304" pitchFamily="18" charset="0"/>
                <a:cs typeface="Times New Roman" panose="02020603050405020304" pitchFamily="18" charset="0"/>
              </a:rPr>
              <a:t>Setting and </a:t>
            </a:r>
            <a:r>
              <a:rPr lang="en-US" altLang="en-US" sz="2800" b="1" dirty="0">
                <a:solidFill>
                  <a:srgbClr val="7030A0"/>
                </a:solidFill>
                <a:latin typeface="Times New Roman" panose="02020603050405020304" pitchFamily="18" charset="0"/>
                <a:cs typeface="Times New Roman" panose="02020603050405020304" pitchFamily="18" charset="0"/>
              </a:rPr>
              <a:t>hardening of Portland cement </a:t>
            </a:r>
            <a:r>
              <a:rPr lang="en-US" altLang="en-US" sz="2800" b="1" dirty="0">
                <a:solidFill>
                  <a:srgbClr val="0070C0"/>
                </a:solidFill>
                <a:latin typeface="Times New Roman" panose="02020603050405020304" pitchFamily="18" charset="0"/>
                <a:cs typeface="Times New Roman" panose="02020603050405020304" pitchFamily="18" charset="0"/>
              </a:rPr>
              <a:t>is caused by the formation of </a:t>
            </a:r>
            <a:r>
              <a:rPr lang="en-US" altLang="en-US" sz="2800" b="1" dirty="0">
                <a:solidFill>
                  <a:srgbClr val="7030A0"/>
                </a:solidFill>
                <a:latin typeface="Times New Roman" panose="02020603050405020304" pitchFamily="18" charset="0"/>
                <a:cs typeface="Times New Roman" panose="02020603050405020304" pitchFamily="18" charset="0"/>
              </a:rPr>
              <a:t>water-containing compounds</a:t>
            </a:r>
            <a:r>
              <a:rPr lang="en-US" altLang="en-US" sz="2800" b="1" dirty="0">
                <a:solidFill>
                  <a:srgbClr val="0070C0"/>
                </a:solidFill>
                <a:latin typeface="Times New Roman" panose="02020603050405020304" pitchFamily="18" charset="0"/>
                <a:cs typeface="Times New Roman" panose="02020603050405020304" pitchFamily="18" charset="0"/>
              </a:rPr>
              <a:t>, forming as a result of reactions between cement components and water. </a:t>
            </a:r>
          </a:p>
          <a:p>
            <a:pPr algn="just">
              <a:buFont typeface="Wingdings" panose="05000000000000000000" pitchFamily="2" charset="2"/>
              <a:buChar char="§"/>
            </a:pPr>
            <a:r>
              <a:rPr lang="en-US" altLang="en-US" sz="2800" dirty="0">
                <a:latin typeface="Times New Roman" panose="02020603050405020304" pitchFamily="18" charset="0"/>
                <a:cs typeface="Times New Roman" panose="02020603050405020304" pitchFamily="18" charset="0"/>
              </a:rPr>
              <a:t>When </a:t>
            </a:r>
            <a:r>
              <a:rPr lang="en-US" altLang="en-US" sz="2800" b="1" dirty="0">
                <a:solidFill>
                  <a:srgbClr val="FF0000"/>
                </a:solidFill>
                <a:latin typeface="Times New Roman" panose="02020603050405020304" pitchFamily="18" charset="0"/>
                <a:cs typeface="Times New Roman" panose="02020603050405020304" pitchFamily="18" charset="0"/>
              </a:rPr>
              <a:t>water is mixed with Portland cement</a:t>
            </a:r>
            <a:r>
              <a:rPr lang="en-US" altLang="en-US" sz="2800" dirty="0">
                <a:latin typeface="Times New Roman" panose="02020603050405020304" pitchFamily="18" charset="0"/>
                <a:cs typeface="Times New Roman" panose="02020603050405020304" pitchFamily="18" charset="0"/>
              </a:rPr>
              <a:t>, the product sets in a few hours and hardens over a period of weeks.</a:t>
            </a:r>
          </a:p>
          <a:p>
            <a:pPr algn="just">
              <a:buFont typeface="Wingdings" panose="05000000000000000000" pitchFamily="2" charset="2"/>
              <a:buChar char="§"/>
            </a:pPr>
            <a:r>
              <a:rPr lang="en-US" altLang="en-US" sz="2800" dirty="0">
                <a:latin typeface="Times New Roman" panose="02020603050405020304" pitchFamily="18" charset="0"/>
                <a:cs typeface="Times New Roman" panose="02020603050405020304" pitchFamily="18" charset="0"/>
              </a:rPr>
              <a:t> </a:t>
            </a:r>
            <a:r>
              <a:rPr lang="en-US" altLang="en-US" sz="2800" b="1" dirty="0">
                <a:solidFill>
                  <a:srgbClr val="0070C0"/>
                </a:solidFill>
                <a:latin typeface="Times New Roman" panose="02020603050405020304" pitchFamily="18" charset="0"/>
                <a:cs typeface="Times New Roman" panose="02020603050405020304" pitchFamily="18" charset="0"/>
              </a:rPr>
              <a:t>These processes can vary widely depending upon the mix used and the conditions of curing of the product, but a typical concrete sets (i.e. becomes rigid) in about </a:t>
            </a:r>
            <a:r>
              <a:rPr lang="en-US" altLang="en-US" sz="2800" b="1" dirty="0">
                <a:solidFill>
                  <a:srgbClr val="FF0000"/>
                </a:solidFill>
                <a:latin typeface="Times New Roman" panose="02020603050405020304" pitchFamily="18" charset="0"/>
                <a:cs typeface="Times New Roman" panose="02020603050405020304" pitchFamily="18" charset="0"/>
              </a:rPr>
              <a:t>6 hours</a:t>
            </a:r>
            <a:r>
              <a:rPr lang="en-US" altLang="en-US" sz="2800" b="1" dirty="0">
                <a:solidFill>
                  <a:srgbClr val="0070C0"/>
                </a:solidFill>
                <a:latin typeface="Times New Roman" panose="02020603050405020304" pitchFamily="18" charset="0"/>
                <a:cs typeface="Times New Roman" panose="02020603050405020304" pitchFamily="18" charset="0"/>
              </a:rPr>
              <a:t>, and develops a compressive strength of 8 </a:t>
            </a:r>
            <a:r>
              <a:rPr lang="en-US" altLang="en-US" sz="2800" b="1" dirty="0" err="1">
                <a:solidFill>
                  <a:srgbClr val="0070C0"/>
                </a:solidFill>
                <a:latin typeface="Times New Roman" panose="02020603050405020304" pitchFamily="18" charset="0"/>
                <a:cs typeface="Times New Roman" panose="02020603050405020304" pitchFamily="18" charset="0"/>
              </a:rPr>
              <a:t>MPa</a:t>
            </a:r>
            <a:r>
              <a:rPr lang="en-US" altLang="en-US" sz="2800" b="1" dirty="0">
                <a:solidFill>
                  <a:srgbClr val="0070C0"/>
                </a:solidFill>
                <a:latin typeface="Times New Roman" panose="02020603050405020304" pitchFamily="18" charset="0"/>
                <a:cs typeface="Times New Roman" panose="02020603050405020304" pitchFamily="18" charset="0"/>
              </a:rPr>
              <a:t> in 24 hours.</a:t>
            </a:r>
          </a:p>
          <a:p>
            <a:pPr algn="just">
              <a:buNone/>
            </a:pPr>
            <a:endParaRPr lang="en-US" altLang="en-US" sz="2800" b="1" dirty="0">
              <a:solidFill>
                <a:srgbClr val="0070C0"/>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altLang="en-US" sz="2800" b="1" dirty="0">
                <a:solidFill>
                  <a:srgbClr val="0070C0"/>
                </a:solidFill>
                <a:latin typeface="Times New Roman" panose="02020603050405020304" pitchFamily="18" charset="0"/>
                <a:cs typeface="Times New Roman" panose="02020603050405020304" pitchFamily="18" charset="0"/>
              </a:rPr>
              <a:t>The strength rises to 15 </a:t>
            </a:r>
            <a:r>
              <a:rPr lang="en-US" altLang="en-US" sz="2800" b="1" dirty="0" err="1">
                <a:solidFill>
                  <a:srgbClr val="0070C0"/>
                </a:solidFill>
                <a:latin typeface="Times New Roman" panose="02020603050405020304" pitchFamily="18" charset="0"/>
                <a:cs typeface="Times New Roman" panose="02020603050405020304" pitchFamily="18" charset="0"/>
              </a:rPr>
              <a:t>MPa</a:t>
            </a:r>
            <a:r>
              <a:rPr lang="en-US" altLang="en-US" sz="2800" b="1" dirty="0">
                <a:solidFill>
                  <a:srgbClr val="0070C0"/>
                </a:solidFill>
                <a:latin typeface="Times New Roman" panose="02020603050405020304" pitchFamily="18" charset="0"/>
                <a:cs typeface="Times New Roman" panose="02020603050405020304" pitchFamily="18" charset="0"/>
              </a:rPr>
              <a:t> at 3 days, 23 </a:t>
            </a:r>
            <a:r>
              <a:rPr lang="en-US" altLang="en-US" sz="2800" b="1" dirty="0" err="1">
                <a:solidFill>
                  <a:srgbClr val="0070C0"/>
                </a:solidFill>
                <a:latin typeface="Times New Roman" panose="02020603050405020304" pitchFamily="18" charset="0"/>
                <a:cs typeface="Times New Roman" panose="02020603050405020304" pitchFamily="18" charset="0"/>
              </a:rPr>
              <a:t>MPa</a:t>
            </a:r>
            <a:r>
              <a:rPr lang="en-US" altLang="en-US" sz="2800" b="1" dirty="0">
                <a:solidFill>
                  <a:srgbClr val="0070C0"/>
                </a:solidFill>
                <a:latin typeface="Times New Roman" panose="02020603050405020304" pitchFamily="18" charset="0"/>
                <a:cs typeface="Times New Roman" panose="02020603050405020304" pitchFamily="18" charset="0"/>
              </a:rPr>
              <a:t> at one week, 35 </a:t>
            </a:r>
            <a:r>
              <a:rPr lang="en-US" altLang="en-US" sz="2800" b="1" dirty="0" err="1">
                <a:solidFill>
                  <a:srgbClr val="0070C0"/>
                </a:solidFill>
                <a:latin typeface="Times New Roman" panose="02020603050405020304" pitchFamily="18" charset="0"/>
                <a:cs typeface="Times New Roman" panose="02020603050405020304" pitchFamily="18" charset="0"/>
              </a:rPr>
              <a:t>MPa</a:t>
            </a:r>
            <a:r>
              <a:rPr lang="en-US" altLang="en-US" sz="2800" b="1" dirty="0">
                <a:solidFill>
                  <a:srgbClr val="0070C0"/>
                </a:solidFill>
                <a:latin typeface="Times New Roman" panose="02020603050405020304" pitchFamily="18" charset="0"/>
                <a:cs typeface="Times New Roman" panose="02020603050405020304" pitchFamily="18" charset="0"/>
              </a:rPr>
              <a:t> at 4 weeks, and 41 </a:t>
            </a:r>
            <a:r>
              <a:rPr lang="en-US" altLang="en-US" sz="2800" b="1" dirty="0" err="1">
                <a:solidFill>
                  <a:srgbClr val="0070C0"/>
                </a:solidFill>
                <a:latin typeface="Times New Roman" panose="02020603050405020304" pitchFamily="18" charset="0"/>
                <a:cs typeface="Times New Roman" panose="02020603050405020304" pitchFamily="18" charset="0"/>
              </a:rPr>
              <a:t>MPa</a:t>
            </a:r>
            <a:r>
              <a:rPr lang="en-US" altLang="en-US" sz="2800" b="1" dirty="0">
                <a:solidFill>
                  <a:srgbClr val="0070C0"/>
                </a:solidFill>
                <a:latin typeface="Times New Roman" panose="02020603050405020304" pitchFamily="18" charset="0"/>
                <a:cs typeface="Times New Roman" panose="02020603050405020304" pitchFamily="18" charset="0"/>
              </a:rPr>
              <a:t> at three months. </a:t>
            </a:r>
          </a:p>
          <a:p>
            <a:pPr algn="just">
              <a:buFont typeface="Wingdings" panose="05000000000000000000" pitchFamily="2" charset="2"/>
              <a:buChar char="§"/>
            </a:pPr>
            <a:r>
              <a:rPr lang="en-US" altLang="en-US" sz="2800" dirty="0">
                <a:latin typeface="Times New Roman" panose="02020603050405020304" pitchFamily="18" charset="0"/>
                <a:cs typeface="Times New Roman" panose="02020603050405020304" pitchFamily="18" charset="0"/>
              </a:rPr>
              <a:t>In principle, the strength continues to rise slowly as long as water is available for continued </a:t>
            </a:r>
            <a:r>
              <a:rPr lang="en-US" altLang="en-US" sz="2800" b="1" dirty="0">
                <a:solidFill>
                  <a:srgbClr val="7030A0"/>
                </a:solidFill>
                <a:latin typeface="Times New Roman" panose="02020603050405020304" pitchFamily="18" charset="0"/>
                <a:cs typeface="Times New Roman" panose="02020603050405020304" pitchFamily="18" charset="0"/>
              </a:rPr>
              <a:t>hydration</a:t>
            </a:r>
            <a:r>
              <a:rPr lang="en-US" altLang="en-US" sz="2800" dirty="0">
                <a:latin typeface="Times New Roman" panose="02020603050405020304" pitchFamily="18" charset="0"/>
                <a:cs typeface="Times New Roman" panose="02020603050405020304" pitchFamily="18" charset="0"/>
              </a:rPr>
              <a:t>, but concrete is usually allowed to dry out after a few weeks, and this causes strength growth to stop</a:t>
            </a:r>
            <a:r>
              <a:rPr lang="en-US" sz="2800" b="1" dirty="0">
                <a:solidFill>
                  <a:srgbClr val="0070C0"/>
                </a:solidFill>
                <a:latin typeface="Tahoma" pitchFamily="34" charset="0"/>
                <a:cs typeface="Tahoma" pitchFamily="34" charset="0"/>
              </a:rPr>
              <a:t/>
            </a:r>
            <a:br>
              <a:rPr lang="en-US" sz="2800" b="1" dirty="0">
                <a:solidFill>
                  <a:srgbClr val="0070C0"/>
                </a:solidFill>
                <a:latin typeface="Tahoma" pitchFamily="34" charset="0"/>
                <a:cs typeface="Tahoma" pitchFamily="34" charset="0"/>
              </a:rPr>
            </a:br>
            <a:endParaRPr lang="en-US" dirty="0"/>
          </a:p>
        </p:txBody>
      </p:sp>
    </p:spTree>
    <p:extLst>
      <p:ext uri="{BB962C8B-B14F-4D97-AF65-F5344CB8AC3E}">
        <p14:creationId xmlns="" xmlns:p14="http://schemas.microsoft.com/office/powerpoint/2010/main" val="272691815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399"/>
            <a:ext cx="8540496" cy="631371"/>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66</a:t>
            </a:fld>
            <a:endParaRPr lang="en-US"/>
          </a:p>
        </p:txBody>
      </p:sp>
      <p:sp>
        <p:nvSpPr>
          <p:cNvPr id="4" name="Content Placeholder 3"/>
          <p:cNvSpPr>
            <a:spLocks noGrp="1"/>
          </p:cNvSpPr>
          <p:nvPr>
            <p:ph sz="quarter" idx="1"/>
          </p:nvPr>
        </p:nvSpPr>
        <p:spPr>
          <a:xfrm>
            <a:off x="146304" y="609600"/>
            <a:ext cx="8921496" cy="6057900"/>
          </a:xfrm>
        </p:spPr>
        <p:txBody>
          <a:bodyPr>
            <a:normAutofit fontScale="85000" lnSpcReduction="10000"/>
          </a:bodyPr>
          <a:lstStyle/>
          <a:p>
            <a:r>
              <a:rPr lang="en-US" sz="2200" b="1" dirty="0">
                <a:solidFill>
                  <a:srgbClr val="FF0000"/>
                </a:solidFill>
                <a:latin typeface="Tahoma" pitchFamily="34" charset="0"/>
                <a:cs typeface="Tahoma" pitchFamily="34" charset="0"/>
              </a:rPr>
              <a:t>Uses of Cement </a:t>
            </a:r>
          </a:p>
          <a:p>
            <a:pPr algn="just">
              <a:lnSpc>
                <a:spcPct val="160000"/>
              </a:lnSpc>
              <a:buFont typeface="Wingdings" panose="05000000000000000000" pitchFamily="2" charset="2"/>
              <a:buChar char="§"/>
            </a:pPr>
            <a:r>
              <a:rPr lang="en-US" altLang="en-US" sz="2400" b="1" dirty="0">
                <a:solidFill>
                  <a:srgbClr val="0070C0"/>
                </a:solidFill>
                <a:latin typeface="Times New Roman" panose="02020603050405020304" pitchFamily="18" charset="0"/>
                <a:cs typeface="Times New Roman" panose="02020603050405020304" pitchFamily="18" charset="0"/>
              </a:rPr>
              <a:t>The most common use for Portland cement is in the production of concrete. </a:t>
            </a:r>
          </a:p>
          <a:p>
            <a:pPr algn="just">
              <a:lnSpc>
                <a:spcPct val="160000"/>
              </a:lnSpc>
              <a:buFont typeface="Wingdings" panose="05000000000000000000" pitchFamily="2" charset="2"/>
              <a:buChar char="§"/>
            </a:pPr>
            <a:r>
              <a:rPr lang="en-US" altLang="en-US" sz="2400" b="1" dirty="0">
                <a:solidFill>
                  <a:srgbClr val="0070C0"/>
                </a:solidFill>
                <a:latin typeface="Times New Roman" panose="02020603050405020304" pitchFamily="18" charset="0"/>
                <a:cs typeface="Times New Roman" panose="02020603050405020304" pitchFamily="18" charset="0"/>
              </a:rPr>
              <a:t>Concrete is a composite material consisting of </a:t>
            </a:r>
            <a:r>
              <a:rPr lang="en-US" altLang="en-US" sz="2400" b="1" i="1" dirty="0">
                <a:solidFill>
                  <a:srgbClr val="0070C0"/>
                </a:solidFill>
                <a:latin typeface="Times New Roman" panose="02020603050405020304" pitchFamily="18" charset="0"/>
                <a:cs typeface="Times New Roman" panose="02020603050405020304" pitchFamily="18" charset="0"/>
              </a:rPr>
              <a:t>aggregate (gravel and sand), cement, and water</a:t>
            </a:r>
            <a:r>
              <a:rPr lang="en-US" altLang="en-US" sz="2400" b="1" dirty="0">
                <a:solidFill>
                  <a:srgbClr val="0070C0"/>
                </a:solidFill>
                <a:latin typeface="Times New Roman" panose="02020603050405020304" pitchFamily="18" charset="0"/>
                <a:cs typeface="Times New Roman" panose="02020603050405020304" pitchFamily="18" charset="0"/>
              </a:rPr>
              <a:t>. </a:t>
            </a:r>
            <a:endParaRPr lang="en-US" altLang="en-US" sz="2400" dirty="0">
              <a:latin typeface="Times New Roman" panose="02020603050405020304" pitchFamily="18" charset="0"/>
              <a:cs typeface="Times New Roman" panose="02020603050405020304" pitchFamily="18" charset="0"/>
            </a:endParaRPr>
          </a:p>
          <a:p>
            <a:pPr algn="just">
              <a:lnSpc>
                <a:spcPct val="160000"/>
              </a:lnSpc>
              <a:buFont typeface="Wingdings" panose="05000000000000000000" pitchFamily="2" charset="2"/>
              <a:buChar char="v"/>
            </a:pPr>
            <a:r>
              <a:rPr lang="en-US" altLang="en-US" sz="2400" b="1" dirty="0">
                <a:latin typeface="Times New Roman" panose="02020603050405020304" pitchFamily="18" charset="0"/>
                <a:cs typeface="Times New Roman" panose="02020603050405020304" pitchFamily="18" charset="0"/>
              </a:rPr>
              <a:t>Modern uses</a:t>
            </a:r>
            <a:r>
              <a:rPr lang="en-US" altLang="en-US" sz="2400" dirty="0">
                <a:latin typeface="Times New Roman" panose="02020603050405020304" pitchFamily="18" charset="0"/>
                <a:cs typeface="Times New Roman" panose="02020603050405020304" pitchFamily="18" charset="0"/>
              </a:rPr>
              <a:t> </a:t>
            </a:r>
          </a:p>
          <a:p>
            <a:pPr lvl="1" algn="just">
              <a:lnSpc>
                <a:spcPct val="160000"/>
              </a:lnSpc>
              <a:buFont typeface="Wingdings" panose="05000000000000000000" pitchFamily="2" charset="2"/>
              <a:buChar char="ü"/>
            </a:pPr>
            <a:r>
              <a:rPr lang="en-US" altLang="en-US" dirty="0">
                <a:solidFill>
                  <a:srgbClr val="FF0000"/>
                </a:solidFill>
                <a:latin typeface="Times New Roman" panose="02020603050405020304" pitchFamily="18" charset="0"/>
                <a:cs typeface="Times New Roman" panose="02020603050405020304" pitchFamily="18" charset="0"/>
              </a:rPr>
              <a:t>Building </a:t>
            </a:r>
            <a:r>
              <a:rPr lang="en-US" altLang="en-US" dirty="0">
                <a:latin typeface="Times New Roman" panose="02020603050405020304" pitchFamily="18" charset="0"/>
                <a:cs typeface="Times New Roman" panose="02020603050405020304" pitchFamily="18" charset="0"/>
              </a:rPr>
              <a:t>(floors, beams, columns, roofing, piles, bricks, mortar, panels, plaster)</a:t>
            </a:r>
          </a:p>
          <a:p>
            <a:pPr lvl="1" algn="just">
              <a:lnSpc>
                <a:spcPct val="160000"/>
              </a:lnSpc>
              <a:buFont typeface="Wingdings" panose="05000000000000000000" pitchFamily="2" charset="2"/>
              <a:buChar char="ü"/>
            </a:pPr>
            <a:r>
              <a:rPr lang="en-US" altLang="en-US" b="1" dirty="0">
                <a:solidFill>
                  <a:srgbClr val="00B050"/>
                </a:solidFill>
                <a:latin typeface="Times New Roman" panose="02020603050405020304" pitchFamily="18" charset="0"/>
                <a:cs typeface="Times New Roman" panose="02020603050405020304" pitchFamily="18" charset="0"/>
              </a:rPr>
              <a:t>Transport</a:t>
            </a:r>
            <a:r>
              <a:rPr lang="en-US" altLang="en-US" dirty="0">
                <a:latin typeface="Times New Roman" panose="02020603050405020304" pitchFamily="18" charset="0"/>
                <a:cs typeface="Times New Roman" panose="02020603050405020304" pitchFamily="18" charset="0"/>
              </a:rPr>
              <a:t> (roads, pathways, crossings, bridges, viaducts, tunnels, parking, etc.)</a:t>
            </a:r>
          </a:p>
          <a:p>
            <a:pPr lvl="1" algn="just">
              <a:lnSpc>
                <a:spcPct val="160000"/>
              </a:lnSpc>
              <a:buFont typeface="Wingdings" panose="05000000000000000000" pitchFamily="2" charset="2"/>
              <a:buChar char="ü"/>
            </a:pPr>
            <a:r>
              <a:rPr lang="en-US" altLang="en-US" b="1" dirty="0">
                <a:solidFill>
                  <a:srgbClr val="00B0F0"/>
                </a:solidFill>
                <a:latin typeface="Times New Roman" panose="02020603050405020304" pitchFamily="18" charset="0"/>
                <a:cs typeface="Times New Roman" panose="02020603050405020304" pitchFamily="18" charset="0"/>
              </a:rPr>
              <a:t>Water </a:t>
            </a:r>
            <a:r>
              <a:rPr lang="en-US" altLang="en-US" dirty="0">
                <a:latin typeface="Times New Roman" panose="02020603050405020304" pitchFamily="18" charset="0"/>
                <a:cs typeface="Times New Roman" panose="02020603050405020304" pitchFamily="18" charset="0"/>
              </a:rPr>
              <a:t>(pipes, drains, canals, dams, tanks, pools, etc.)</a:t>
            </a:r>
          </a:p>
          <a:p>
            <a:pPr lvl="1" algn="just">
              <a:lnSpc>
                <a:spcPct val="160000"/>
              </a:lnSpc>
              <a:buFont typeface="Wingdings" panose="05000000000000000000" pitchFamily="2" charset="2"/>
              <a:buChar char="ü"/>
            </a:pPr>
            <a:r>
              <a:rPr lang="en-US" altLang="en-US" b="1" dirty="0">
                <a:solidFill>
                  <a:srgbClr val="7030A0"/>
                </a:solidFill>
                <a:latin typeface="Times New Roman" panose="02020603050405020304" pitchFamily="18" charset="0"/>
                <a:cs typeface="Times New Roman" panose="02020603050405020304" pitchFamily="18" charset="0"/>
              </a:rPr>
              <a:t>Civil</a:t>
            </a:r>
            <a:r>
              <a:rPr lang="en-US" altLang="en-US" dirty="0">
                <a:latin typeface="Times New Roman" panose="02020603050405020304" pitchFamily="18" charset="0"/>
                <a:cs typeface="Times New Roman" panose="02020603050405020304" pitchFamily="18" charset="0"/>
              </a:rPr>
              <a:t> (piers, docks, retaining walls, silos, warehousing, poles, pylons, fencing) </a:t>
            </a:r>
          </a:p>
          <a:p>
            <a:pPr lvl="1" algn="just">
              <a:lnSpc>
                <a:spcPct val="160000"/>
              </a:lnSpc>
              <a:buFont typeface="Wingdings" panose="05000000000000000000" pitchFamily="2" charset="2"/>
              <a:buChar char="ü"/>
            </a:pPr>
            <a:r>
              <a:rPr lang="en-US" altLang="en-US" b="1" dirty="0">
                <a:solidFill>
                  <a:srgbClr val="002060"/>
                </a:solidFill>
                <a:latin typeface="Times New Roman" panose="02020603050405020304" pitchFamily="18" charset="0"/>
                <a:cs typeface="Times New Roman" panose="02020603050405020304" pitchFamily="18" charset="0"/>
              </a:rPr>
              <a:t>Agricultur</a:t>
            </a:r>
            <a:r>
              <a:rPr lang="en-US" altLang="en-US" dirty="0">
                <a:latin typeface="Times New Roman" panose="02020603050405020304" pitchFamily="18" charset="0"/>
                <a:cs typeface="Times New Roman" panose="02020603050405020304" pitchFamily="18" charset="0"/>
              </a:rPr>
              <a:t>e (buildings, processing, housing, irrigation) </a:t>
            </a:r>
          </a:p>
          <a:p>
            <a:pPr marL="0" indent="0" algn="just">
              <a:lnSpc>
                <a:spcPct val="160000"/>
              </a:lnSpc>
              <a:buNone/>
            </a:pPr>
            <a:r>
              <a:rPr lang="en-US" sz="2400" dirty="0">
                <a:solidFill>
                  <a:srgbClr val="0070C0"/>
                </a:solidFill>
                <a:latin typeface="Times New Roman" panose="02020603050405020304" pitchFamily="18" charset="0"/>
                <a:cs typeface="Times New Roman" panose="02020603050405020304" pitchFamily="18" charset="0"/>
              </a:rPr>
              <a:t/>
            </a:r>
            <a:br>
              <a:rPr lang="en-US" sz="2400" dirty="0">
                <a:solidFill>
                  <a:srgbClr val="0070C0"/>
                </a:solidFill>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53837983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382000" cy="639762"/>
          </a:xfrm>
        </p:spPr>
        <p:txBody>
          <a:bodyPr>
            <a:normAutofit fontScale="90000"/>
          </a:bodyPr>
          <a:lstStyle/>
          <a:p>
            <a:r>
              <a:rPr lang="en-GB" b="1" dirty="0">
                <a:solidFill>
                  <a:srgbClr val="0070C0"/>
                </a:solidFill>
                <a:latin typeface="Tahoma" pitchFamily="34" charset="0"/>
                <a:cs typeface="Tahoma" pitchFamily="34" charset="0"/>
              </a:rPr>
              <a:t>Chapter 8. Metallurgical Process </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67</a:t>
            </a:fld>
            <a:endParaRPr lang="en-US"/>
          </a:p>
        </p:txBody>
      </p:sp>
      <p:pic>
        <p:nvPicPr>
          <p:cNvPr id="5" name="Picture 6" descr="Metallurgy"/>
          <p:cNvPicPr>
            <a:picLocks noGrp="1" noChangeAspect="1" noChangeArrowheads="1"/>
          </p:cNvPicPr>
          <p:nvPr>
            <p:ph sz="quarter" idx="1"/>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6304" y="632163"/>
            <a:ext cx="8534400" cy="28690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447800" y="3866092"/>
            <a:ext cx="3118104" cy="2801407"/>
          </a:xfrm>
          <a:prstGeom prst="rect">
            <a:avLst/>
          </a:prstGeom>
        </p:spPr>
      </p:pic>
      <p:pic>
        <p:nvPicPr>
          <p:cNvPr id="7" name="Picture 6"/>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565904" y="3866093"/>
            <a:ext cx="4114800" cy="2786893"/>
          </a:xfrm>
          <a:prstGeom prst="rect">
            <a:avLst/>
          </a:prstGeom>
        </p:spPr>
      </p:pic>
    </p:spTree>
    <p:extLst>
      <p:ext uri="{BB962C8B-B14F-4D97-AF65-F5344CB8AC3E}">
        <p14:creationId xmlns="" xmlns:p14="http://schemas.microsoft.com/office/powerpoint/2010/main" val="214663428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382000" cy="6096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68</a:t>
            </a:fld>
            <a:endParaRPr lang="en-US"/>
          </a:p>
        </p:txBody>
      </p:sp>
      <p:sp>
        <p:nvSpPr>
          <p:cNvPr id="4" name="Content Placeholder 3"/>
          <p:cNvSpPr>
            <a:spLocks noGrp="1"/>
          </p:cNvSpPr>
          <p:nvPr>
            <p:ph sz="quarter" idx="1"/>
          </p:nvPr>
        </p:nvSpPr>
        <p:spPr>
          <a:xfrm>
            <a:off x="146304" y="762000"/>
            <a:ext cx="8845296" cy="5905500"/>
          </a:xfrm>
        </p:spPr>
        <p:txBody>
          <a:bodyPr/>
          <a:lstStyle/>
          <a:p>
            <a:pPr marL="0" algn="just">
              <a:lnSpc>
                <a:spcPct val="150000"/>
              </a:lnSpc>
              <a:spcBef>
                <a:spcPct val="0"/>
              </a:spcBef>
            </a:pPr>
            <a:r>
              <a:rPr lang="en-US" altLang="en-US" b="1" dirty="0">
                <a:solidFill>
                  <a:srgbClr val="FF0000"/>
                </a:solidFill>
                <a:latin typeface="Times New Roman" panose="02020603050405020304" pitchFamily="18" charset="0"/>
                <a:cs typeface="Times New Roman" panose="02020603050405020304" pitchFamily="18" charset="0"/>
              </a:rPr>
              <a:t>Metallurgy</a:t>
            </a:r>
            <a:r>
              <a:rPr lang="en-US" altLang="en-US" dirty="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is defined as a process that is used for the </a:t>
            </a:r>
            <a:r>
              <a:rPr lang="en-US" altLang="en-US" sz="2400" b="1" dirty="0">
                <a:solidFill>
                  <a:srgbClr val="002060"/>
                </a:solidFill>
                <a:latin typeface="Times New Roman" panose="02020603050405020304" pitchFamily="18" charset="0"/>
                <a:cs typeface="Times New Roman" panose="02020603050405020304" pitchFamily="18" charset="0"/>
                <a:hlinkClick r:id="rId2"/>
              </a:rPr>
              <a:t>extraction of metals</a:t>
            </a:r>
            <a:r>
              <a:rPr lang="en-US" altLang="en-US" sz="2400" dirty="0">
                <a:latin typeface="Times New Roman" panose="02020603050405020304" pitchFamily="18" charset="0"/>
                <a:cs typeface="Times New Roman" panose="02020603050405020304" pitchFamily="18" charset="0"/>
              </a:rPr>
              <a:t> in their </a:t>
            </a:r>
            <a:r>
              <a:rPr lang="en-US" altLang="en-US" sz="2400" b="1" dirty="0">
                <a:solidFill>
                  <a:srgbClr val="7030A0"/>
                </a:solidFill>
                <a:latin typeface="Times New Roman" panose="02020603050405020304" pitchFamily="18" charset="0"/>
                <a:cs typeface="Times New Roman" panose="02020603050405020304" pitchFamily="18" charset="0"/>
              </a:rPr>
              <a:t>pure form. </a:t>
            </a:r>
          </a:p>
          <a:p>
            <a:pPr marL="0" algn="just">
              <a:lnSpc>
                <a:spcPct val="150000"/>
              </a:lnSpc>
              <a:spcBef>
                <a:spcPct val="0"/>
              </a:spcBef>
            </a:pPr>
            <a:r>
              <a:rPr lang="en-US" altLang="en-US" sz="2400" dirty="0">
                <a:latin typeface="Times New Roman" panose="02020603050405020304" pitchFamily="18" charset="0"/>
                <a:cs typeface="Times New Roman" panose="02020603050405020304" pitchFamily="18" charset="0"/>
              </a:rPr>
              <a:t>The </a:t>
            </a:r>
            <a:r>
              <a:rPr lang="en-US" altLang="en-US" sz="2400" b="1" dirty="0">
                <a:solidFill>
                  <a:srgbClr val="00B050"/>
                </a:solidFill>
                <a:latin typeface="Times New Roman" panose="02020603050405020304" pitchFamily="18" charset="0"/>
                <a:cs typeface="Times New Roman" panose="02020603050405020304" pitchFamily="18" charset="0"/>
              </a:rPr>
              <a:t>compounds of metals </a:t>
            </a:r>
            <a:r>
              <a:rPr lang="en-US" altLang="en-US" sz="2400" dirty="0">
                <a:latin typeface="Times New Roman" panose="02020603050405020304" pitchFamily="18" charset="0"/>
                <a:cs typeface="Times New Roman" panose="02020603050405020304" pitchFamily="18" charset="0"/>
              </a:rPr>
              <a:t>mixed with </a:t>
            </a:r>
            <a:r>
              <a:rPr lang="en-US" altLang="en-US" sz="2400" b="1" dirty="0">
                <a:solidFill>
                  <a:srgbClr val="7030A0"/>
                </a:solidFill>
                <a:latin typeface="Times New Roman" panose="02020603050405020304" pitchFamily="18" charset="0"/>
                <a:cs typeface="Times New Roman" panose="02020603050405020304" pitchFamily="18" charset="0"/>
              </a:rPr>
              <a:t>soil, limestone</a:t>
            </a:r>
            <a:r>
              <a:rPr lang="en-US" altLang="en-US" sz="2400" dirty="0">
                <a:latin typeface="Times New Roman" panose="02020603050405020304" pitchFamily="18" charset="0"/>
                <a:cs typeface="Times New Roman" panose="02020603050405020304" pitchFamily="18" charset="0"/>
              </a:rPr>
              <a:t>, </a:t>
            </a:r>
            <a:r>
              <a:rPr lang="en-US" altLang="en-US" sz="2400" b="1" dirty="0">
                <a:solidFill>
                  <a:srgbClr val="7030A0"/>
                </a:solidFill>
                <a:latin typeface="Times New Roman" panose="02020603050405020304" pitchFamily="18" charset="0"/>
                <a:cs typeface="Times New Roman" panose="02020603050405020304" pitchFamily="18" charset="0"/>
              </a:rPr>
              <a:t>sand,</a:t>
            </a:r>
            <a:r>
              <a:rPr lang="en-US" altLang="en-US" sz="2400" dirty="0">
                <a:latin typeface="Times New Roman" panose="02020603050405020304" pitchFamily="18" charset="0"/>
                <a:cs typeface="Times New Roman" panose="02020603050405020304" pitchFamily="18" charset="0"/>
              </a:rPr>
              <a:t> and </a:t>
            </a:r>
            <a:r>
              <a:rPr lang="en-US" altLang="en-US" sz="2400" b="1" dirty="0">
                <a:solidFill>
                  <a:srgbClr val="7030A0"/>
                </a:solidFill>
                <a:latin typeface="Times New Roman" panose="02020603050405020304" pitchFamily="18" charset="0"/>
                <a:cs typeface="Times New Roman" panose="02020603050405020304" pitchFamily="18" charset="0"/>
              </a:rPr>
              <a:t>rocks</a:t>
            </a:r>
            <a:r>
              <a:rPr lang="en-US" altLang="en-US" sz="2400" dirty="0">
                <a:latin typeface="Times New Roman" panose="02020603050405020304" pitchFamily="18" charset="0"/>
                <a:cs typeface="Times New Roman" panose="02020603050405020304" pitchFamily="18" charset="0"/>
              </a:rPr>
              <a:t> are known as </a:t>
            </a:r>
            <a:r>
              <a:rPr lang="en-US" altLang="en-US" sz="2400" b="1" dirty="0">
                <a:solidFill>
                  <a:srgbClr val="FF0000"/>
                </a:solidFill>
                <a:latin typeface="Times New Roman" panose="02020603050405020304" pitchFamily="18" charset="0"/>
                <a:cs typeface="Times New Roman" panose="02020603050405020304" pitchFamily="18" charset="0"/>
              </a:rPr>
              <a:t>minerals</a:t>
            </a:r>
          </a:p>
          <a:p>
            <a:pPr marL="0" algn="just">
              <a:lnSpc>
                <a:spcPct val="150000"/>
              </a:lnSpc>
              <a:spcBef>
                <a:spcPct val="0"/>
              </a:spcBef>
            </a:pPr>
            <a:r>
              <a:rPr lang="en-US" altLang="en-US" sz="2400" dirty="0">
                <a:latin typeface="Times New Roman" panose="02020603050405020304" pitchFamily="18" charset="0"/>
                <a:cs typeface="Times New Roman" panose="02020603050405020304" pitchFamily="18" charset="0"/>
              </a:rPr>
              <a:t>Metals are commercially extracted from </a:t>
            </a:r>
            <a:r>
              <a:rPr lang="en-US" altLang="en-US" sz="2400" b="1" dirty="0">
                <a:solidFill>
                  <a:srgbClr val="7030A0"/>
                </a:solidFill>
                <a:latin typeface="Times New Roman" panose="02020603050405020304" pitchFamily="18" charset="0"/>
                <a:cs typeface="Times New Roman" panose="02020603050405020304" pitchFamily="18" charset="0"/>
              </a:rPr>
              <a:t>minerals</a:t>
            </a:r>
            <a:r>
              <a:rPr lang="en-US" altLang="en-US" sz="2400" dirty="0">
                <a:latin typeface="Times New Roman" panose="02020603050405020304" pitchFamily="18" charset="0"/>
                <a:cs typeface="Times New Roman" panose="02020603050405020304" pitchFamily="18" charset="0"/>
              </a:rPr>
              <a:t> at low cost and minimum effort. These minerals are known as </a:t>
            </a:r>
            <a:r>
              <a:rPr lang="en-US" altLang="en-US" sz="2400" b="1" dirty="0">
                <a:solidFill>
                  <a:srgbClr val="00B050"/>
                </a:solidFill>
                <a:latin typeface="Times New Roman" panose="02020603050405020304" pitchFamily="18" charset="0"/>
                <a:cs typeface="Times New Roman" panose="02020603050405020304" pitchFamily="18" charset="0"/>
              </a:rPr>
              <a:t>ores. </a:t>
            </a:r>
          </a:p>
          <a:p>
            <a:pPr marL="0" algn="just">
              <a:lnSpc>
                <a:spcPct val="150000"/>
              </a:lnSpc>
              <a:spcBef>
                <a:spcPct val="0"/>
              </a:spcBef>
            </a:pPr>
            <a:r>
              <a:rPr lang="en-US" altLang="en-US" sz="2400" b="1" dirty="0">
                <a:solidFill>
                  <a:srgbClr val="7030A0"/>
                </a:solidFill>
                <a:latin typeface="Times New Roman" panose="02020603050405020304" pitchFamily="18" charset="0"/>
                <a:cs typeface="Times New Roman" panose="02020603050405020304" pitchFamily="18" charset="0"/>
              </a:rPr>
              <a:t>A substance which is added to the charge in the furnace to remove the </a:t>
            </a:r>
            <a:r>
              <a:rPr lang="en-US" altLang="en-US" sz="2400" b="1" dirty="0">
                <a:solidFill>
                  <a:srgbClr val="00B0F0"/>
                </a:solidFill>
                <a:latin typeface="Times New Roman" panose="02020603050405020304" pitchFamily="18" charset="0"/>
                <a:cs typeface="Times New Roman" panose="02020603050405020304" pitchFamily="18" charset="0"/>
              </a:rPr>
              <a:t>gangue</a:t>
            </a:r>
            <a:r>
              <a:rPr lang="en-US" altLang="en-US" sz="2400" b="1" dirty="0">
                <a:solidFill>
                  <a:srgbClr val="7030A0"/>
                </a:solidFill>
                <a:latin typeface="Times New Roman" panose="02020603050405020304" pitchFamily="18" charset="0"/>
                <a:cs typeface="Times New Roman" panose="02020603050405020304" pitchFamily="18" charset="0"/>
              </a:rPr>
              <a:t> (impurities) is known as </a:t>
            </a:r>
            <a:r>
              <a:rPr lang="en-US" altLang="en-US" sz="2400" b="1" dirty="0">
                <a:solidFill>
                  <a:srgbClr val="00B0F0"/>
                </a:solidFill>
                <a:latin typeface="Times New Roman" panose="02020603050405020304" pitchFamily="18" charset="0"/>
                <a:cs typeface="Times New Roman" panose="02020603050405020304" pitchFamily="18" charset="0"/>
              </a:rPr>
              <a:t>flux</a:t>
            </a:r>
          </a:p>
          <a:p>
            <a:pPr marL="0" algn="just">
              <a:lnSpc>
                <a:spcPct val="150000"/>
              </a:lnSpc>
              <a:spcBef>
                <a:spcPct val="0"/>
              </a:spcBef>
            </a:pPr>
            <a:r>
              <a:rPr lang="en-US" altLang="en-US" sz="2200" b="1" dirty="0">
                <a:solidFill>
                  <a:srgbClr val="FF0000"/>
                </a:solidFill>
                <a:latin typeface="Times New Roman" panose="02020603050405020304" pitchFamily="18" charset="0"/>
                <a:cs typeface="Times New Roman" panose="02020603050405020304" pitchFamily="18" charset="0"/>
              </a:rPr>
              <a:t>Flux- </a:t>
            </a:r>
            <a:r>
              <a:rPr lang="en-US" altLang="en-US" sz="2200" dirty="0">
                <a:latin typeface="Times New Roman" panose="02020603050405020304" pitchFamily="18" charset="0"/>
                <a:cs typeface="Times New Roman" panose="02020603050405020304" pitchFamily="18" charset="0"/>
              </a:rPr>
              <a:t>Substance used to convert non fusible impurities into fusible one.</a:t>
            </a:r>
          </a:p>
          <a:p>
            <a:pPr marL="0" indent="0" algn="just">
              <a:lnSpc>
                <a:spcPct val="150000"/>
              </a:lnSpc>
              <a:spcBef>
                <a:spcPct val="0"/>
              </a:spcBef>
              <a:buNone/>
            </a:pPr>
            <a:endParaRPr lang="en-US" altLang="en-US" sz="2400" b="1" dirty="0">
              <a:solidFill>
                <a:srgbClr val="00B0F0"/>
              </a:solidFill>
              <a:latin typeface="Times New Roman" panose="02020603050405020304" pitchFamily="18" charset="0"/>
              <a:cs typeface="Times New Roman" panose="02020603050405020304" pitchFamily="18" charset="0"/>
            </a:endParaRPr>
          </a:p>
          <a:p>
            <a:pPr marL="0" algn="just">
              <a:lnSpc>
                <a:spcPct val="150000"/>
              </a:lnSpc>
              <a:spcBef>
                <a:spcPct val="0"/>
              </a:spcBef>
            </a:pPr>
            <a:endParaRPr lang="en-US" sz="2400" b="1" dirty="0"/>
          </a:p>
        </p:txBody>
      </p:sp>
    </p:spTree>
    <p:extLst>
      <p:ext uri="{BB962C8B-B14F-4D97-AF65-F5344CB8AC3E}">
        <p14:creationId xmlns="" xmlns:p14="http://schemas.microsoft.com/office/powerpoint/2010/main" val="329264380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382000" cy="5334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69</a:t>
            </a:fld>
            <a:endParaRPr lang="en-US"/>
          </a:p>
        </p:txBody>
      </p:sp>
      <p:sp>
        <p:nvSpPr>
          <p:cNvPr id="4" name="Content Placeholder 3"/>
          <p:cNvSpPr>
            <a:spLocks noGrp="1"/>
          </p:cNvSpPr>
          <p:nvPr>
            <p:ph sz="quarter" idx="1"/>
          </p:nvPr>
        </p:nvSpPr>
        <p:spPr>
          <a:xfrm>
            <a:off x="146304" y="535213"/>
            <a:ext cx="8816267" cy="6028871"/>
          </a:xfrm>
        </p:spPr>
        <p:txBody>
          <a:bodyPr/>
          <a:lstStyle/>
          <a:p>
            <a:pPr>
              <a:lnSpc>
                <a:spcPct val="150000"/>
              </a:lnSpc>
              <a:buFont typeface="Wingdings" panose="05000000000000000000" pitchFamily="2" charset="2"/>
              <a:buChar char="v"/>
            </a:pPr>
            <a:r>
              <a:rPr lang="en-US" altLang="en-US" b="1" dirty="0">
                <a:solidFill>
                  <a:srgbClr val="00B0F0"/>
                </a:solidFill>
                <a:latin typeface="Times New Roman" panose="02020603050405020304" pitchFamily="18" charset="0"/>
                <a:cs typeface="Times New Roman" panose="02020603050405020304" pitchFamily="18" charset="0"/>
              </a:rPr>
              <a:t>Metallurgy</a:t>
            </a:r>
            <a:r>
              <a:rPr lang="en-US" altLang="en-US" dirty="0">
                <a:solidFill>
                  <a:srgbClr val="FF0000"/>
                </a:solidFill>
                <a:latin typeface="Times New Roman" panose="02020603050405020304" pitchFamily="18" charset="0"/>
                <a:cs typeface="Times New Roman" panose="02020603050405020304" pitchFamily="18" charset="0"/>
              </a:rPr>
              <a:t> -</a:t>
            </a:r>
            <a:r>
              <a:rPr lang="en-US" altLang="en-US" sz="2400" b="1" dirty="0">
                <a:solidFill>
                  <a:srgbClr val="00B050"/>
                </a:solidFill>
                <a:latin typeface="Times New Roman" panose="02020603050405020304" pitchFamily="18" charset="0"/>
                <a:cs typeface="Times New Roman" panose="02020603050405020304" pitchFamily="18" charset="0"/>
              </a:rPr>
              <a:t>deals with the process of purification of metals and the formation of alloys. </a:t>
            </a:r>
          </a:p>
          <a:p>
            <a:pPr marL="0" indent="0">
              <a:lnSpc>
                <a:spcPct val="150000"/>
              </a:lnSpc>
              <a:buNone/>
            </a:pPr>
            <a:endParaRPr lang="en-US" altLang="en-US" sz="2400" b="1" dirty="0">
              <a:solidFill>
                <a:srgbClr val="7030A0"/>
              </a:solidFill>
              <a:latin typeface="Times New Roman" panose="02020603050405020304" pitchFamily="18" charset="0"/>
              <a:cs typeface="Times New Roman" panose="02020603050405020304" pitchFamily="18" charset="0"/>
            </a:endParaRPr>
          </a:p>
          <a:p>
            <a:pPr marL="0" indent="0">
              <a:lnSpc>
                <a:spcPct val="150000"/>
              </a:lnSpc>
              <a:buNone/>
            </a:pPr>
            <a:endParaRPr lang="en-US" dirty="0"/>
          </a:p>
        </p:txBody>
      </p:sp>
      <p:pic>
        <p:nvPicPr>
          <p:cNvPr id="5"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04800" y="1676400"/>
            <a:ext cx="8657771" cy="4991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2710780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351" y="31845"/>
            <a:ext cx="8540496" cy="914400"/>
          </a:xfrm>
        </p:spPr>
        <p:txBody>
          <a:bodyPr/>
          <a:lstStyle/>
          <a:p>
            <a:r>
              <a:rPr lang="en-US" b="1" dirty="0">
                <a:solidFill>
                  <a:srgbClr val="0070C0"/>
                </a:solidFill>
                <a:latin typeface="Times New Roman" pitchFamily="18" charset="0"/>
                <a:cs typeface="Times New Roman" pitchFamily="18" charset="0"/>
              </a:rPr>
              <a:t>                                  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7</a:t>
            </a:fld>
            <a:endParaRPr lang="en-US"/>
          </a:p>
        </p:txBody>
      </p:sp>
      <p:pic>
        <p:nvPicPr>
          <p:cNvPr id="5" name="Content Placeholder 4"/>
          <p:cNvPicPr>
            <a:picLocks noGrp="1" noChangeAspect="1"/>
          </p:cNvPicPr>
          <p:nvPr>
            <p:ph sz="quarter" idx="1"/>
          </p:nvPr>
        </p:nvPicPr>
        <p:blipFill>
          <a:blip r:embed="rId2" cstate="print">
            <a:extLst>
              <a:ext uri="{28A0092B-C50C-407E-A947-70E740481C1C}">
                <a14:useLocalDpi xmlns="" xmlns:a14="http://schemas.microsoft.com/office/drawing/2010/main" val="0"/>
              </a:ext>
            </a:extLst>
          </a:blip>
          <a:stretch>
            <a:fillRect/>
          </a:stretch>
        </p:blipFill>
        <p:spPr>
          <a:xfrm>
            <a:off x="530351" y="946245"/>
            <a:ext cx="8461249" cy="5530755"/>
          </a:xfrm>
        </p:spPr>
      </p:pic>
    </p:spTree>
    <p:extLst>
      <p:ext uri="{BB962C8B-B14F-4D97-AF65-F5344CB8AC3E}">
        <p14:creationId xmlns="" xmlns:p14="http://schemas.microsoft.com/office/powerpoint/2010/main" val="224926918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219" y="152400"/>
            <a:ext cx="8511467" cy="762000"/>
          </a:xfrm>
        </p:spPr>
        <p:txBody>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70</a:t>
            </a:fld>
            <a:endParaRPr lang="en-US" dirty="0"/>
          </a:p>
        </p:txBody>
      </p:sp>
      <p:sp>
        <p:nvSpPr>
          <p:cNvPr id="4" name="Content Placeholder 3"/>
          <p:cNvSpPr>
            <a:spLocks noGrp="1"/>
          </p:cNvSpPr>
          <p:nvPr>
            <p:ph sz="quarter" idx="1"/>
          </p:nvPr>
        </p:nvSpPr>
        <p:spPr>
          <a:xfrm>
            <a:off x="186220" y="776514"/>
            <a:ext cx="8870114" cy="5905500"/>
          </a:xfrm>
        </p:spPr>
        <p:txBody>
          <a:bodyPr>
            <a:normAutofit/>
          </a:bodyPr>
          <a:lstStyle/>
          <a:p>
            <a:pPr>
              <a:lnSpc>
                <a:spcPct val="150000"/>
              </a:lnSpc>
            </a:pPr>
            <a:r>
              <a:rPr lang="en-US" sz="2200" b="1" i="1" dirty="0">
                <a:solidFill>
                  <a:srgbClr val="7030A0"/>
                </a:solidFill>
                <a:latin typeface="Times New Roman" pitchFamily="18" charset="0"/>
                <a:cs typeface="Times New Roman" pitchFamily="18" charset="0"/>
              </a:rPr>
              <a:t>Metallurgy </a:t>
            </a:r>
            <a:r>
              <a:rPr lang="en-US" sz="2200" dirty="0">
                <a:latin typeface="Times New Roman" pitchFamily="18" charset="0"/>
                <a:cs typeface="Times New Roman" pitchFamily="18" charset="0"/>
              </a:rPr>
              <a:t>is the </a:t>
            </a:r>
            <a:r>
              <a:rPr lang="en-US" sz="2200" b="1" dirty="0">
                <a:solidFill>
                  <a:srgbClr val="FF0000"/>
                </a:solidFill>
                <a:latin typeface="Times New Roman" pitchFamily="18" charset="0"/>
                <a:cs typeface="Times New Roman" pitchFamily="18" charset="0"/>
              </a:rPr>
              <a:t>science</a:t>
            </a:r>
            <a:r>
              <a:rPr lang="en-US" sz="2200" dirty="0">
                <a:latin typeface="Times New Roman" pitchFamily="18" charset="0"/>
                <a:cs typeface="Times New Roman" pitchFamily="18" charset="0"/>
              </a:rPr>
              <a:t> and </a:t>
            </a:r>
            <a:r>
              <a:rPr lang="en-US" sz="2200" b="1" dirty="0">
                <a:solidFill>
                  <a:srgbClr val="FF0000"/>
                </a:solidFill>
                <a:latin typeface="Times New Roman" pitchFamily="18" charset="0"/>
                <a:cs typeface="Times New Roman" pitchFamily="18" charset="0"/>
              </a:rPr>
              <a:t>technology</a:t>
            </a:r>
            <a:r>
              <a:rPr lang="en-US" sz="2200" dirty="0">
                <a:latin typeface="Times New Roman" pitchFamily="18" charset="0"/>
                <a:cs typeface="Times New Roman" pitchFamily="18" charset="0"/>
              </a:rPr>
              <a:t> of separating metals from their ores and of compounding </a:t>
            </a:r>
            <a:r>
              <a:rPr lang="en-US" sz="2200" b="1" dirty="0">
                <a:solidFill>
                  <a:srgbClr val="00B0F0"/>
                </a:solidFill>
                <a:latin typeface="Times New Roman" pitchFamily="18" charset="0"/>
                <a:cs typeface="Times New Roman" pitchFamily="18" charset="0"/>
              </a:rPr>
              <a:t>alloys.</a:t>
            </a:r>
          </a:p>
          <a:p>
            <a:pPr marL="0" indent="0">
              <a:lnSpc>
                <a:spcPct val="150000"/>
              </a:lnSpc>
              <a:buNone/>
            </a:pPr>
            <a:endParaRPr lang="en-US" sz="2200" b="1" dirty="0">
              <a:solidFill>
                <a:srgbClr val="00B0F0"/>
              </a:solidFill>
              <a:latin typeface="Times New Roman" pitchFamily="18" charset="0"/>
              <a:cs typeface="Times New Roman" pitchFamily="18" charset="0"/>
            </a:endParaRPr>
          </a:p>
          <a:p>
            <a:pPr marL="0" indent="0">
              <a:lnSpc>
                <a:spcPct val="150000"/>
              </a:lnSpc>
              <a:buNone/>
            </a:pPr>
            <a:endParaRPr lang="en-US" sz="2200" dirty="0"/>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70837" y="1790700"/>
            <a:ext cx="8675334" cy="4853214"/>
          </a:xfrm>
          <a:prstGeom prst="rect">
            <a:avLst/>
          </a:prstGeom>
        </p:spPr>
      </p:pic>
    </p:spTree>
    <p:extLst>
      <p:ext uri="{BB962C8B-B14F-4D97-AF65-F5344CB8AC3E}">
        <p14:creationId xmlns="" xmlns:p14="http://schemas.microsoft.com/office/powerpoint/2010/main" val="64229835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152400"/>
            <a:ext cx="8692896" cy="609601"/>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71</a:t>
            </a:fld>
            <a:endParaRPr lang="en-US"/>
          </a:p>
        </p:txBody>
      </p:sp>
      <p:sp>
        <p:nvSpPr>
          <p:cNvPr id="4" name="Content Placeholder 3"/>
          <p:cNvSpPr>
            <a:spLocks noGrp="1"/>
          </p:cNvSpPr>
          <p:nvPr>
            <p:ph sz="quarter" idx="1"/>
          </p:nvPr>
        </p:nvSpPr>
        <p:spPr>
          <a:xfrm>
            <a:off x="142675" y="609600"/>
            <a:ext cx="8845296" cy="6057900"/>
          </a:xfrm>
        </p:spPr>
        <p:txBody>
          <a:bodyPr>
            <a:normAutofit/>
          </a:bodyPr>
          <a:lstStyle/>
          <a:p>
            <a:pPr algn="just">
              <a:lnSpc>
                <a:spcPct val="150000"/>
              </a:lnSpc>
              <a:buFont typeface="Wingdings" panose="05000000000000000000" pitchFamily="2" charset="2"/>
              <a:buChar char="v"/>
            </a:pPr>
            <a:r>
              <a:rPr lang="en-US" sz="2200" dirty="0">
                <a:latin typeface="Times New Roman" pitchFamily="18" charset="0"/>
                <a:cs typeface="Times New Roman" pitchFamily="18" charset="0"/>
              </a:rPr>
              <a:t>Metallurgy is the </a:t>
            </a:r>
            <a:r>
              <a:rPr lang="en-US" sz="2200" b="1" dirty="0">
                <a:solidFill>
                  <a:srgbClr val="00B050"/>
                </a:solidFill>
                <a:latin typeface="Times New Roman" pitchFamily="18" charset="0"/>
                <a:cs typeface="Times New Roman" pitchFamily="18" charset="0"/>
              </a:rPr>
              <a:t>science</a:t>
            </a:r>
            <a:r>
              <a:rPr lang="en-US" sz="2200" dirty="0">
                <a:latin typeface="Times New Roman" pitchFamily="18" charset="0"/>
                <a:cs typeface="Times New Roman" pitchFamily="18" charset="0"/>
              </a:rPr>
              <a:t> and </a:t>
            </a:r>
            <a:r>
              <a:rPr lang="en-US" sz="2200" b="1" dirty="0">
                <a:solidFill>
                  <a:srgbClr val="00B050"/>
                </a:solidFill>
                <a:latin typeface="Times New Roman" pitchFamily="18" charset="0"/>
                <a:cs typeface="Times New Roman" pitchFamily="18" charset="0"/>
              </a:rPr>
              <a:t>technology </a:t>
            </a:r>
            <a:r>
              <a:rPr lang="en-US" sz="2200" dirty="0">
                <a:latin typeface="Times New Roman" pitchFamily="18" charset="0"/>
                <a:cs typeface="Times New Roman" pitchFamily="18" charset="0"/>
              </a:rPr>
              <a:t>of metal. </a:t>
            </a:r>
          </a:p>
          <a:p>
            <a:pPr algn="just">
              <a:lnSpc>
                <a:spcPct val="150000"/>
              </a:lnSpc>
              <a:buFont typeface="Wingdings" pitchFamily="2" charset="2"/>
              <a:buChar char="q"/>
              <a:defRPr/>
            </a:pPr>
            <a:r>
              <a:rPr lang="en-US" sz="2200" dirty="0">
                <a:solidFill>
                  <a:srgbClr val="FF0000"/>
                </a:solidFill>
                <a:latin typeface="Times New Roman" pitchFamily="18" charset="0"/>
                <a:cs typeface="Times New Roman" pitchFamily="18" charset="0"/>
              </a:rPr>
              <a:t>Science of metals mean:</a:t>
            </a:r>
          </a:p>
          <a:p>
            <a:pPr algn="just">
              <a:lnSpc>
                <a:spcPct val="150000"/>
              </a:lnSpc>
              <a:defRPr/>
            </a:pPr>
            <a:r>
              <a:rPr lang="en-US" sz="2200" dirty="0">
                <a:latin typeface="Times New Roman" pitchFamily="18" charset="0"/>
                <a:cs typeface="Times New Roman" pitchFamily="18" charset="0"/>
              </a:rPr>
              <a:t>Study of metals right from the atomic structure to macrostructure.</a:t>
            </a:r>
          </a:p>
          <a:p>
            <a:pPr algn="just">
              <a:lnSpc>
                <a:spcPct val="150000"/>
              </a:lnSpc>
              <a:defRPr/>
            </a:pPr>
            <a:r>
              <a:rPr lang="en-US" sz="2200" dirty="0">
                <a:latin typeface="Times New Roman" pitchFamily="18" charset="0"/>
                <a:cs typeface="Times New Roman" pitchFamily="18" charset="0"/>
              </a:rPr>
              <a:t>Study of </a:t>
            </a:r>
            <a:r>
              <a:rPr lang="en-US" sz="2200" dirty="0" err="1">
                <a:latin typeface="Times New Roman" pitchFamily="18" charset="0"/>
                <a:cs typeface="Times New Roman" pitchFamily="18" charset="0"/>
              </a:rPr>
              <a:t>physico</a:t>
            </a:r>
            <a:r>
              <a:rPr lang="en-US" sz="2200" dirty="0">
                <a:latin typeface="Times New Roman" pitchFamily="18" charset="0"/>
                <a:cs typeface="Times New Roman" pitchFamily="18" charset="0"/>
              </a:rPr>
              <a:t>-chemical characteristics of metals. Like density, conductivity (magnetic, electrical, thermal), optical properties (transparent, translucent, opaque </a:t>
            </a:r>
            <a:r>
              <a:rPr lang="en-US" sz="2200" dirty="0" err="1">
                <a:latin typeface="Times New Roman" pitchFamily="18" charset="0"/>
                <a:cs typeface="Times New Roman" pitchFamily="18" charset="0"/>
              </a:rPr>
              <a:t>etc</a:t>
            </a:r>
            <a:r>
              <a:rPr lang="en-US" sz="2200" dirty="0">
                <a:latin typeface="Times New Roman" pitchFamily="18" charset="0"/>
                <a:cs typeface="Times New Roman" pitchFamily="18" charset="0"/>
              </a:rPr>
              <a:t>), heat of fusion, heat of formation.</a:t>
            </a:r>
          </a:p>
          <a:p>
            <a:pPr algn="just">
              <a:lnSpc>
                <a:spcPct val="150000"/>
              </a:lnSpc>
              <a:buFont typeface="Wingdings" panose="05000000000000000000" pitchFamily="2" charset="2"/>
              <a:buChar char="q"/>
              <a:defRPr/>
            </a:pPr>
            <a:r>
              <a:rPr lang="en-US" sz="2200" dirty="0">
                <a:latin typeface="Times New Roman" pitchFamily="18" charset="0"/>
                <a:cs typeface="Times New Roman" pitchFamily="18" charset="0"/>
              </a:rPr>
              <a:t> </a:t>
            </a:r>
            <a:r>
              <a:rPr lang="en-US" sz="2200" dirty="0">
                <a:solidFill>
                  <a:srgbClr val="FF0000"/>
                </a:solidFill>
                <a:latin typeface="Times New Roman" pitchFamily="18" charset="0"/>
                <a:cs typeface="Times New Roman" pitchFamily="18" charset="0"/>
              </a:rPr>
              <a:t>Technology of metals mean:</a:t>
            </a:r>
          </a:p>
          <a:p>
            <a:pPr algn="just">
              <a:lnSpc>
                <a:spcPct val="150000"/>
              </a:lnSpc>
              <a:buFont typeface="Wingdings" panose="05000000000000000000" pitchFamily="2" charset="2"/>
              <a:buChar char="ü"/>
              <a:defRPr/>
            </a:pPr>
            <a:r>
              <a:rPr lang="en-US" sz="2200" dirty="0">
                <a:solidFill>
                  <a:srgbClr val="0070C0"/>
                </a:solidFill>
                <a:latin typeface="Times New Roman" pitchFamily="18" charset="0"/>
                <a:cs typeface="Times New Roman" pitchFamily="18" charset="0"/>
              </a:rPr>
              <a:t>Manufacturing</a:t>
            </a:r>
            <a:r>
              <a:rPr lang="en-US" sz="2200" dirty="0">
                <a:solidFill>
                  <a:srgbClr val="FF0000"/>
                </a:solidFill>
                <a:latin typeface="Times New Roman" pitchFamily="18" charset="0"/>
                <a:cs typeface="Times New Roman" pitchFamily="18" charset="0"/>
              </a:rPr>
              <a:t>, </a:t>
            </a:r>
            <a:r>
              <a:rPr lang="en-US" sz="2200" dirty="0">
                <a:latin typeface="Times New Roman" pitchFamily="18" charset="0"/>
                <a:cs typeface="Times New Roman" pitchFamily="18" charset="0"/>
              </a:rPr>
              <a:t>designing in desired object, </a:t>
            </a:r>
            <a:r>
              <a:rPr lang="en-US" sz="2200" b="1" dirty="0">
                <a:solidFill>
                  <a:srgbClr val="0070C0"/>
                </a:solidFill>
                <a:latin typeface="Times New Roman" pitchFamily="18" charset="0"/>
                <a:cs typeface="Times New Roman" pitchFamily="18" charset="0"/>
              </a:rPr>
              <a:t>strengthening</a:t>
            </a:r>
            <a:r>
              <a:rPr lang="en-US" sz="2200" dirty="0">
                <a:latin typeface="Times New Roman" pitchFamily="18" charset="0"/>
                <a:cs typeface="Times New Roman" pitchFamily="18" charset="0"/>
              </a:rPr>
              <a:t>, studying the behavior under service conditions and </a:t>
            </a:r>
            <a:r>
              <a:rPr lang="en-US" sz="2200" b="1" dirty="0">
                <a:solidFill>
                  <a:srgbClr val="00B050"/>
                </a:solidFill>
                <a:latin typeface="Times New Roman" pitchFamily="18" charset="0"/>
                <a:cs typeface="Times New Roman" pitchFamily="18" charset="0"/>
              </a:rPr>
              <a:t>improving their performance</a:t>
            </a:r>
            <a:r>
              <a:rPr lang="en-US" sz="2200" dirty="0">
                <a:latin typeface="Times New Roman" pitchFamily="18" charset="0"/>
                <a:cs typeface="Times New Roman" pitchFamily="18" charset="0"/>
              </a:rPr>
              <a:t>.</a:t>
            </a:r>
          </a:p>
          <a:p>
            <a:pPr marL="0" indent="0" algn="just">
              <a:lnSpc>
                <a:spcPct val="150000"/>
              </a:lnSpc>
              <a:buNone/>
              <a:defRPr/>
            </a:pPr>
            <a:endParaRPr lang="en-US" sz="2200" dirty="0">
              <a:latin typeface="Times New Roman" pitchFamily="18" charset="0"/>
              <a:cs typeface="Times New Roman" pitchFamily="18" charset="0"/>
            </a:endParaRPr>
          </a:p>
          <a:p>
            <a:pPr>
              <a:lnSpc>
                <a:spcPct val="150000"/>
              </a:lnSpc>
              <a:buFont typeface="Wingdings" panose="05000000000000000000" pitchFamily="2" charset="2"/>
              <a:buChar char="Ø"/>
            </a:pPr>
            <a:endParaRPr lang="en-US" sz="2200" dirty="0">
              <a:latin typeface="Times New Roman" pitchFamily="18" charset="0"/>
              <a:cs typeface="Times New Roman" pitchFamily="18" charset="0"/>
            </a:endParaRPr>
          </a:p>
          <a:p>
            <a:pPr marL="0" indent="0">
              <a:buNone/>
            </a:pPr>
            <a:endParaRPr lang="en-US" sz="2200" dirty="0"/>
          </a:p>
        </p:txBody>
      </p:sp>
    </p:spTree>
    <p:extLst>
      <p:ext uri="{BB962C8B-B14F-4D97-AF65-F5344CB8AC3E}">
        <p14:creationId xmlns="" xmlns:p14="http://schemas.microsoft.com/office/powerpoint/2010/main" val="16805273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152400"/>
            <a:ext cx="8540496" cy="6858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72</a:t>
            </a:fld>
            <a:endParaRPr lang="en-US"/>
          </a:p>
        </p:txBody>
      </p:sp>
      <p:sp>
        <p:nvSpPr>
          <p:cNvPr id="4" name="Content Placeholder 3"/>
          <p:cNvSpPr>
            <a:spLocks noGrp="1"/>
          </p:cNvSpPr>
          <p:nvPr>
            <p:ph sz="quarter" idx="1"/>
          </p:nvPr>
        </p:nvSpPr>
        <p:spPr>
          <a:xfrm>
            <a:off x="146304" y="838200"/>
            <a:ext cx="8845296" cy="5829300"/>
          </a:xfrm>
        </p:spPr>
        <p:txBody>
          <a:bodyPr>
            <a:normAutofit lnSpcReduction="10000"/>
          </a:bodyPr>
          <a:lstStyle/>
          <a:p>
            <a:pPr marL="342900" lvl="1" indent="-342900">
              <a:spcBef>
                <a:spcPts val="580"/>
              </a:spcBef>
              <a:buClr>
                <a:schemeClr val="accent1"/>
              </a:buClr>
              <a:buFont typeface="Wingdings" panose="05000000000000000000" pitchFamily="2" charset="2"/>
              <a:buChar char="v"/>
            </a:pPr>
            <a:r>
              <a:rPr lang="en-US" b="1" dirty="0">
                <a:solidFill>
                  <a:srgbClr val="FF0000"/>
                </a:solidFill>
                <a:latin typeface="Times New Roman" pitchFamily="18" charset="0"/>
                <a:cs typeface="Times New Roman" pitchFamily="18" charset="0"/>
              </a:rPr>
              <a:t>Occurrence and extraction of metals</a:t>
            </a:r>
          </a:p>
          <a:p>
            <a:pPr algn="just">
              <a:lnSpc>
                <a:spcPct val="150000"/>
              </a:lnSpc>
              <a:buFont typeface="Wingdings" panose="05000000000000000000" pitchFamily="2" charset="2"/>
              <a:buChar char="Ø"/>
              <a:defRPr/>
            </a:pPr>
            <a:r>
              <a:rPr lang="en-US" dirty="0">
                <a:latin typeface="Times New Roman" pitchFamily="18" charset="0"/>
                <a:cs typeface="Times New Roman" pitchFamily="18" charset="0"/>
              </a:rPr>
              <a:t>Active metals are found </a:t>
            </a:r>
            <a:r>
              <a:rPr lang="en-US" dirty="0">
                <a:solidFill>
                  <a:srgbClr val="FF0000"/>
                </a:solidFill>
                <a:latin typeface="Times New Roman" pitchFamily="18" charset="0"/>
                <a:cs typeface="Times New Roman" pitchFamily="18" charset="0"/>
              </a:rPr>
              <a:t>combined</a:t>
            </a:r>
            <a:r>
              <a:rPr lang="en-US" dirty="0">
                <a:latin typeface="Times New Roman" pitchFamily="18" charset="0"/>
                <a:cs typeface="Times New Roman" pitchFamily="18" charset="0"/>
              </a:rPr>
              <a:t> in nature</a:t>
            </a:r>
          </a:p>
          <a:p>
            <a:pPr algn="just">
              <a:lnSpc>
                <a:spcPct val="150000"/>
              </a:lnSpc>
              <a:buFont typeface="Wingdings" panose="05000000000000000000" pitchFamily="2" charset="2"/>
              <a:buChar char="Ø"/>
              <a:defRPr/>
            </a:pPr>
            <a:r>
              <a:rPr lang="en-US" dirty="0">
                <a:latin typeface="Times New Roman" pitchFamily="18" charset="0"/>
                <a:cs typeface="Times New Roman" pitchFamily="18" charset="0"/>
              </a:rPr>
              <a:t>Less active metals can be found either  combined or uncombined form.  Examples: Cu, Au, Bi, </a:t>
            </a:r>
            <a:r>
              <a:rPr lang="en-US" dirty="0" err="1">
                <a:latin typeface="Times New Roman" pitchFamily="18" charset="0"/>
                <a:cs typeface="Times New Roman" pitchFamily="18" charset="0"/>
              </a:rPr>
              <a:t>Pd</a:t>
            </a:r>
            <a:r>
              <a:rPr lang="en-US" dirty="0">
                <a:latin typeface="Times New Roman" pitchFamily="18" charset="0"/>
                <a:cs typeface="Times New Roman" pitchFamily="18" charset="0"/>
              </a:rPr>
              <a:t> and Pt</a:t>
            </a:r>
          </a:p>
          <a:p>
            <a:pPr algn="just">
              <a:lnSpc>
                <a:spcPct val="150000"/>
              </a:lnSpc>
              <a:buFont typeface="Wingdings" panose="05000000000000000000" pitchFamily="2" charset="2"/>
              <a:buChar char="Ø"/>
              <a:defRPr/>
            </a:pPr>
            <a:r>
              <a:rPr lang="en-US" b="1" dirty="0">
                <a:solidFill>
                  <a:srgbClr val="FF0000"/>
                </a:solidFill>
                <a:latin typeface="Times New Roman" pitchFamily="18" charset="0"/>
                <a:cs typeface="Times New Roman" pitchFamily="18" charset="0"/>
              </a:rPr>
              <a:t>Metals</a:t>
            </a:r>
            <a:r>
              <a:rPr lang="en-US" dirty="0">
                <a:latin typeface="Times New Roman" pitchFamily="18" charset="0"/>
                <a:cs typeface="Times New Roman" pitchFamily="18" charset="0"/>
              </a:rPr>
              <a:t> and their compounds are found in earth as natural elements known as </a:t>
            </a:r>
            <a:r>
              <a:rPr lang="en-US" b="1" dirty="0">
                <a:solidFill>
                  <a:srgbClr val="FF0000"/>
                </a:solidFill>
                <a:latin typeface="Times New Roman" pitchFamily="18" charset="0"/>
                <a:cs typeface="Times New Roman" pitchFamily="18" charset="0"/>
              </a:rPr>
              <a:t>minerals.</a:t>
            </a:r>
          </a:p>
          <a:p>
            <a:pPr algn="just">
              <a:lnSpc>
                <a:spcPct val="150000"/>
              </a:lnSpc>
              <a:buFont typeface="Wingdings" panose="05000000000000000000" pitchFamily="2" charset="2"/>
              <a:buChar char="Ø"/>
              <a:defRPr/>
            </a:pPr>
            <a:r>
              <a:rPr lang="en-US" sz="2400" dirty="0">
                <a:latin typeface="Times New Roman" pitchFamily="18" charset="0"/>
                <a:cs typeface="Times New Roman" pitchFamily="18" charset="0"/>
              </a:rPr>
              <a:t>Ores are minerals from which metals are extracted profitably and conveniently. </a:t>
            </a:r>
          </a:p>
          <a:p>
            <a:pPr algn="just">
              <a:defRPr/>
            </a:pPr>
            <a:r>
              <a:rPr lang="en-US" sz="2400" b="1" dirty="0">
                <a:latin typeface="Times New Roman" pitchFamily="18" charset="0"/>
                <a:cs typeface="Times New Roman" pitchFamily="18" charset="0"/>
              </a:rPr>
              <a:t>Ores</a:t>
            </a:r>
            <a:r>
              <a:rPr lang="en-US" sz="2400" dirty="0">
                <a:latin typeface="Times New Roman" pitchFamily="18" charset="0"/>
                <a:cs typeface="Times New Roman" pitchFamily="18" charset="0"/>
              </a:rPr>
              <a:t> contain metal compounds with a lower percentage of impurities. </a:t>
            </a:r>
            <a:endParaRPr lang="en-US" sz="2400" b="1" i="1" dirty="0">
              <a:latin typeface="Times New Roman" pitchFamily="18" charset="0"/>
              <a:cs typeface="Times New Roman" pitchFamily="18" charset="0"/>
            </a:endParaRPr>
          </a:p>
          <a:p>
            <a:pPr algn="just">
              <a:defRPr/>
            </a:pPr>
            <a:r>
              <a:rPr lang="en-US" sz="2400" b="1" i="1" dirty="0">
                <a:solidFill>
                  <a:srgbClr val="7030A0"/>
                </a:solidFill>
                <a:latin typeface="Times New Roman" pitchFamily="18" charset="0"/>
                <a:cs typeface="Times New Roman" pitchFamily="18" charset="0"/>
              </a:rPr>
              <a:t>All the ores are minerals, but all minerals are not necessarily ores</a:t>
            </a:r>
            <a:r>
              <a:rPr lang="en-US" sz="2400" dirty="0">
                <a:latin typeface="Times New Roman" pitchFamily="18" charset="0"/>
                <a:cs typeface="Times New Roman" pitchFamily="18" charset="0"/>
              </a:rPr>
              <a:t>.</a:t>
            </a:r>
          </a:p>
          <a:p>
            <a:pPr marL="0" indent="0" algn="just">
              <a:lnSpc>
                <a:spcPct val="150000"/>
              </a:lnSpc>
              <a:buNone/>
              <a:defRPr/>
            </a:pPr>
            <a:endParaRPr lang="en-US" sz="2400" dirty="0">
              <a:latin typeface="Times New Roman" pitchFamily="18" charset="0"/>
              <a:cs typeface="Times New Roman" pitchFamily="18" charset="0"/>
            </a:endParaRPr>
          </a:p>
          <a:p>
            <a:pPr algn="just">
              <a:lnSpc>
                <a:spcPct val="150000"/>
              </a:lnSpc>
              <a:buFont typeface="Wingdings" panose="05000000000000000000" pitchFamily="2" charset="2"/>
              <a:buChar char="Ø"/>
              <a:defRPr/>
            </a:pPr>
            <a:endParaRPr lang="en-US" dirty="0">
              <a:solidFill>
                <a:srgbClr val="FF0000"/>
              </a:solidFill>
              <a:latin typeface="Times New Roman" pitchFamily="18" charset="0"/>
              <a:cs typeface="Times New Roman" pitchFamily="18" charset="0"/>
            </a:endParaRPr>
          </a:p>
          <a:p>
            <a:pPr marL="342900" lvl="1" indent="-342900" algn="just">
              <a:lnSpc>
                <a:spcPct val="150000"/>
              </a:lnSpc>
              <a:spcBef>
                <a:spcPts val="580"/>
              </a:spcBef>
              <a:buClr>
                <a:schemeClr val="accent1"/>
              </a:buClr>
              <a:buFont typeface="Wingdings" panose="05000000000000000000" pitchFamily="2" charset="2"/>
              <a:buChar char="ü"/>
            </a:pPr>
            <a:endParaRPr lang="en-US" b="1" dirty="0">
              <a:solidFill>
                <a:srgbClr val="FF0000"/>
              </a:solidFill>
              <a:latin typeface="Times New Roman" pitchFamily="18" charset="0"/>
              <a:cs typeface="Times New Roman" pitchFamily="18" charset="0"/>
            </a:endParaRPr>
          </a:p>
          <a:p>
            <a:pPr marL="0" indent="0">
              <a:buNone/>
            </a:pPr>
            <a:endParaRPr lang="en-US" dirty="0"/>
          </a:p>
        </p:txBody>
      </p:sp>
    </p:spTree>
    <p:extLst>
      <p:ext uri="{BB962C8B-B14F-4D97-AF65-F5344CB8AC3E}">
        <p14:creationId xmlns="" xmlns:p14="http://schemas.microsoft.com/office/powerpoint/2010/main" val="406484499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829" y="152400"/>
            <a:ext cx="8382000" cy="6096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73</a:t>
            </a:fld>
            <a:endParaRPr lang="en-US"/>
          </a:p>
        </p:txBody>
      </p:sp>
      <p:pic>
        <p:nvPicPr>
          <p:cNvPr id="5" name="Content Placeholder 4"/>
          <p:cNvPicPr>
            <a:picLocks noGrp="1" noChangeAspect="1"/>
          </p:cNvPicPr>
          <p:nvPr>
            <p:ph sz="quarter" idx="1"/>
          </p:nvPr>
        </p:nvPicPr>
        <p:blipFill>
          <a:blip r:embed="rId2" cstate="print">
            <a:extLst>
              <a:ext uri="{28A0092B-C50C-407E-A947-70E740481C1C}">
                <a14:useLocalDpi xmlns="" xmlns:a14="http://schemas.microsoft.com/office/drawing/2010/main" val="0"/>
              </a:ext>
            </a:extLst>
          </a:blip>
          <a:stretch>
            <a:fillRect/>
          </a:stretch>
        </p:blipFill>
        <p:spPr>
          <a:xfrm>
            <a:off x="146304" y="547915"/>
            <a:ext cx="8769096" cy="6134099"/>
          </a:xfrm>
        </p:spPr>
      </p:pic>
    </p:spTree>
    <p:extLst>
      <p:ext uri="{BB962C8B-B14F-4D97-AF65-F5344CB8AC3E}">
        <p14:creationId xmlns="" xmlns:p14="http://schemas.microsoft.com/office/powerpoint/2010/main" val="402039414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829" y="152400"/>
            <a:ext cx="8382000" cy="6096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74</a:t>
            </a:fld>
            <a:endParaRPr lang="en-US"/>
          </a:p>
        </p:txBody>
      </p:sp>
      <p:pic>
        <p:nvPicPr>
          <p:cNvPr id="6" name="Content Placeholder 4"/>
          <p:cNvPicPr>
            <a:picLocks noGrp="1" noChangeAspect="1"/>
          </p:cNvPicPr>
          <p:nvPr>
            <p:ph sz="quarter" idx="1"/>
          </p:nvPr>
        </p:nvPicPr>
        <p:blipFill>
          <a:blip r:embed="rId2" cstate="print">
            <a:extLst>
              <a:ext uri="{28A0092B-C50C-407E-A947-70E740481C1C}">
                <a14:useLocalDpi xmlns="" xmlns:a14="http://schemas.microsoft.com/office/drawing/2010/main" val="0"/>
              </a:ext>
            </a:extLst>
          </a:blip>
          <a:stretch>
            <a:fillRect/>
          </a:stretch>
        </p:blipFill>
        <p:spPr>
          <a:xfrm>
            <a:off x="146304" y="1012853"/>
            <a:ext cx="8845550" cy="5654647"/>
          </a:xfrm>
        </p:spPr>
      </p:pic>
    </p:spTree>
    <p:extLst>
      <p:ext uri="{BB962C8B-B14F-4D97-AF65-F5344CB8AC3E}">
        <p14:creationId xmlns="" xmlns:p14="http://schemas.microsoft.com/office/powerpoint/2010/main" val="214716655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829" y="152400"/>
            <a:ext cx="8382000" cy="6096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75</a:t>
            </a:fld>
            <a:endParaRPr lang="en-US"/>
          </a:p>
        </p:txBody>
      </p:sp>
      <p:sp>
        <p:nvSpPr>
          <p:cNvPr id="4" name="Content Placeholder 3"/>
          <p:cNvSpPr>
            <a:spLocks noGrp="1"/>
          </p:cNvSpPr>
          <p:nvPr>
            <p:ph sz="quarter" idx="1"/>
          </p:nvPr>
        </p:nvSpPr>
        <p:spPr>
          <a:xfrm>
            <a:off x="146304" y="609600"/>
            <a:ext cx="8845296" cy="6057900"/>
          </a:xfrm>
        </p:spPr>
        <p:txBody>
          <a:bodyPr/>
          <a:lstStyle/>
          <a:p>
            <a:pPr algn="just">
              <a:lnSpc>
                <a:spcPct val="150000"/>
              </a:lnSpc>
              <a:buFont typeface="Wingdings" panose="05000000000000000000" pitchFamily="2" charset="2"/>
              <a:buChar char="v"/>
              <a:defRPr/>
            </a:pPr>
            <a:r>
              <a:rPr lang="en-US" sz="2200" b="1" dirty="0">
                <a:solidFill>
                  <a:srgbClr val="7030A0"/>
                </a:solidFill>
                <a:latin typeface="Times New Roman" pitchFamily="18" charset="0"/>
                <a:ea typeface="Tahoma" pitchFamily="34" charset="0"/>
                <a:cs typeface="Times New Roman" pitchFamily="18" charset="0"/>
              </a:rPr>
              <a:t>Minerals and Ores</a:t>
            </a:r>
          </a:p>
          <a:p>
            <a:pPr marL="571500" indent="-571500" algn="just">
              <a:lnSpc>
                <a:spcPct val="150000"/>
              </a:lnSpc>
              <a:buFont typeface="Wingdings" pitchFamily="2" charset="2"/>
              <a:buChar char="v"/>
              <a:defRPr/>
            </a:pPr>
            <a:r>
              <a:rPr lang="en-US" sz="2200" b="1" dirty="0">
                <a:solidFill>
                  <a:srgbClr val="002060"/>
                </a:solidFill>
                <a:latin typeface="Times New Roman" pitchFamily="18" charset="0"/>
                <a:cs typeface="Times New Roman" pitchFamily="18" charset="0"/>
              </a:rPr>
              <a:t>Classification of ores</a:t>
            </a:r>
          </a:p>
          <a:p>
            <a:pPr algn="just">
              <a:lnSpc>
                <a:spcPct val="150000"/>
              </a:lnSpc>
              <a:buFont typeface="Wingdings" panose="05000000000000000000" pitchFamily="2" charset="2"/>
              <a:buChar char="ü"/>
              <a:defRPr/>
            </a:pPr>
            <a:r>
              <a:rPr lang="en-US" sz="2200" dirty="0">
                <a:solidFill>
                  <a:srgbClr val="002060"/>
                </a:solidFill>
                <a:latin typeface="Times New Roman" pitchFamily="18" charset="0"/>
                <a:cs typeface="Times New Roman" pitchFamily="18" charset="0"/>
              </a:rPr>
              <a:t> Ores are classified according to the </a:t>
            </a:r>
            <a:r>
              <a:rPr lang="en-US" sz="2200" b="1" dirty="0">
                <a:solidFill>
                  <a:srgbClr val="002060"/>
                </a:solidFill>
                <a:latin typeface="Times New Roman" pitchFamily="18" charset="0"/>
                <a:cs typeface="Times New Roman" pitchFamily="18" charset="0"/>
              </a:rPr>
              <a:t>anions </a:t>
            </a:r>
            <a:r>
              <a:rPr lang="en-US" sz="2200" dirty="0">
                <a:solidFill>
                  <a:srgbClr val="002060"/>
                </a:solidFill>
                <a:latin typeface="Times New Roman" pitchFamily="18" charset="0"/>
                <a:cs typeface="Times New Roman" pitchFamily="18" charset="0"/>
              </a:rPr>
              <a:t>to which the metal ions are combined</a:t>
            </a:r>
          </a:p>
          <a:p>
            <a:pPr>
              <a:lnSpc>
                <a:spcPct val="150000"/>
              </a:lnSpc>
              <a:buFont typeface="Wingdings" panose="05000000000000000000" pitchFamily="2" charset="2"/>
              <a:buChar char="Ø"/>
            </a:pPr>
            <a:r>
              <a:rPr lang="en-US" altLang="en-US" sz="2200" b="1" dirty="0">
                <a:solidFill>
                  <a:srgbClr val="002060"/>
                </a:solidFill>
                <a:latin typeface="Times New Roman" panose="02020603050405020304" pitchFamily="18" charset="0"/>
                <a:cs typeface="Times New Roman" panose="02020603050405020304" pitchFamily="18" charset="0"/>
              </a:rPr>
              <a:t>Classification(Types of Ores)</a:t>
            </a: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cstate="print"/>
          <a:stretch>
            <a:fillRect/>
          </a:stretch>
        </p:blipFill>
        <p:spPr>
          <a:xfrm>
            <a:off x="603504" y="3352800"/>
            <a:ext cx="7702296" cy="3314700"/>
          </a:xfrm>
          <a:prstGeom prst="rect">
            <a:avLst/>
          </a:prstGeom>
        </p:spPr>
      </p:pic>
    </p:spTree>
    <p:extLst>
      <p:ext uri="{BB962C8B-B14F-4D97-AF65-F5344CB8AC3E}">
        <p14:creationId xmlns="" xmlns:p14="http://schemas.microsoft.com/office/powerpoint/2010/main" val="391348138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382000" cy="6096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76</a:t>
            </a:fld>
            <a:endParaRPr lang="en-US"/>
          </a:p>
        </p:txBody>
      </p:sp>
      <p:sp>
        <p:nvSpPr>
          <p:cNvPr id="4" name="Content Placeholder 3"/>
          <p:cNvSpPr>
            <a:spLocks noGrp="1"/>
          </p:cNvSpPr>
          <p:nvPr>
            <p:ph sz="quarter" idx="1"/>
          </p:nvPr>
        </p:nvSpPr>
        <p:spPr>
          <a:xfrm>
            <a:off x="146304" y="533400"/>
            <a:ext cx="8845296" cy="6134100"/>
          </a:xfrm>
        </p:spPr>
        <p:txBody>
          <a:bodyPr>
            <a:normAutofit lnSpcReduction="10000"/>
          </a:bodyPr>
          <a:lstStyle/>
          <a:p>
            <a:pPr>
              <a:buFont typeface="Wingdings" panose="05000000000000000000" pitchFamily="2" charset="2"/>
              <a:buChar char="v"/>
            </a:pPr>
            <a:r>
              <a:rPr lang="en-US" altLang="en-US" sz="2200" b="1" dirty="0">
                <a:solidFill>
                  <a:srgbClr val="FF0000"/>
                </a:solidFill>
                <a:latin typeface="Tahoma" panose="020B0604030504040204" pitchFamily="34" charset="0"/>
                <a:cs typeface="Tahoma" panose="020B0604030504040204" pitchFamily="34" charset="0"/>
              </a:rPr>
              <a:t>In the Free State</a:t>
            </a:r>
          </a:p>
          <a:p>
            <a:pPr>
              <a:lnSpc>
                <a:spcPct val="150000"/>
              </a:lnSpc>
            </a:pPr>
            <a:r>
              <a:rPr lang="en-US" altLang="en-US" sz="2200" dirty="0">
                <a:latin typeface="Times New Roman" panose="02020603050405020304" pitchFamily="18" charset="0"/>
                <a:cs typeface="Times New Roman" panose="02020603050405020304" pitchFamily="18" charset="0"/>
              </a:rPr>
              <a:t>Very few metals exist in the </a:t>
            </a:r>
            <a:r>
              <a:rPr lang="en-US" altLang="en-US" sz="2200" b="1" dirty="0">
                <a:solidFill>
                  <a:srgbClr val="0070C0"/>
                </a:solidFill>
                <a:latin typeface="Times New Roman" panose="02020603050405020304" pitchFamily="18" charset="0"/>
                <a:cs typeface="Times New Roman" panose="02020603050405020304" pitchFamily="18" charset="0"/>
              </a:rPr>
              <a:t>free </a:t>
            </a:r>
            <a:r>
              <a:rPr lang="en-US" altLang="en-US" sz="2200" dirty="0">
                <a:latin typeface="Times New Roman" panose="02020603050405020304" pitchFamily="18" charset="0"/>
                <a:cs typeface="Times New Roman" panose="02020603050405020304" pitchFamily="18" charset="0"/>
              </a:rPr>
              <a:t>or </a:t>
            </a:r>
            <a:r>
              <a:rPr lang="en-US" altLang="en-US" sz="2200" b="1" dirty="0">
                <a:solidFill>
                  <a:srgbClr val="FF0000"/>
                </a:solidFill>
                <a:latin typeface="Times New Roman" panose="02020603050405020304" pitchFamily="18" charset="0"/>
                <a:cs typeface="Times New Roman" panose="02020603050405020304" pitchFamily="18" charset="0"/>
              </a:rPr>
              <a:t>native state. </a:t>
            </a:r>
          </a:p>
          <a:p>
            <a:pPr>
              <a:lnSpc>
                <a:spcPct val="150000"/>
              </a:lnSpc>
            </a:pPr>
            <a:r>
              <a:rPr lang="en-US" altLang="en-US" sz="2200" dirty="0">
                <a:latin typeface="Times New Roman" panose="02020603050405020304" pitchFamily="18" charset="0"/>
                <a:cs typeface="Times New Roman" panose="02020603050405020304" pitchFamily="18" charset="0"/>
              </a:rPr>
              <a:t>Only metals like </a:t>
            </a:r>
            <a:r>
              <a:rPr lang="en-US" altLang="en-US" sz="2200" b="1" dirty="0">
                <a:solidFill>
                  <a:srgbClr val="FF0000"/>
                </a:solidFill>
                <a:latin typeface="Times New Roman" panose="02020603050405020304" pitchFamily="18" charset="0"/>
                <a:cs typeface="Times New Roman" panose="02020603050405020304" pitchFamily="18" charset="0"/>
              </a:rPr>
              <a:t>gold,</a:t>
            </a:r>
            <a:r>
              <a:rPr lang="en-US" altLang="en-US" sz="2200" dirty="0">
                <a:latin typeface="Times New Roman" panose="02020603050405020304" pitchFamily="18" charset="0"/>
                <a:cs typeface="Times New Roman" panose="02020603050405020304" pitchFamily="18" charset="0"/>
              </a:rPr>
              <a:t> p</a:t>
            </a:r>
            <a:r>
              <a:rPr lang="en-US" altLang="en-US" sz="2200" b="1" dirty="0">
                <a:solidFill>
                  <a:srgbClr val="002060"/>
                </a:solidFill>
                <a:latin typeface="Times New Roman" panose="02020603050405020304" pitchFamily="18" charset="0"/>
                <a:cs typeface="Times New Roman" panose="02020603050405020304" pitchFamily="18" charset="0"/>
              </a:rPr>
              <a:t>latinum </a:t>
            </a:r>
            <a:r>
              <a:rPr lang="en-US" altLang="en-US" sz="2200" dirty="0">
                <a:latin typeface="Times New Roman" panose="02020603050405020304" pitchFamily="18" charset="0"/>
                <a:cs typeface="Times New Roman" panose="02020603050405020304" pitchFamily="18" charset="0"/>
              </a:rPr>
              <a:t>and </a:t>
            </a:r>
            <a:r>
              <a:rPr lang="en-US" altLang="en-US" sz="2200" b="1" dirty="0">
                <a:solidFill>
                  <a:srgbClr val="002060"/>
                </a:solidFill>
                <a:latin typeface="Times New Roman" panose="02020603050405020304" pitchFamily="18" charset="0"/>
                <a:cs typeface="Times New Roman" panose="02020603050405020304" pitchFamily="18" charset="0"/>
              </a:rPr>
              <a:t>mercury</a:t>
            </a:r>
            <a:r>
              <a:rPr lang="en-US" altLang="en-US" sz="2200" dirty="0">
                <a:latin typeface="Times New Roman" panose="02020603050405020304" pitchFamily="18" charset="0"/>
                <a:cs typeface="Times New Roman" panose="02020603050405020304" pitchFamily="18" charset="0"/>
              </a:rPr>
              <a:t> are occasionally found in the free state i.e., in the </a:t>
            </a:r>
            <a:r>
              <a:rPr lang="en-US" altLang="en-US" sz="2200" b="1" dirty="0">
                <a:solidFill>
                  <a:srgbClr val="002060"/>
                </a:solidFill>
                <a:latin typeface="Times New Roman" panose="02020603050405020304" pitchFamily="18" charset="0"/>
                <a:cs typeface="Times New Roman" panose="02020603050405020304" pitchFamily="18" charset="0"/>
              </a:rPr>
              <a:t>pure form. </a:t>
            </a:r>
          </a:p>
          <a:p>
            <a:pPr>
              <a:lnSpc>
                <a:spcPct val="150000"/>
              </a:lnSpc>
            </a:pPr>
            <a:r>
              <a:rPr lang="en-US" altLang="en-US" sz="2200" dirty="0">
                <a:latin typeface="Times New Roman" panose="02020603050405020304" pitchFamily="18" charset="0"/>
                <a:cs typeface="Times New Roman" panose="02020603050405020304" pitchFamily="18" charset="0"/>
              </a:rPr>
              <a:t>Sometimes, copper and silver may also be found in the free state. </a:t>
            </a:r>
          </a:p>
          <a:p>
            <a:pPr>
              <a:lnSpc>
                <a:spcPct val="150000"/>
              </a:lnSpc>
            </a:pPr>
            <a:r>
              <a:rPr lang="en-US" altLang="en-US" sz="2200" b="1" dirty="0">
                <a:latin typeface="Times New Roman" panose="02020603050405020304" pitchFamily="18" charset="0"/>
                <a:cs typeface="Times New Roman" panose="02020603050405020304" pitchFamily="18" charset="0"/>
              </a:rPr>
              <a:t>Such metals are not acted upon by air or water.</a:t>
            </a:r>
          </a:p>
          <a:p>
            <a:pPr>
              <a:buFont typeface="Wingdings" panose="05000000000000000000" pitchFamily="2" charset="2"/>
              <a:buChar char="v"/>
            </a:pPr>
            <a:r>
              <a:rPr lang="en-US" altLang="en-US" sz="2200" b="1" dirty="0">
                <a:solidFill>
                  <a:srgbClr val="0070C0"/>
                </a:solidFill>
                <a:latin typeface="Times New Roman" panose="02020603050405020304" pitchFamily="18" charset="0"/>
                <a:cs typeface="Times New Roman" panose="02020603050405020304" pitchFamily="18" charset="0"/>
              </a:rPr>
              <a:t>In the Combined State</a:t>
            </a:r>
          </a:p>
          <a:p>
            <a:pPr algn="just">
              <a:lnSpc>
                <a:spcPct val="150000"/>
              </a:lnSpc>
            </a:pPr>
            <a:r>
              <a:rPr lang="en-US" altLang="en-US" sz="2200" dirty="0">
                <a:latin typeface="Times New Roman" panose="02020603050405020304" pitchFamily="18" charset="0"/>
                <a:cs typeface="Times New Roman" panose="02020603050405020304" pitchFamily="18" charset="0"/>
              </a:rPr>
              <a:t>The rest of the </a:t>
            </a:r>
            <a:r>
              <a:rPr lang="en-US" altLang="en-US" sz="2200" b="1" dirty="0">
                <a:solidFill>
                  <a:srgbClr val="7030A0"/>
                </a:solidFill>
                <a:latin typeface="Times New Roman" panose="02020603050405020304" pitchFamily="18" charset="0"/>
                <a:cs typeface="Times New Roman" panose="02020603050405020304" pitchFamily="18" charset="0"/>
              </a:rPr>
              <a:t>metals occur </a:t>
            </a:r>
            <a:r>
              <a:rPr lang="en-US" altLang="en-US" sz="2200" dirty="0">
                <a:latin typeface="Times New Roman" panose="02020603050405020304" pitchFamily="18" charset="0"/>
                <a:cs typeface="Times New Roman" panose="02020603050405020304" pitchFamily="18" charset="0"/>
              </a:rPr>
              <a:t>in the combined form as compounds such as </a:t>
            </a:r>
            <a:r>
              <a:rPr lang="en-US" altLang="en-US" sz="2200" b="1" dirty="0">
                <a:solidFill>
                  <a:srgbClr val="002060"/>
                </a:solidFill>
                <a:latin typeface="Times New Roman" panose="02020603050405020304" pitchFamily="18" charset="0"/>
                <a:cs typeface="Times New Roman" panose="02020603050405020304" pitchFamily="18" charset="0"/>
              </a:rPr>
              <a:t>oxides, carbonates</a:t>
            </a:r>
            <a:r>
              <a:rPr lang="en-US" altLang="en-US" sz="2200" dirty="0">
                <a:latin typeface="Times New Roman" panose="02020603050405020304" pitchFamily="18" charset="0"/>
                <a:cs typeface="Times New Roman" panose="02020603050405020304" pitchFamily="18" charset="0"/>
              </a:rPr>
              <a:t>, </a:t>
            </a:r>
            <a:r>
              <a:rPr lang="en-US" altLang="en-US" sz="2200" b="1" dirty="0" err="1">
                <a:solidFill>
                  <a:srgbClr val="FF0000"/>
                </a:solidFill>
                <a:latin typeface="Times New Roman" panose="02020603050405020304" pitchFamily="18" charset="0"/>
                <a:cs typeface="Times New Roman" panose="02020603050405020304" pitchFamily="18" charset="0"/>
              </a:rPr>
              <a:t>sulphides</a:t>
            </a:r>
            <a:r>
              <a:rPr lang="en-US" altLang="en-US" sz="2200" b="1" dirty="0">
                <a:solidFill>
                  <a:srgbClr val="FF0000"/>
                </a:solidFill>
                <a:latin typeface="Times New Roman" panose="02020603050405020304" pitchFamily="18" charset="0"/>
                <a:cs typeface="Times New Roman" panose="02020603050405020304" pitchFamily="18" charset="0"/>
              </a:rPr>
              <a:t>, </a:t>
            </a:r>
            <a:r>
              <a:rPr lang="en-US" altLang="en-US" sz="2200" b="1" dirty="0" err="1">
                <a:solidFill>
                  <a:srgbClr val="002060"/>
                </a:solidFill>
                <a:latin typeface="Times New Roman" panose="02020603050405020304" pitchFamily="18" charset="0"/>
                <a:cs typeface="Times New Roman" panose="02020603050405020304" pitchFamily="18" charset="0"/>
              </a:rPr>
              <a:t>sulphates</a:t>
            </a:r>
            <a:r>
              <a:rPr lang="en-US" altLang="en-US" sz="2200" b="1" dirty="0">
                <a:solidFill>
                  <a:srgbClr val="002060"/>
                </a:solidFill>
                <a:latin typeface="Times New Roman" panose="02020603050405020304" pitchFamily="18" charset="0"/>
                <a:cs typeface="Times New Roman" panose="02020603050405020304" pitchFamily="18" charset="0"/>
              </a:rPr>
              <a:t>, </a:t>
            </a:r>
            <a:r>
              <a:rPr lang="en-US" altLang="en-US" sz="2200" b="1" dirty="0">
                <a:solidFill>
                  <a:srgbClr val="7030A0"/>
                </a:solidFill>
                <a:latin typeface="Times New Roman" panose="02020603050405020304" pitchFamily="18" charset="0"/>
                <a:cs typeface="Times New Roman" panose="02020603050405020304" pitchFamily="18" charset="0"/>
              </a:rPr>
              <a:t>silicates, </a:t>
            </a:r>
            <a:r>
              <a:rPr lang="en-US" altLang="en-US" sz="2200" dirty="0">
                <a:latin typeface="Times New Roman" panose="02020603050405020304" pitchFamily="18" charset="0"/>
                <a:cs typeface="Times New Roman" panose="02020603050405020304" pitchFamily="18" charset="0"/>
              </a:rPr>
              <a:t>chlorides, nitrates, phosphates etc. </a:t>
            </a:r>
          </a:p>
          <a:p>
            <a:pPr algn="just">
              <a:lnSpc>
                <a:spcPct val="150000"/>
              </a:lnSpc>
            </a:pPr>
            <a:r>
              <a:rPr lang="en-US" altLang="en-US" sz="2200" b="1" dirty="0">
                <a:solidFill>
                  <a:srgbClr val="00B0F0"/>
                </a:solidFill>
                <a:latin typeface="Times New Roman" panose="02020603050405020304" pitchFamily="18" charset="0"/>
                <a:cs typeface="Times New Roman" panose="02020603050405020304" pitchFamily="18" charset="0"/>
              </a:rPr>
              <a:t>Copper</a:t>
            </a:r>
            <a:r>
              <a:rPr lang="en-US" altLang="en-US" sz="2200" dirty="0">
                <a:latin typeface="Times New Roman" panose="02020603050405020304" pitchFamily="18" charset="0"/>
                <a:cs typeface="Times New Roman" panose="02020603050405020304" pitchFamily="18" charset="0"/>
              </a:rPr>
              <a:t> and </a:t>
            </a:r>
            <a:r>
              <a:rPr lang="en-US" altLang="en-US" sz="2200" b="1" dirty="0">
                <a:solidFill>
                  <a:srgbClr val="00B0F0"/>
                </a:solidFill>
                <a:latin typeface="Times New Roman" panose="02020603050405020304" pitchFamily="18" charset="0"/>
                <a:cs typeface="Times New Roman" panose="02020603050405020304" pitchFamily="18" charset="0"/>
              </a:rPr>
              <a:t>silver </a:t>
            </a:r>
            <a:r>
              <a:rPr lang="en-US" altLang="en-US" sz="2200" dirty="0">
                <a:latin typeface="Times New Roman" panose="02020603050405020304" pitchFamily="18" charset="0"/>
                <a:cs typeface="Times New Roman" panose="02020603050405020304" pitchFamily="18" charset="0"/>
              </a:rPr>
              <a:t>are two metals which occur in </a:t>
            </a:r>
            <a:r>
              <a:rPr lang="en-US" altLang="en-US" sz="2200" b="1" dirty="0">
                <a:solidFill>
                  <a:srgbClr val="FF0000"/>
                </a:solidFill>
                <a:latin typeface="Times New Roman" panose="02020603050405020304" pitchFamily="18" charset="0"/>
                <a:cs typeface="Times New Roman" panose="02020603050405020304" pitchFamily="18" charset="0"/>
              </a:rPr>
              <a:t>free </a:t>
            </a:r>
            <a:r>
              <a:rPr lang="en-US" altLang="en-US" sz="2200" dirty="0">
                <a:latin typeface="Times New Roman" panose="02020603050405020304" pitchFamily="18" charset="0"/>
                <a:cs typeface="Times New Roman" panose="02020603050405020304" pitchFamily="18" charset="0"/>
              </a:rPr>
              <a:t>as well as </a:t>
            </a:r>
            <a:r>
              <a:rPr lang="en-US" altLang="en-US" sz="2200" b="1" dirty="0">
                <a:solidFill>
                  <a:srgbClr val="7030A0"/>
                </a:solidFill>
                <a:latin typeface="Times New Roman" panose="02020603050405020304" pitchFamily="18" charset="0"/>
                <a:cs typeface="Times New Roman" panose="02020603050405020304" pitchFamily="18" charset="0"/>
              </a:rPr>
              <a:t>combined</a:t>
            </a:r>
            <a:r>
              <a:rPr lang="en-US" altLang="en-US" sz="2200" dirty="0">
                <a:latin typeface="Times New Roman" panose="02020603050405020304" pitchFamily="18" charset="0"/>
                <a:cs typeface="Times New Roman" panose="02020603050405020304" pitchFamily="18" charset="0"/>
              </a:rPr>
              <a:t> state as sulphide, oxide or halide ores. </a:t>
            </a:r>
          </a:p>
          <a:p>
            <a:pPr marL="0" indent="0">
              <a:lnSpc>
                <a:spcPct val="150000"/>
              </a:lnSpc>
              <a:buNone/>
            </a:pPr>
            <a:endParaRPr lang="en-US" altLang="en-US" sz="2200" dirty="0">
              <a:latin typeface="Times New Roman" panose="02020603050405020304" pitchFamily="18" charset="0"/>
              <a:cs typeface="Times New Roman" panose="02020603050405020304" pitchFamily="18" charset="0"/>
            </a:endParaRPr>
          </a:p>
          <a:p>
            <a:pPr marL="0" indent="0">
              <a:lnSpc>
                <a:spcPct val="150000"/>
              </a:lnSpc>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53757632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874" y="152400"/>
            <a:ext cx="8645725" cy="6096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77</a:t>
            </a:fld>
            <a:endParaRPr lang="en-US"/>
          </a:p>
        </p:txBody>
      </p:sp>
      <p:sp>
        <p:nvSpPr>
          <p:cNvPr id="4" name="Content Placeholder 3"/>
          <p:cNvSpPr>
            <a:spLocks noGrp="1"/>
          </p:cNvSpPr>
          <p:nvPr>
            <p:ph sz="quarter" idx="1"/>
          </p:nvPr>
        </p:nvSpPr>
        <p:spPr>
          <a:xfrm>
            <a:off x="146303" y="609600"/>
            <a:ext cx="8845295" cy="6057900"/>
          </a:xfrm>
        </p:spPr>
        <p:txBody>
          <a:bodyPr>
            <a:normAutofit/>
          </a:bodyPr>
          <a:lstStyle/>
          <a:p>
            <a:pPr algn="just">
              <a:lnSpc>
                <a:spcPct val="150000"/>
              </a:lnSpc>
            </a:pPr>
            <a:r>
              <a:rPr lang="en-US" altLang="en-US" sz="2200" dirty="0">
                <a:latin typeface="Times New Roman" panose="02020603050405020304" pitchFamily="18" charset="0"/>
                <a:cs typeface="Times New Roman" panose="02020603050405020304" pitchFamily="18" charset="0"/>
              </a:rPr>
              <a:t>Metals at the top of the activity series (K, Na, Ca, Mg and Al) are so </a:t>
            </a:r>
            <a:r>
              <a:rPr lang="en-US" altLang="en-US" sz="2200" b="1" dirty="0">
                <a:solidFill>
                  <a:srgbClr val="FF0000"/>
                </a:solidFill>
                <a:latin typeface="Times New Roman" panose="02020603050405020304" pitchFamily="18" charset="0"/>
                <a:cs typeface="Times New Roman" panose="02020603050405020304" pitchFamily="18" charset="0"/>
              </a:rPr>
              <a:t>reactive</a:t>
            </a:r>
            <a:r>
              <a:rPr lang="en-US" altLang="en-US" sz="2200" dirty="0">
                <a:latin typeface="Times New Roman" panose="02020603050405020304" pitchFamily="18" charset="0"/>
                <a:cs typeface="Times New Roman" panose="02020603050405020304" pitchFamily="18" charset="0"/>
              </a:rPr>
              <a:t> that they are </a:t>
            </a:r>
            <a:r>
              <a:rPr lang="en-US" altLang="en-US" sz="2200" b="1" dirty="0">
                <a:solidFill>
                  <a:srgbClr val="FF0000"/>
                </a:solidFill>
                <a:latin typeface="Times New Roman" panose="02020603050405020304" pitchFamily="18" charset="0"/>
                <a:cs typeface="Times New Roman" panose="02020603050405020304" pitchFamily="18" charset="0"/>
              </a:rPr>
              <a:t>never found in nature as free elements</a:t>
            </a:r>
            <a:r>
              <a:rPr lang="en-US" altLang="en-US" sz="2200" dirty="0">
                <a:latin typeface="Times New Roman" panose="02020603050405020304" pitchFamily="18" charset="0"/>
                <a:cs typeface="Times New Roman" panose="02020603050405020304" pitchFamily="18" charset="0"/>
              </a:rPr>
              <a:t>. </a:t>
            </a:r>
          </a:p>
          <a:p>
            <a:pPr algn="just">
              <a:lnSpc>
                <a:spcPct val="150000"/>
              </a:lnSpc>
            </a:pPr>
            <a:r>
              <a:rPr lang="en-US" altLang="en-US" sz="2200" dirty="0">
                <a:latin typeface="Times New Roman" panose="02020603050405020304" pitchFamily="18" charset="0"/>
                <a:cs typeface="Times New Roman" panose="02020603050405020304" pitchFamily="18" charset="0"/>
              </a:rPr>
              <a:t>The metals in the middle of the activity series (Zn, Fe, </a:t>
            </a:r>
            <a:r>
              <a:rPr lang="en-US" altLang="en-US" sz="2200" dirty="0" err="1">
                <a:latin typeface="Times New Roman" panose="02020603050405020304" pitchFamily="18" charset="0"/>
                <a:cs typeface="Times New Roman" panose="02020603050405020304" pitchFamily="18" charset="0"/>
              </a:rPr>
              <a:t>Pb</a:t>
            </a:r>
            <a:r>
              <a:rPr lang="en-US" altLang="en-US" sz="2200" dirty="0">
                <a:latin typeface="Times New Roman" panose="02020603050405020304" pitchFamily="18" charset="0"/>
                <a:cs typeface="Times New Roman" panose="02020603050405020304" pitchFamily="18" charset="0"/>
              </a:rPr>
              <a:t>, etc.) are </a:t>
            </a:r>
            <a:r>
              <a:rPr lang="en-US" altLang="en-US" sz="2200" b="1" dirty="0">
                <a:solidFill>
                  <a:srgbClr val="FF0000"/>
                </a:solidFill>
                <a:latin typeface="Times New Roman" panose="02020603050405020304" pitchFamily="18" charset="0"/>
                <a:cs typeface="Times New Roman" panose="02020603050405020304" pitchFamily="18" charset="0"/>
              </a:rPr>
              <a:t>moderately reactive. </a:t>
            </a:r>
          </a:p>
          <a:p>
            <a:pPr marL="0" indent="0">
              <a:buNone/>
            </a:pPr>
            <a:endParaRPr lang="en-US" sz="2400" dirty="0"/>
          </a:p>
        </p:txBody>
      </p:sp>
      <p:pic>
        <p:nvPicPr>
          <p:cNvPr id="5" name="Picture 6" descr="የactivity series of metals ምስል ውጤት&quot;"/>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14400" y="2666784"/>
            <a:ext cx="5029200" cy="3772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1"/>
          <p:cNvSpPr>
            <a:spLocks noChangeArrowheads="1"/>
          </p:cNvSpPr>
          <p:nvPr/>
        </p:nvSpPr>
        <p:spPr bwMode="auto">
          <a:xfrm>
            <a:off x="5715000" y="3048000"/>
            <a:ext cx="2884487" cy="1938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r>
              <a:rPr lang="en-US" altLang="en-US" sz="2400" b="1" dirty="0">
                <a:solidFill>
                  <a:srgbClr val="7030A0"/>
                </a:solidFill>
                <a:latin typeface="Times New Roman" panose="02020603050405020304" pitchFamily="18" charset="0"/>
                <a:cs typeface="Times New Roman" panose="02020603050405020304" pitchFamily="18" charset="0"/>
              </a:rPr>
              <a:t>They are found in the earth's crust mainly as </a:t>
            </a:r>
            <a:r>
              <a:rPr lang="en-US" altLang="en-US" sz="2400" b="1" dirty="0">
                <a:solidFill>
                  <a:srgbClr val="FF0000"/>
                </a:solidFill>
                <a:latin typeface="Times New Roman" panose="02020603050405020304" pitchFamily="18" charset="0"/>
                <a:cs typeface="Times New Roman" panose="02020603050405020304" pitchFamily="18" charset="0"/>
              </a:rPr>
              <a:t>oxides</a:t>
            </a:r>
            <a:r>
              <a:rPr lang="en-US" altLang="en-US" sz="2400" b="1" dirty="0">
                <a:solidFill>
                  <a:srgbClr val="7030A0"/>
                </a:solidFill>
                <a:latin typeface="Times New Roman" panose="02020603050405020304" pitchFamily="18" charset="0"/>
                <a:cs typeface="Times New Roman" panose="02020603050405020304" pitchFamily="18" charset="0"/>
              </a:rPr>
              <a:t>, </a:t>
            </a:r>
            <a:r>
              <a:rPr lang="en-US" altLang="en-US" sz="2400" b="1" dirty="0" err="1">
                <a:solidFill>
                  <a:srgbClr val="FF0000"/>
                </a:solidFill>
                <a:latin typeface="Times New Roman" panose="02020603050405020304" pitchFamily="18" charset="0"/>
                <a:cs typeface="Times New Roman" panose="02020603050405020304" pitchFamily="18" charset="0"/>
              </a:rPr>
              <a:t>sulphides</a:t>
            </a:r>
            <a:r>
              <a:rPr lang="en-US" altLang="en-US" sz="2400" b="1" dirty="0">
                <a:solidFill>
                  <a:srgbClr val="7030A0"/>
                </a:solidFill>
                <a:latin typeface="Times New Roman" panose="02020603050405020304" pitchFamily="18" charset="0"/>
                <a:cs typeface="Times New Roman" panose="02020603050405020304" pitchFamily="18" charset="0"/>
              </a:rPr>
              <a:t> or carbonates.</a:t>
            </a:r>
          </a:p>
        </p:txBody>
      </p:sp>
    </p:spTree>
    <p:extLst>
      <p:ext uri="{BB962C8B-B14F-4D97-AF65-F5344CB8AC3E}">
        <p14:creationId xmlns="" xmlns:p14="http://schemas.microsoft.com/office/powerpoint/2010/main" val="18955825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382000" cy="639762"/>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78</a:t>
            </a:fld>
            <a:endParaRPr lang="en-US"/>
          </a:p>
        </p:txBody>
      </p:sp>
      <p:sp>
        <p:nvSpPr>
          <p:cNvPr id="4" name="Content Placeholder 3"/>
          <p:cNvSpPr>
            <a:spLocks noGrp="1"/>
          </p:cNvSpPr>
          <p:nvPr>
            <p:ph sz="quarter" idx="1"/>
          </p:nvPr>
        </p:nvSpPr>
        <p:spPr>
          <a:xfrm>
            <a:off x="0" y="691242"/>
            <a:ext cx="8991600" cy="5976257"/>
          </a:xfrm>
        </p:spPr>
        <p:txBody>
          <a:bodyPr>
            <a:normAutofit/>
          </a:bodyPr>
          <a:lstStyle/>
          <a:p>
            <a:pPr algn="just">
              <a:lnSpc>
                <a:spcPct val="150000"/>
              </a:lnSpc>
              <a:buFont typeface="Wingdings" panose="05000000000000000000" pitchFamily="2" charset="2"/>
              <a:buChar char="§"/>
            </a:pPr>
            <a:r>
              <a:rPr lang="en-US" altLang="en-US" sz="2400" b="1" dirty="0">
                <a:solidFill>
                  <a:srgbClr val="FF0000"/>
                </a:solidFill>
                <a:latin typeface="Times New Roman" panose="02020603050405020304" pitchFamily="18" charset="0"/>
                <a:cs typeface="Times New Roman" panose="02020603050405020304" pitchFamily="18" charset="0"/>
              </a:rPr>
              <a:t>Metallurgy</a:t>
            </a:r>
            <a:r>
              <a:rPr lang="en-US" altLang="en-US" sz="2400" dirty="0">
                <a:latin typeface="Times New Roman" panose="02020603050405020304" pitchFamily="18" charset="0"/>
                <a:cs typeface="Times New Roman" panose="02020603050405020304" pitchFamily="18" charset="0"/>
              </a:rPr>
              <a:t> is a domain of </a:t>
            </a:r>
            <a:r>
              <a:rPr lang="en-US" altLang="en-US" sz="2400" b="1" dirty="0">
                <a:solidFill>
                  <a:srgbClr val="002060"/>
                </a:solidFill>
                <a:latin typeface="Times New Roman" panose="02020603050405020304" pitchFamily="18" charset="0"/>
                <a:cs typeface="Times New Roman" panose="02020603050405020304" pitchFamily="18" charset="0"/>
              </a:rPr>
              <a:t>materials science </a:t>
            </a:r>
            <a:r>
              <a:rPr lang="en-US" altLang="en-US" sz="2400" dirty="0">
                <a:latin typeface="Times New Roman" panose="02020603050405020304" pitchFamily="18" charset="0"/>
                <a:cs typeface="Times New Roman" panose="02020603050405020304" pitchFamily="18" charset="0"/>
              </a:rPr>
              <a:t>and of </a:t>
            </a:r>
            <a:r>
              <a:rPr lang="en-US" altLang="en-US" sz="2400" b="1" dirty="0">
                <a:solidFill>
                  <a:srgbClr val="FF0000"/>
                </a:solidFill>
                <a:latin typeface="Times New Roman" panose="02020603050405020304" pitchFamily="18" charset="0"/>
                <a:cs typeface="Times New Roman" panose="02020603050405020304" pitchFamily="18" charset="0"/>
              </a:rPr>
              <a:t>materials engineering </a:t>
            </a:r>
            <a:r>
              <a:rPr lang="en-US" altLang="en-US" sz="2400" dirty="0">
                <a:latin typeface="Times New Roman" panose="02020603050405020304" pitchFamily="18" charset="0"/>
                <a:cs typeface="Times New Roman" panose="02020603050405020304" pitchFamily="18" charset="0"/>
              </a:rPr>
              <a:t>that studies the </a:t>
            </a:r>
            <a:r>
              <a:rPr lang="en-US" altLang="en-US" sz="2400" b="1" dirty="0">
                <a:solidFill>
                  <a:srgbClr val="FF0000"/>
                </a:solidFill>
                <a:latin typeface="Times New Roman" panose="02020603050405020304" pitchFamily="18" charset="0"/>
                <a:cs typeface="Times New Roman" panose="02020603050405020304" pitchFamily="18" charset="0"/>
              </a:rPr>
              <a:t>physical and chemical </a:t>
            </a:r>
            <a:r>
              <a:rPr lang="en-US" altLang="en-US" sz="2400" dirty="0">
                <a:latin typeface="Times New Roman" panose="02020603050405020304" pitchFamily="18" charset="0"/>
                <a:cs typeface="Times New Roman" panose="02020603050405020304" pitchFamily="18" charset="0"/>
              </a:rPr>
              <a:t>behavior of metallic elements and their mixtures, which are </a:t>
            </a:r>
            <a:r>
              <a:rPr lang="en-US" altLang="en-US" sz="2400" b="1" dirty="0">
                <a:latin typeface="Times New Roman" panose="02020603050405020304" pitchFamily="18" charset="0"/>
                <a:cs typeface="Times New Roman" panose="02020603050405020304" pitchFamily="18" charset="0"/>
              </a:rPr>
              <a:t>called alloys</a:t>
            </a:r>
            <a:r>
              <a:rPr lang="en-US" altLang="en-US" sz="2400" dirty="0">
                <a:latin typeface="Times New Roman" panose="02020603050405020304" pitchFamily="18" charset="0"/>
                <a:cs typeface="Times New Roman" panose="02020603050405020304" pitchFamily="18" charset="0"/>
              </a:rPr>
              <a:t>.</a:t>
            </a:r>
          </a:p>
          <a:p>
            <a:pPr algn="just">
              <a:lnSpc>
                <a:spcPct val="150000"/>
              </a:lnSpc>
              <a:buFont typeface="Wingdings" panose="05000000000000000000" pitchFamily="2" charset="2"/>
              <a:buChar char="Ø"/>
            </a:pPr>
            <a:r>
              <a:rPr lang="en-US" altLang="en-US" sz="2400" b="1" dirty="0">
                <a:latin typeface="Tahoma" panose="020B0604030504040204" pitchFamily="34" charset="0"/>
                <a:cs typeface="Tahoma" panose="020B0604030504040204" pitchFamily="34" charset="0"/>
              </a:rPr>
              <a:t>Metallurgical Processes</a:t>
            </a:r>
            <a:endParaRPr lang="en-US" alt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altLang="en-US" sz="2800" dirty="0">
                <a:latin typeface="Tahoma" panose="020B0604030504040204" pitchFamily="34" charset="0"/>
                <a:cs typeface="Tahoma" panose="020B0604030504040204" pitchFamily="34" charset="0"/>
              </a:rPr>
              <a:t> </a:t>
            </a:r>
            <a:r>
              <a:rPr lang="en-US" altLang="en-US" sz="2400" dirty="0">
                <a:latin typeface="Times New Roman" panose="02020603050405020304" pitchFamily="18" charset="0"/>
                <a:cs typeface="Times New Roman" panose="02020603050405020304" pitchFamily="18" charset="0"/>
              </a:rPr>
              <a:t>The process of </a:t>
            </a:r>
            <a:r>
              <a:rPr lang="en-US" altLang="en-US" sz="2400" b="1" dirty="0">
                <a:solidFill>
                  <a:srgbClr val="FF0000"/>
                </a:solidFill>
                <a:latin typeface="Times New Roman" panose="02020603050405020304" pitchFamily="18" charset="0"/>
                <a:cs typeface="Times New Roman" panose="02020603050405020304" pitchFamily="18" charset="0"/>
              </a:rPr>
              <a:t>extracting</a:t>
            </a:r>
            <a:r>
              <a:rPr lang="en-US" altLang="en-US" sz="2400" dirty="0">
                <a:solidFill>
                  <a:srgbClr val="002060"/>
                </a:solidFill>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a metal from its ore and </a:t>
            </a:r>
            <a:r>
              <a:rPr lang="en-US" altLang="en-US" sz="2400" b="1" dirty="0">
                <a:solidFill>
                  <a:srgbClr val="FF0000"/>
                </a:solidFill>
                <a:latin typeface="Times New Roman" panose="02020603050405020304" pitchFamily="18" charset="0"/>
                <a:cs typeface="Times New Roman" panose="02020603050405020304" pitchFamily="18" charset="0"/>
              </a:rPr>
              <a:t>refining</a:t>
            </a:r>
            <a:r>
              <a:rPr lang="en-US" altLang="en-US" sz="2400" dirty="0">
                <a:latin typeface="Times New Roman" panose="02020603050405020304" pitchFamily="18" charset="0"/>
                <a:cs typeface="Times New Roman" panose="02020603050405020304" pitchFamily="18" charset="0"/>
              </a:rPr>
              <a:t> it, is called </a:t>
            </a:r>
            <a:r>
              <a:rPr lang="en-US" altLang="en-US" sz="2400" b="1" dirty="0">
                <a:solidFill>
                  <a:srgbClr val="FF0000"/>
                </a:solidFill>
                <a:latin typeface="Times New Roman" panose="02020603050405020304" pitchFamily="18" charset="0"/>
                <a:cs typeface="Times New Roman" panose="02020603050405020304" pitchFamily="18" charset="0"/>
              </a:rPr>
              <a:t>metallurgical process </a:t>
            </a:r>
            <a:r>
              <a:rPr lang="en-US" altLang="en-US" sz="2400" dirty="0">
                <a:latin typeface="Times New Roman" panose="02020603050405020304" pitchFamily="18" charset="0"/>
                <a:cs typeface="Times New Roman" panose="02020603050405020304" pitchFamily="18" charset="0"/>
              </a:rPr>
              <a:t>or simply as metallurgy. </a:t>
            </a:r>
          </a:p>
          <a:p>
            <a:pPr algn="just">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The actual process of extraction of a metal from its </a:t>
            </a:r>
            <a:r>
              <a:rPr lang="en-US" altLang="en-US" sz="2400" b="1" dirty="0">
                <a:solidFill>
                  <a:srgbClr val="FF0000"/>
                </a:solidFill>
                <a:latin typeface="Times New Roman" panose="02020603050405020304" pitchFamily="18" charset="0"/>
                <a:cs typeface="Times New Roman" panose="02020603050405020304" pitchFamily="18" charset="0"/>
              </a:rPr>
              <a:t>ore</a:t>
            </a:r>
            <a:r>
              <a:rPr lang="en-US" altLang="en-US" sz="2400" dirty="0">
                <a:latin typeface="Times New Roman" panose="02020603050405020304" pitchFamily="18" charset="0"/>
                <a:cs typeface="Times New Roman" panose="02020603050405020304" pitchFamily="18" charset="0"/>
              </a:rPr>
              <a:t> depends upon the nature of the </a:t>
            </a:r>
            <a:r>
              <a:rPr lang="en-US" altLang="en-US" sz="2400" b="1" dirty="0">
                <a:solidFill>
                  <a:srgbClr val="FF0000"/>
                </a:solidFill>
                <a:latin typeface="Times New Roman" panose="02020603050405020304" pitchFamily="18" charset="0"/>
                <a:cs typeface="Times New Roman" panose="02020603050405020304" pitchFamily="18" charset="0"/>
              </a:rPr>
              <a:t>ore</a:t>
            </a:r>
            <a:r>
              <a:rPr lang="en-US" altLang="en-US" sz="2400" dirty="0">
                <a:latin typeface="Times New Roman" panose="02020603050405020304" pitchFamily="18" charset="0"/>
                <a:cs typeface="Times New Roman" panose="02020603050405020304" pitchFamily="18" charset="0"/>
              </a:rPr>
              <a:t> and the metal. </a:t>
            </a:r>
          </a:p>
          <a:p>
            <a:pPr algn="just">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There is no universally operational method for the extraction of metals. </a:t>
            </a:r>
          </a:p>
          <a:p>
            <a:pPr algn="just">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Certain common steps however, are involved in all metallurgical processes</a:t>
            </a:r>
          </a:p>
          <a:p>
            <a:pPr algn="just">
              <a:lnSpc>
                <a:spcPct val="150000"/>
              </a:lnSpc>
              <a:buNone/>
            </a:pPr>
            <a:endParaRPr lang="en-US" altLang="en-US" sz="2800" dirty="0">
              <a:latin typeface="Tahoma" panose="020B0604030504040204" pitchFamily="34" charset="0"/>
              <a:cs typeface="Tahoma" panose="020B0604030504040204" pitchFamily="34" charset="0"/>
            </a:endParaRPr>
          </a:p>
          <a:p>
            <a:pPr marL="0" indent="0">
              <a:buNone/>
            </a:pPr>
            <a:endParaRPr lang="en-US" dirty="0"/>
          </a:p>
        </p:txBody>
      </p:sp>
    </p:spTree>
    <p:extLst>
      <p:ext uri="{BB962C8B-B14F-4D97-AF65-F5344CB8AC3E}">
        <p14:creationId xmlns="" xmlns:p14="http://schemas.microsoft.com/office/powerpoint/2010/main" val="404036391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382000" cy="6096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79</a:t>
            </a:fld>
            <a:endParaRPr lang="en-US"/>
          </a:p>
        </p:txBody>
      </p:sp>
      <p:sp>
        <p:nvSpPr>
          <p:cNvPr id="4" name="Content Placeholder 3"/>
          <p:cNvSpPr>
            <a:spLocks noGrp="1"/>
          </p:cNvSpPr>
          <p:nvPr>
            <p:ph sz="quarter" idx="1"/>
          </p:nvPr>
        </p:nvSpPr>
        <p:spPr>
          <a:xfrm>
            <a:off x="146304" y="838200"/>
            <a:ext cx="8975925" cy="5829300"/>
          </a:xfrm>
        </p:spPr>
        <p:txBody>
          <a:bodyPr>
            <a:normAutofit fontScale="92500" lnSpcReduction="10000"/>
          </a:bodyPr>
          <a:lstStyle/>
          <a:p>
            <a:r>
              <a:rPr lang="en-US" altLang="en-US" sz="2400" b="1" dirty="0">
                <a:solidFill>
                  <a:srgbClr val="0070C0"/>
                </a:solidFill>
                <a:latin typeface="Times New Roman" panose="02020603050405020304" pitchFamily="18" charset="0"/>
                <a:cs typeface="Times New Roman" panose="02020603050405020304" pitchFamily="18" charset="0"/>
              </a:rPr>
              <a:t>The extraction of metals</a:t>
            </a:r>
          </a:p>
          <a:p>
            <a:pPr marL="285750" indent="-285750" algn="just">
              <a:lnSpc>
                <a:spcPct val="150000"/>
              </a:lnSpc>
              <a:buFont typeface="Wingdings" pitchFamily="2" charset="2"/>
              <a:buChar char="q"/>
              <a:defRPr/>
            </a:pPr>
            <a:r>
              <a:rPr lang="en-US" sz="2400" dirty="0">
                <a:latin typeface="Times New Roman" pitchFamily="18" charset="0"/>
                <a:cs typeface="Times New Roman" pitchFamily="18" charset="0"/>
              </a:rPr>
              <a:t>Method of extraction depends on the </a:t>
            </a:r>
            <a:r>
              <a:rPr lang="en-US" sz="2400" b="1" dirty="0">
                <a:solidFill>
                  <a:srgbClr val="7030A0"/>
                </a:solidFill>
                <a:latin typeface="Times New Roman" pitchFamily="18" charset="0"/>
                <a:cs typeface="Times New Roman" pitchFamily="18" charset="0"/>
              </a:rPr>
              <a:t>position of the metal in the reactivity series</a:t>
            </a:r>
          </a:p>
          <a:p>
            <a:pPr marL="285750" indent="-285750" algn="just">
              <a:lnSpc>
                <a:spcPct val="150000"/>
              </a:lnSpc>
              <a:buFont typeface="Wingdings" pitchFamily="2" charset="2"/>
              <a:buChar char="v"/>
              <a:defRPr/>
            </a:pPr>
            <a:r>
              <a:rPr lang="en-US" sz="2400" dirty="0">
                <a:latin typeface="Times New Roman" pitchFamily="18" charset="0"/>
                <a:cs typeface="Times New Roman" pitchFamily="18" charset="0"/>
              </a:rPr>
              <a:t>Extraction of metal involves:</a:t>
            </a:r>
          </a:p>
          <a:p>
            <a:pPr marL="285750" indent="-285750" algn="just">
              <a:lnSpc>
                <a:spcPct val="150000"/>
              </a:lnSpc>
              <a:buFont typeface="Wingdings" pitchFamily="2" charset="2"/>
              <a:buChar char="ü"/>
              <a:defRPr/>
            </a:pPr>
            <a:r>
              <a:rPr lang="en-US" sz="2400" dirty="0">
                <a:latin typeface="Times New Roman" pitchFamily="18" charset="0"/>
                <a:cs typeface="Times New Roman" pitchFamily="18" charset="0"/>
              </a:rPr>
              <a:t>Getting rid of the unwanted rock to obtain concentrated form of the mineral</a:t>
            </a:r>
          </a:p>
          <a:p>
            <a:pPr marL="285750" indent="-285750" algn="just">
              <a:lnSpc>
                <a:spcPct val="150000"/>
              </a:lnSpc>
              <a:buFont typeface="Wingdings" pitchFamily="2" charset="2"/>
              <a:buChar char="ü"/>
              <a:defRPr/>
            </a:pPr>
            <a:r>
              <a:rPr lang="en-US" sz="2400" i="1" dirty="0">
                <a:solidFill>
                  <a:srgbClr val="7030A0"/>
                </a:solidFill>
                <a:latin typeface="Times New Roman" pitchFamily="18" charset="0"/>
                <a:cs typeface="Times New Roman" pitchFamily="18" charset="0"/>
              </a:rPr>
              <a:t>Obtaining pure metal </a:t>
            </a:r>
            <a:r>
              <a:rPr lang="en-US" sz="2400" dirty="0">
                <a:latin typeface="Times New Roman" pitchFamily="18" charset="0"/>
                <a:cs typeface="Times New Roman" pitchFamily="18" charset="0"/>
              </a:rPr>
              <a:t>from the mineral by chemical reaction</a:t>
            </a:r>
          </a:p>
          <a:p>
            <a:pPr marL="342900" indent="-342900" algn="just">
              <a:lnSpc>
                <a:spcPct val="150000"/>
              </a:lnSpc>
              <a:buFont typeface="Wingdings" pitchFamily="2" charset="2"/>
              <a:buChar char="v"/>
              <a:defRPr/>
            </a:pPr>
            <a:r>
              <a:rPr lang="en-US" sz="2400" dirty="0">
                <a:latin typeface="Times New Roman" pitchFamily="18" charset="0"/>
                <a:cs typeface="Times New Roman" pitchFamily="18" charset="0"/>
              </a:rPr>
              <a:t>Metals at the top of the activity series are </a:t>
            </a:r>
            <a:r>
              <a:rPr lang="en-US" sz="2400" b="1" dirty="0">
                <a:solidFill>
                  <a:srgbClr val="7030A0"/>
                </a:solidFill>
                <a:latin typeface="Times New Roman" pitchFamily="18" charset="0"/>
                <a:cs typeface="Times New Roman" pitchFamily="18" charset="0"/>
              </a:rPr>
              <a:t>very reactive:</a:t>
            </a:r>
          </a:p>
          <a:p>
            <a:pPr marL="285750" indent="-285750" algn="just">
              <a:lnSpc>
                <a:spcPct val="150000"/>
              </a:lnSpc>
              <a:buFont typeface="Wingdings" pitchFamily="2" charset="2"/>
              <a:buChar char="ü"/>
              <a:defRPr/>
            </a:pPr>
            <a:r>
              <a:rPr lang="en-US" sz="2400" dirty="0">
                <a:latin typeface="Times New Roman" pitchFamily="18" charset="0"/>
                <a:cs typeface="Times New Roman" pitchFamily="18" charset="0"/>
              </a:rPr>
              <a:t>Bonds  in their compounds are </a:t>
            </a:r>
            <a:r>
              <a:rPr lang="en-US" sz="2400" b="1" dirty="0">
                <a:solidFill>
                  <a:srgbClr val="7030A0"/>
                </a:solidFill>
                <a:latin typeface="Times New Roman" pitchFamily="18" charset="0"/>
                <a:cs typeface="Times New Roman" pitchFamily="18" charset="0"/>
              </a:rPr>
              <a:t>very strong</a:t>
            </a:r>
          </a:p>
          <a:p>
            <a:pPr marL="285750" indent="-285750" algn="just">
              <a:lnSpc>
                <a:spcPct val="150000"/>
              </a:lnSpc>
              <a:buFont typeface="Wingdings" pitchFamily="2" charset="2"/>
              <a:buChar char="ü"/>
              <a:defRPr/>
            </a:pPr>
            <a:r>
              <a:rPr lang="en-US" sz="2400" dirty="0">
                <a:latin typeface="Times New Roman" pitchFamily="18" charset="0"/>
                <a:cs typeface="Times New Roman" pitchFamily="18" charset="0"/>
              </a:rPr>
              <a:t>Must be extracted by </a:t>
            </a:r>
            <a:r>
              <a:rPr lang="en-US" sz="2400" b="1" dirty="0">
                <a:solidFill>
                  <a:srgbClr val="7030A0"/>
                </a:solidFill>
                <a:latin typeface="Times New Roman" pitchFamily="18" charset="0"/>
                <a:cs typeface="Times New Roman" pitchFamily="18" charset="0"/>
              </a:rPr>
              <a:t>decomposing</a:t>
            </a:r>
            <a:r>
              <a:rPr lang="en-US" sz="2400" dirty="0">
                <a:latin typeface="Times New Roman" pitchFamily="18" charset="0"/>
                <a:cs typeface="Times New Roman" pitchFamily="18" charset="0"/>
              </a:rPr>
              <a:t> their </a:t>
            </a:r>
            <a:r>
              <a:rPr lang="en-US" sz="2400" dirty="0" err="1">
                <a:latin typeface="Times New Roman" pitchFamily="18" charset="0"/>
                <a:cs typeface="Times New Roman" pitchFamily="18" charset="0"/>
              </a:rPr>
              <a:t>cpds</a:t>
            </a:r>
            <a:r>
              <a:rPr lang="en-US" sz="2400" dirty="0">
                <a:latin typeface="Times New Roman" pitchFamily="18" charset="0"/>
                <a:cs typeface="Times New Roman" pitchFamily="18" charset="0"/>
              </a:rPr>
              <a:t> with </a:t>
            </a:r>
            <a:r>
              <a:rPr lang="en-US" sz="2400" b="1" dirty="0">
                <a:solidFill>
                  <a:srgbClr val="7030A0"/>
                </a:solidFill>
                <a:latin typeface="Times New Roman" pitchFamily="18" charset="0"/>
                <a:cs typeface="Times New Roman" pitchFamily="18" charset="0"/>
              </a:rPr>
              <a:t>electricity called electrolysis </a:t>
            </a:r>
            <a:r>
              <a:rPr lang="en-US" sz="2400" dirty="0">
                <a:latin typeface="Times New Roman" pitchFamily="18" charset="0"/>
                <a:cs typeface="Times New Roman" pitchFamily="18" charset="0"/>
              </a:rPr>
              <a:t>(passing electric current through it).</a:t>
            </a:r>
          </a:p>
          <a:p>
            <a:pPr marL="342900" indent="-342900" algn="just">
              <a:lnSpc>
                <a:spcPct val="150000"/>
              </a:lnSpc>
              <a:buFont typeface="Arial" pitchFamily="34" charset="0"/>
              <a:buChar char="•"/>
              <a:defRPr/>
            </a:pPr>
            <a:r>
              <a:rPr lang="en-US" sz="2400" dirty="0" err="1">
                <a:latin typeface="Times New Roman" pitchFamily="18" charset="0"/>
                <a:cs typeface="Times New Roman" pitchFamily="18" charset="0"/>
              </a:rPr>
              <a:t>Eg</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2Al</a:t>
            </a:r>
            <a:r>
              <a:rPr lang="en-US" sz="2400" baseline="-25000" dirty="0" smtClean="0">
                <a:latin typeface="Times New Roman" pitchFamily="18" charset="0"/>
                <a:cs typeface="Times New Roman" pitchFamily="18" charset="0"/>
              </a:rPr>
              <a:t>2</a:t>
            </a:r>
            <a:r>
              <a:rPr lang="en-US" sz="2400" dirty="0" smtClean="0">
                <a:latin typeface="Times New Roman" pitchFamily="18" charset="0"/>
                <a:cs typeface="Times New Roman" pitchFamily="18" charset="0"/>
              </a:rPr>
              <a:t>O</a:t>
            </a:r>
            <a:r>
              <a:rPr lang="en-US" sz="2400" baseline="-25000" dirty="0" smtClean="0">
                <a:latin typeface="Times New Roman" pitchFamily="18" charset="0"/>
                <a:cs typeface="Times New Roman" pitchFamily="18" charset="0"/>
              </a:rPr>
              <a:t>3</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sym typeface="Wingdings"/>
              </a:rPr>
              <a:t></a:t>
            </a:r>
            <a:r>
              <a:rPr lang="en-US" sz="2400" dirty="0">
                <a:latin typeface="Times New Roman" pitchFamily="18" charset="0"/>
                <a:cs typeface="Times New Roman" pitchFamily="18" charset="0"/>
              </a:rPr>
              <a:t>4Al + 3O</a:t>
            </a:r>
            <a:r>
              <a:rPr lang="en-US" sz="2400" baseline="-25000" dirty="0">
                <a:latin typeface="Times New Roman" pitchFamily="18" charset="0"/>
                <a:cs typeface="Times New Roman" pitchFamily="18" charset="0"/>
              </a:rPr>
              <a:t>2</a:t>
            </a:r>
          </a:p>
          <a:p>
            <a:pPr>
              <a:buFont typeface="Wingdings" panose="05000000000000000000" pitchFamily="2" charset="2"/>
              <a:buChar char="ü"/>
            </a:pPr>
            <a:endParaRPr lang="en-US" sz="2400" dirty="0">
              <a:solidFill>
                <a:srgbClr val="0070C0"/>
              </a:solidFill>
            </a:endParaRPr>
          </a:p>
        </p:txBody>
      </p:sp>
    </p:spTree>
    <p:extLst>
      <p:ext uri="{BB962C8B-B14F-4D97-AF65-F5344CB8AC3E}">
        <p14:creationId xmlns="" xmlns:p14="http://schemas.microsoft.com/office/powerpoint/2010/main" val="16241647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458200" cy="685800"/>
          </a:xfrm>
        </p:spPr>
        <p:txBody>
          <a:bodyPr>
            <a:normAutofit/>
          </a:bodyPr>
          <a:lstStyle/>
          <a:p>
            <a:r>
              <a:rPr lang="en-US" sz="3200" b="1" dirty="0">
                <a:solidFill>
                  <a:srgbClr val="0070C0"/>
                </a:solidFill>
                <a:latin typeface="Times New Roman" pitchFamily="18" charset="0"/>
                <a:cs typeface="Times New Roman" pitchFamily="18" charset="0"/>
              </a:rPr>
              <a:t>Cont’.....</a:t>
            </a:r>
            <a:endParaRPr lang="en-US" sz="3200"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8</a:t>
            </a:fld>
            <a:endParaRPr lang="en-US"/>
          </a:p>
        </p:txBody>
      </p:sp>
      <p:sp>
        <p:nvSpPr>
          <p:cNvPr id="4" name="Content Placeholder 3"/>
          <p:cNvSpPr>
            <a:spLocks noGrp="1"/>
          </p:cNvSpPr>
          <p:nvPr>
            <p:ph sz="quarter" idx="1"/>
          </p:nvPr>
        </p:nvSpPr>
        <p:spPr>
          <a:xfrm>
            <a:off x="152400" y="609600"/>
            <a:ext cx="8763000" cy="6096000"/>
          </a:xfrm>
        </p:spPr>
        <p:txBody>
          <a:bodyPr>
            <a:noAutofit/>
          </a:bodyPr>
          <a:lstStyle/>
          <a:p>
            <a:pPr algn="just">
              <a:lnSpc>
                <a:spcPct val="170000"/>
              </a:lnSpc>
              <a:buFont typeface="Wingdings" panose="05000000000000000000" pitchFamily="2" charset="2"/>
              <a:buChar char="v"/>
            </a:pPr>
            <a:r>
              <a:rPr lang="en-US" sz="2400" b="1" dirty="0">
                <a:solidFill>
                  <a:srgbClr val="FF0000"/>
                </a:solidFill>
                <a:latin typeface="Times New Roman" panose="02020603050405020304" pitchFamily="18" charset="0"/>
                <a:cs typeface="Times New Roman" panose="02020603050405020304" pitchFamily="18" charset="0"/>
              </a:rPr>
              <a:t>Structure of silicate.</a:t>
            </a:r>
          </a:p>
          <a:p>
            <a:pPr algn="just">
              <a:lnSpc>
                <a:spcPct val="150000"/>
              </a:lnSpc>
              <a:buFont typeface="Wingdings" panose="05000000000000000000" pitchFamily="2" charset="2"/>
              <a:buChar char="§"/>
            </a:pPr>
            <a:r>
              <a:rPr lang="en-US" altLang="en-US" sz="2200" dirty="0">
                <a:latin typeface="Times New Roman" panose="02020603050405020304" pitchFamily="18" charset="0"/>
                <a:cs typeface="Times New Roman" panose="02020603050405020304" pitchFamily="18" charset="0"/>
              </a:rPr>
              <a:t>In the vast majority of silicates, including silicate minerals, the Silicon atom </a:t>
            </a:r>
            <a:r>
              <a:rPr lang="en-US" altLang="en-US" sz="2200" b="1" dirty="0">
                <a:solidFill>
                  <a:srgbClr val="FF0000"/>
                </a:solidFill>
                <a:latin typeface="Times New Roman" panose="02020603050405020304" pitchFamily="18" charset="0"/>
                <a:cs typeface="Times New Roman" panose="02020603050405020304" pitchFamily="18" charset="0"/>
              </a:rPr>
              <a:t>shows tetrahedral coordination by 4 oxygens</a:t>
            </a:r>
            <a:r>
              <a:rPr lang="en-US" altLang="en-US" sz="2200" dirty="0">
                <a:latin typeface="Times New Roman" panose="02020603050405020304" pitchFamily="18" charset="0"/>
                <a:cs typeface="Times New Roman" panose="02020603050405020304" pitchFamily="18" charset="0"/>
              </a:rPr>
              <a:t>.</a:t>
            </a:r>
          </a:p>
          <a:p>
            <a:pPr algn="just">
              <a:lnSpc>
                <a:spcPct val="150000"/>
              </a:lnSpc>
              <a:buFont typeface="Wingdings" panose="05000000000000000000" pitchFamily="2" charset="2"/>
              <a:buChar char="§"/>
            </a:pPr>
            <a:r>
              <a:rPr lang="en-US" altLang="en-US" sz="2200" dirty="0">
                <a:latin typeface="Times New Roman" panose="02020603050405020304" pitchFamily="18" charset="0"/>
                <a:cs typeface="Times New Roman" panose="02020603050405020304" pitchFamily="18" charset="0"/>
              </a:rPr>
              <a:t>In different minerals the </a:t>
            </a:r>
            <a:r>
              <a:rPr lang="en-US" altLang="en-US" sz="2200" b="1" i="1" dirty="0">
                <a:latin typeface="Times New Roman" panose="02020603050405020304" pitchFamily="18" charset="0"/>
                <a:cs typeface="Times New Roman" panose="02020603050405020304" pitchFamily="18" charset="0"/>
              </a:rPr>
              <a:t>tetrahedral </a:t>
            </a:r>
            <a:r>
              <a:rPr lang="en-US" altLang="en-US" sz="2200" dirty="0">
                <a:latin typeface="Times New Roman" panose="02020603050405020304" pitchFamily="18" charset="0"/>
                <a:cs typeface="Times New Roman" panose="02020603050405020304" pitchFamily="18" charset="0"/>
              </a:rPr>
              <a:t>show different degrees of polymerization: </a:t>
            </a:r>
          </a:p>
          <a:p>
            <a:pPr algn="just">
              <a:lnSpc>
                <a:spcPct val="150000"/>
              </a:lnSpc>
              <a:buFont typeface="Wingdings" panose="05000000000000000000" pitchFamily="2" charset="2"/>
              <a:buChar char="§"/>
            </a:pPr>
            <a:r>
              <a:rPr lang="en-US" altLang="en-US" sz="2200" dirty="0">
                <a:latin typeface="Times New Roman" panose="02020603050405020304" pitchFamily="18" charset="0"/>
                <a:cs typeface="Times New Roman" panose="02020603050405020304" pitchFamily="18" charset="0"/>
              </a:rPr>
              <a:t>they occur </a:t>
            </a:r>
            <a:r>
              <a:rPr lang="en-US" altLang="en-US" sz="2200" dirty="0">
                <a:solidFill>
                  <a:srgbClr val="FF0000"/>
                </a:solidFill>
                <a:latin typeface="Times New Roman" panose="02020603050405020304" pitchFamily="18" charset="0"/>
                <a:cs typeface="Times New Roman" panose="02020603050405020304" pitchFamily="18" charset="0"/>
              </a:rPr>
              <a:t>singly, joined together </a:t>
            </a:r>
            <a:r>
              <a:rPr lang="en-US" altLang="en-US" sz="2200" dirty="0">
                <a:latin typeface="Times New Roman" panose="02020603050405020304" pitchFamily="18" charset="0"/>
                <a:cs typeface="Times New Roman" panose="02020603050405020304" pitchFamily="18" charset="0"/>
              </a:rPr>
              <a:t>in pairs, in </a:t>
            </a:r>
            <a:r>
              <a:rPr lang="en-US" altLang="en-US" sz="2200" b="1" dirty="0">
                <a:solidFill>
                  <a:srgbClr val="002060"/>
                </a:solidFill>
                <a:latin typeface="Times New Roman" panose="02020603050405020304" pitchFamily="18" charset="0"/>
                <a:cs typeface="Times New Roman" panose="02020603050405020304" pitchFamily="18" charset="0"/>
              </a:rPr>
              <a:t>larger finite clusters including </a:t>
            </a:r>
            <a:r>
              <a:rPr lang="en-US" altLang="en-US" sz="2200" b="1" i="1" dirty="0">
                <a:solidFill>
                  <a:srgbClr val="002060"/>
                </a:solidFill>
                <a:latin typeface="Times New Roman" panose="02020603050405020304" pitchFamily="18" charset="0"/>
                <a:cs typeface="Times New Roman" panose="02020603050405020304" pitchFamily="18" charset="0"/>
              </a:rPr>
              <a:t>rings</a:t>
            </a:r>
            <a:r>
              <a:rPr lang="en-US" altLang="en-US" sz="2200" i="1" dirty="0">
                <a:latin typeface="Times New Roman" panose="02020603050405020304" pitchFamily="18" charset="0"/>
                <a:cs typeface="Times New Roman" panose="02020603050405020304" pitchFamily="18" charset="0"/>
              </a:rPr>
              <a:t>, </a:t>
            </a:r>
            <a:r>
              <a:rPr lang="en-US" altLang="en-US" sz="2200" b="1" i="1" dirty="0">
                <a:solidFill>
                  <a:srgbClr val="7030A0"/>
                </a:solidFill>
                <a:latin typeface="Times New Roman" panose="02020603050405020304" pitchFamily="18" charset="0"/>
                <a:cs typeface="Times New Roman" panose="02020603050405020304" pitchFamily="18" charset="0"/>
              </a:rPr>
              <a:t>in chains</a:t>
            </a:r>
            <a:r>
              <a:rPr lang="en-US" altLang="en-US" sz="2200" i="1" dirty="0">
                <a:latin typeface="Times New Roman" panose="02020603050405020304" pitchFamily="18" charset="0"/>
                <a:cs typeface="Times New Roman" panose="02020603050405020304" pitchFamily="18" charset="0"/>
              </a:rPr>
              <a:t>, </a:t>
            </a:r>
            <a:r>
              <a:rPr lang="en-US" altLang="en-US" sz="2200" b="1" i="1" dirty="0">
                <a:solidFill>
                  <a:srgbClr val="002060"/>
                </a:solidFill>
                <a:latin typeface="Times New Roman" panose="02020603050405020304" pitchFamily="18" charset="0"/>
                <a:cs typeface="Times New Roman" panose="02020603050405020304" pitchFamily="18" charset="0"/>
              </a:rPr>
              <a:t>double chains</a:t>
            </a:r>
            <a:r>
              <a:rPr lang="en-US" altLang="en-US" sz="2200" i="1" dirty="0">
                <a:latin typeface="Times New Roman" panose="02020603050405020304" pitchFamily="18" charset="0"/>
                <a:cs typeface="Times New Roman" panose="02020603050405020304" pitchFamily="18" charset="0"/>
              </a:rPr>
              <a:t>, </a:t>
            </a:r>
            <a:r>
              <a:rPr lang="en-US" altLang="en-US" sz="2200" b="1" i="1" dirty="0">
                <a:solidFill>
                  <a:srgbClr val="002060"/>
                </a:solidFill>
                <a:latin typeface="Times New Roman" panose="02020603050405020304" pitchFamily="18" charset="0"/>
                <a:cs typeface="Times New Roman" panose="02020603050405020304" pitchFamily="18" charset="0"/>
              </a:rPr>
              <a:t>sheets</a:t>
            </a:r>
            <a:r>
              <a:rPr lang="en-US" altLang="en-US" sz="2200" i="1" dirty="0">
                <a:latin typeface="Times New Roman" panose="02020603050405020304" pitchFamily="18" charset="0"/>
                <a:cs typeface="Times New Roman" panose="02020603050405020304" pitchFamily="18" charset="0"/>
              </a:rPr>
              <a:t>, and </a:t>
            </a:r>
            <a:r>
              <a:rPr lang="en-US" altLang="en-US" sz="2200" b="1" i="1" dirty="0">
                <a:solidFill>
                  <a:srgbClr val="FF0000"/>
                </a:solidFill>
                <a:latin typeface="Times New Roman" panose="02020603050405020304" pitchFamily="18" charset="0"/>
                <a:cs typeface="Times New Roman" panose="02020603050405020304" pitchFamily="18" charset="0"/>
              </a:rPr>
              <a:t>three-dimensional frameworks</a:t>
            </a:r>
            <a:r>
              <a:rPr lang="en-US" altLang="en-US" sz="2200" b="1" dirty="0">
                <a:solidFill>
                  <a:srgbClr val="FF0000"/>
                </a:solidFill>
                <a:latin typeface="Times New Roman" panose="02020603050405020304" pitchFamily="18" charset="0"/>
                <a:cs typeface="Times New Roman" panose="02020603050405020304" pitchFamily="18" charset="0"/>
              </a:rPr>
              <a:t>. </a:t>
            </a:r>
          </a:p>
          <a:p>
            <a:pPr algn="just">
              <a:lnSpc>
                <a:spcPct val="150000"/>
              </a:lnSpc>
              <a:buFont typeface="Wingdings" panose="05000000000000000000" pitchFamily="2" charset="2"/>
              <a:buChar char="§"/>
            </a:pPr>
            <a:r>
              <a:rPr lang="en-US" altLang="en-US" sz="2200" dirty="0">
                <a:latin typeface="Times New Roman" panose="02020603050405020304" pitchFamily="18" charset="0"/>
                <a:cs typeface="Times New Roman" panose="02020603050405020304" pitchFamily="18" charset="0"/>
              </a:rPr>
              <a:t>The minerals are classified into groups based on these anion structures</a:t>
            </a:r>
            <a:endParaRPr lang="en-US" sz="2200" b="1" dirty="0">
              <a:solidFill>
                <a:srgbClr val="FF0000"/>
              </a:solidFill>
              <a:latin typeface="Times New Roman" panose="02020603050405020304" pitchFamily="18" charset="0"/>
              <a:cs typeface="Times New Roman" panose="02020603050405020304" pitchFamily="18" charset="0"/>
            </a:endParaRPr>
          </a:p>
          <a:p>
            <a:pPr marL="0" indent="0" algn="just">
              <a:lnSpc>
                <a:spcPct val="170000"/>
              </a:lnSpc>
              <a:buNone/>
            </a:pPr>
            <a:endParaRPr lang="en-US" sz="2400" b="1" dirty="0">
              <a:latin typeface="Times New Roman" panose="02020603050405020304" pitchFamily="18" charset="0"/>
              <a:cs typeface="Times New Roman" panose="02020603050405020304" pitchFamily="18" charset="0"/>
            </a:endParaRPr>
          </a:p>
          <a:p>
            <a:pPr marL="0" indent="0" algn="just">
              <a:lnSpc>
                <a:spcPct val="170000"/>
              </a:lnSpc>
              <a:buNone/>
            </a:pPr>
            <a:endParaRPr lang="en-US" sz="2400" b="1" dirty="0">
              <a:latin typeface="Times New Roman" panose="02020603050405020304" pitchFamily="18" charset="0"/>
              <a:cs typeface="Times New Roman" panose="02020603050405020304" pitchFamily="18" charset="0"/>
            </a:endParaRPr>
          </a:p>
          <a:p>
            <a:pPr marL="0" indent="0" algn="just">
              <a:lnSpc>
                <a:spcPct val="170000"/>
              </a:lnSpc>
              <a:buNone/>
            </a:pPr>
            <a:r>
              <a:rPr lang="en-US" sz="2200" dirty="0">
                <a:latin typeface="Tahoma" pitchFamily="34" charset="0"/>
                <a:cs typeface="Tahoma" pitchFamily="34" charset="0"/>
              </a:rPr>
              <a:t/>
            </a:r>
            <a:br>
              <a:rPr lang="en-US" sz="2200" dirty="0">
                <a:latin typeface="Tahoma" pitchFamily="34" charset="0"/>
                <a:cs typeface="Tahoma" pitchFamily="34" charset="0"/>
              </a:rPr>
            </a:br>
            <a:endParaRPr lang="en-US" sz="2200" dirty="0"/>
          </a:p>
        </p:txBody>
      </p:sp>
    </p:spTree>
    <p:extLst>
      <p:ext uri="{BB962C8B-B14F-4D97-AF65-F5344CB8AC3E}">
        <p14:creationId xmlns="" xmlns:p14="http://schemas.microsoft.com/office/powerpoint/2010/main" val="206006850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152400"/>
            <a:ext cx="8540496" cy="5334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80</a:t>
            </a:fld>
            <a:endParaRPr lang="en-US"/>
          </a:p>
        </p:txBody>
      </p:sp>
      <p:pic>
        <p:nvPicPr>
          <p:cNvPr id="5" name="Picture 3"/>
          <p:cNvPicPr>
            <a:picLocks noGrp="1" noChangeAspect="1" noChangeArrowheads="1"/>
          </p:cNvPicPr>
          <p:nvPr>
            <p:ph sz="quarter" idx="1"/>
          </p:nvPr>
        </p:nvPicPr>
        <p:blipFill>
          <a:blip r:embed="rId2" cstate="print">
            <a:extLst>
              <a:ext uri="{28A0092B-C50C-407E-A947-70E740481C1C}">
                <a14:useLocalDpi xmlns="" xmlns:a14="http://schemas.microsoft.com/office/drawing/2010/main" val="0"/>
              </a:ext>
            </a:extLst>
          </a:blip>
          <a:srcRect/>
          <a:stretch>
            <a:fillRect/>
          </a:stretch>
        </p:blipFill>
        <p:spPr bwMode="auto">
          <a:xfrm>
            <a:off x="374904" y="685800"/>
            <a:ext cx="8540496" cy="5981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80556604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904" y="152400"/>
            <a:ext cx="8311896" cy="5334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81</a:t>
            </a:fld>
            <a:endParaRPr lang="en-US"/>
          </a:p>
        </p:txBody>
      </p:sp>
      <p:pic>
        <p:nvPicPr>
          <p:cNvPr id="5" name="Picture 2"/>
          <p:cNvPicPr>
            <a:picLocks noGrp="1" noChangeAspect="1" noChangeArrowheads="1"/>
          </p:cNvPicPr>
          <p:nvPr>
            <p:ph sz="quarter" idx="1"/>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7200" y="609600"/>
            <a:ext cx="8534400" cy="5638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481422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152400"/>
            <a:ext cx="8540496" cy="5334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82</a:t>
            </a:fld>
            <a:endParaRPr lang="en-US"/>
          </a:p>
        </p:txBody>
      </p:sp>
      <p:sp>
        <p:nvSpPr>
          <p:cNvPr id="4" name="Content Placeholder 3"/>
          <p:cNvSpPr>
            <a:spLocks noGrp="1"/>
          </p:cNvSpPr>
          <p:nvPr>
            <p:ph sz="quarter" idx="1"/>
          </p:nvPr>
        </p:nvSpPr>
        <p:spPr>
          <a:xfrm>
            <a:off x="157190" y="533400"/>
            <a:ext cx="8834410" cy="6134100"/>
          </a:xfrm>
        </p:spPr>
        <p:txBody>
          <a:bodyPr>
            <a:normAutofit/>
          </a:bodyPr>
          <a:lstStyle/>
          <a:p>
            <a:pPr marL="342900" indent="-342900">
              <a:buFont typeface="Wingdings" pitchFamily="2" charset="2"/>
              <a:buChar char="q"/>
              <a:defRPr/>
            </a:pPr>
            <a:r>
              <a:rPr lang="en-US" sz="2200" b="1" dirty="0">
                <a:solidFill>
                  <a:srgbClr val="FF0000"/>
                </a:solidFill>
                <a:latin typeface="Times New Roman" pitchFamily="18" charset="0"/>
                <a:cs typeface="Times New Roman" pitchFamily="18" charset="0"/>
              </a:rPr>
              <a:t>Extraction of the least reactive metals</a:t>
            </a:r>
          </a:p>
          <a:p>
            <a:pPr marL="285750" indent="-285750">
              <a:buFont typeface="Wingdings" pitchFamily="2" charset="2"/>
              <a:buChar char="Ø"/>
              <a:defRPr/>
            </a:pPr>
            <a:r>
              <a:rPr lang="en-US" sz="2200" dirty="0">
                <a:latin typeface="Times New Roman" pitchFamily="18" charset="0"/>
                <a:cs typeface="Times New Roman" pitchFamily="18" charset="0"/>
              </a:rPr>
              <a:t>The </a:t>
            </a:r>
            <a:r>
              <a:rPr lang="en-US" sz="2200" b="1" dirty="0">
                <a:solidFill>
                  <a:srgbClr val="002060"/>
                </a:solidFill>
                <a:latin typeface="Times New Roman" pitchFamily="18" charset="0"/>
                <a:cs typeface="Times New Roman" pitchFamily="18" charset="0"/>
              </a:rPr>
              <a:t>least reactive metals </a:t>
            </a:r>
            <a:r>
              <a:rPr lang="en-US" sz="2200" dirty="0">
                <a:latin typeface="Times New Roman" pitchFamily="18" charset="0"/>
                <a:cs typeface="Times New Roman" pitchFamily="18" charset="0"/>
              </a:rPr>
              <a:t>are at the bottom of the </a:t>
            </a:r>
            <a:r>
              <a:rPr lang="en-US" sz="2200" b="1" dirty="0">
                <a:solidFill>
                  <a:srgbClr val="FF0000"/>
                </a:solidFill>
                <a:latin typeface="Times New Roman" pitchFamily="18" charset="0"/>
                <a:cs typeface="Times New Roman" pitchFamily="18" charset="0"/>
              </a:rPr>
              <a:t>reactivity series</a:t>
            </a:r>
            <a:r>
              <a:rPr lang="en-US" sz="2200" dirty="0">
                <a:latin typeface="Times New Roman" pitchFamily="18" charset="0"/>
                <a:cs typeface="Times New Roman" pitchFamily="18" charset="0"/>
              </a:rPr>
              <a:t>. Some are found as free metals</a:t>
            </a:r>
          </a:p>
          <a:p>
            <a:pPr marL="285750" indent="-285750">
              <a:buFont typeface="Wingdings" pitchFamily="2" charset="2"/>
              <a:buChar char="Ø"/>
              <a:defRPr/>
            </a:pPr>
            <a:r>
              <a:rPr lang="en-US" sz="2200" dirty="0" err="1">
                <a:latin typeface="Times New Roman" pitchFamily="18" charset="0"/>
                <a:cs typeface="Times New Roman" pitchFamily="18" charset="0"/>
              </a:rPr>
              <a:t>Eg</a:t>
            </a:r>
            <a:r>
              <a:rPr lang="en-US" sz="2200" dirty="0">
                <a:latin typeface="Times New Roman" pitchFamily="18" charset="0"/>
                <a:cs typeface="Times New Roman" pitchFamily="18" charset="0"/>
              </a:rPr>
              <a:t>. Gold can be obtained by physical methods. </a:t>
            </a:r>
          </a:p>
          <a:p>
            <a:pPr marL="285750" indent="-285750">
              <a:buFont typeface="Wingdings" pitchFamily="2" charset="2"/>
              <a:buChar char="Ø"/>
              <a:defRPr/>
            </a:pPr>
            <a:r>
              <a:rPr lang="en-US" sz="2200" dirty="0">
                <a:latin typeface="Times New Roman" pitchFamily="18" charset="0"/>
                <a:cs typeface="Times New Roman" pitchFamily="18" charset="0"/>
              </a:rPr>
              <a:t>The rocks are </a:t>
            </a:r>
            <a:r>
              <a:rPr lang="en-US" sz="2200" b="1" dirty="0">
                <a:solidFill>
                  <a:srgbClr val="FF0000"/>
                </a:solidFill>
                <a:latin typeface="Times New Roman" pitchFamily="18" charset="0"/>
                <a:cs typeface="Times New Roman" pitchFamily="18" charset="0"/>
              </a:rPr>
              <a:t>collected</a:t>
            </a:r>
            <a:r>
              <a:rPr lang="en-US" sz="2200" dirty="0">
                <a:latin typeface="Times New Roman" pitchFamily="18" charset="0"/>
                <a:cs typeface="Times New Roman" pitchFamily="18" charset="0"/>
              </a:rPr>
              <a:t> and </a:t>
            </a:r>
            <a:r>
              <a:rPr lang="en-US" sz="2200" b="1" dirty="0">
                <a:solidFill>
                  <a:srgbClr val="FF0000"/>
                </a:solidFill>
                <a:latin typeface="Times New Roman" pitchFamily="18" charset="0"/>
                <a:cs typeface="Times New Roman" pitchFamily="18" charset="0"/>
              </a:rPr>
              <a:t>crushed</a:t>
            </a:r>
            <a:r>
              <a:rPr lang="en-US" sz="2200" dirty="0">
                <a:latin typeface="Times New Roman" pitchFamily="18" charset="0"/>
                <a:cs typeface="Times New Roman" pitchFamily="18" charset="0"/>
              </a:rPr>
              <a:t> to free the pieces of gold in them.</a:t>
            </a:r>
          </a:p>
          <a:p>
            <a:pPr marL="285750" indent="-285750">
              <a:buFont typeface="Wingdings" pitchFamily="2" charset="2"/>
              <a:buChar char="Ø"/>
              <a:defRPr/>
            </a:pPr>
            <a:r>
              <a:rPr lang="en-US" sz="2200" dirty="0" err="1">
                <a:latin typeface="Times New Roman" pitchFamily="18" charset="0"/>
                <a:cs typeface="Times New Roman" pitchFamily="18" charset="0"/>
              </a:rPr>
              <a:t>eg</a:t>
            </a:r>
            <a:r>
              <a:rPr lang="en-US" sz="2200" dirty="0">
                <a:latin typeface="Times New Roman" pitchFamily="18" charset="0"/>
                <a:cs typeface="Times New Roman" pitchFamily="18" charset="0"/>
              </a:rPr>
              <a:t> 1: Rock containing gold being extracted in a gold mine in </a:t>
            </a:r>
            <a:r>
              <a:rPr lang="en-US" sz="2200" dirty="0" err="1">
                <a:latin typeface="Times New Roman" pitchFamily="18" charset="0"/>
                <a:cs typeface="Times New Roman" pitchFamily="18" charset="0"/>
              </a:rPr>
              <a:t>Shakiso</a:t>
            </a:r>
            <a:r>
              <a:rPr lang="en-US" sz="2200" dirty="0">
                <a:latin typeface="Times New Roman" pitchFamily="18" charset="0"/>
                <a:cs typeface="Times New Roman" pitchFamily="18" charset="0"/>
              </a:rPr>
              <a:t> , Oromia</a:t>
            </a:r>
          </a:p>
          <a:p>
            <a:pPr marL="0" indent="0">
              <a:buNone/>
            </a:pPr>
            <a:endParaRPr lang="en-US" sz="2200" dirty="0"/>
          </a:p>
        </p:txBody>
      </p:sp>
      <p:pic>
        <p:nvPicPr>
          <p:cNvPr id="5" name="Picture 2" descr="https://cms.qz.com/wp-content/uploads/2018/01/ap_707393704926-e1516891762835.jpg?quality=75&amp;strip=all&amp;w=1600&amp;h=90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7638" y="3297238"/>
            <a:ext cx="2827337" cy="3236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895600" y="3144838"/>
            <a:ext cx="6064250" cy="3556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19913242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152400"/>
            <a:ext cx="8540496" cy="5334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83</a:t>
            </a:fld>
            <a:endParaRPr lang="en-US"/>
          </a:p>
        </p:txBody>
      </p:sp>
      <p:pic>
        <p:nvPicPr>
          <p:cNvPr id="5" name="Picture 2"/>
          <p:cNvPicPr>
            <a:picLocks noGrp="1" noChangeAspect="1" noChangeArrowheads="1"/>
          </p:cNvPicPr>
          <p:nvPr>
            <p:ph sz="quarter" idx="1"/>
          </p:nvPr>
        </p:nvPicPr>
        <p:blipFill>
          <a:blip r:embed="rId2" cstate="print">
            <a:extLst>
              <a:ext uri="{28A0092B-C50C-407E-A947-70E740481C1C}">
                <a14:useLocalDpi xmlns="" xmlns:a14="http://schemas.microsoft.com/office/drawing/2010/main" val="0"/>
              </a:ext>
            </a:extLst>
          </a:blip>
          <a:srcRect/>
          <a:stretch>
            <a:fillRect/>
          </a:stretch>
        </p:blipFill>
        <p:spPr bwMode="auto">
          <a:xfrm>
            <a:off x="990600" y="685800"/>
            <a:ext cx="6106391" cy="312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43000" y="3771753"/>
            <a:ext cx="4343400" cy="28173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1285472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561" y="152400"/>
            <a:ext cx="8540496" cy="5334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84</a:t>
            </a:fld>
            <a:endParaRPr lang="en-US"/>
          </a:p>
        </p:txBody>
      </p:sp>
      <p:sp>
        <p:nvSpPr>
          <p:cNvPr id="4" name="Content Placeholder 3"/>
          <p:cNvSpPr>
            <a:spLocks noGrp="1"/>
          </p:cNvSpPr>
          <p:nvPr>
            <p:ph sz="quarter" idx="1"/>
          </p:nvPr>
        </p:nvSpPr>
        <p:spPr>
          <a:xfrm>
            <a:off x="146304" y="533400"/>
            <a:ext cx="8845296" cy="6134100"/>
          </a:xfrm>
        </p:spPr>
        <p:txBody>
          <a:bodyPr>
            <a:normAutofit/>
          </a:bodyPr>
          <a:lstStyle/>
          <a:p>
            <a:pPr>
              <a:buFont typeface="Wingdings" panose="05000000000000000000" pitchFamily="2" charset="2"/>
              <a:buChar char="v"/>
            </a:pPr>
            <a:r>
              <a:rPr lang="en-US" sz="2400" b="1" dirty="0">
                <a:solidFill>
                  <a:srgbClr val="002060"/>
                </a:solidFill>
                <a:latin typeface="Times New Roman" pitchFamily="18" charset="0"/>
                <a:cs typeface="Times New Roman" pitchFamily="18" charset="0"/>
              </a:rPr>
              <a:t>BRANCHES OF METALLURGY</a:t>
            </a:r>
          </a:p>
          <a:p>
            <a:pPr marL="0" indent="0">
              <a:buNone/>
            </a:pPr>
            <a:endParaRPr lang="en-US" sz="2400" b="1" dirty="0">
              <a:solidFill>
                <a:srgbClr val="002060"/>
              </a:solidFill>
            </a:endParaRPr>
          </a:p>
          <a:p>
            <a:pPr marL="0" indent="0">
              <a:buNone/>
            </a:pPr>
            <a:endParaRPr lang="en-US" sz="2400" b="1" dirty="0">
              <a:solidFill>
                <a:srgbClr val="002060"/>
              </a:solidFill>
            </a:endParaRPr>
          </a:p>
          <a:p>
            <a:pPr marL="0" indent="0">
              <a:buNone/>
            </a:pPr>
            <a:endParaRPr lang="en-US" sz="2400" b="1" dirty="0">
              <a:solidFill>
                <a:srgbClr val="002060"/>
              </a:solidFill>
            </a:endParaRPr>
          </a:p>
          <a:p>
            <a:pPr marL="0" indent="0">
              <a:buNone/>
            </a:pPr>
            <a:endParaRPr lang="en-US" sz="2400" b="1" dirty="0">
              <a:solidFill>
                <a:srgbClr val="002060"/>
              </a:solidFill>
            </a:endParaRPr>
          </a:p>
        </p:txBody>
      </p:sp>
      <p:sp>
        <p:nvSpPr>
          <p:cNvPr id="5" name="Content Placeholder 2"/>
          <p:cNvSpPr txBox="1">
            <a:spLocks/>
          </p:cNvSpPr>
          <p:nvPr/>
        </p:nvSpPr>
        <p:spPr>
          <a:xfrm>
            <a:off x="42889" y="819150"/>
            <a:ext cx="8761839" cy="1338791"/>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571500" indent="-571500">
              <a:buFont typeface="+mj-lt"/>
              <a:buAutoNum type="romanUcPeriod"/>
              <a:defRPr/>
            </a:pPr>
            <a:r>
              <a:rPr lang="en-US" sz="2200" b="1" dirty="0">
                <a:solidFill>
                  <a:srgbClr val="0070C0"/>
                </a:solidFill>
                <a:latin typeface="Times New Roman" pitchFamily="18" charset="0"/>
                <a:cs typeface="Times New Roman" pitchFamily="18" charset="0"/>
              </a:rPr>
              <a:t>Mechanical Metallurgy</a:t>
            </a:r>
          </a:p>
          <a:p>
            <a:pPr marL="571500" indent="-571500">
              <a:buFont typeface="+mj-lt"/>
              <a:buAutoNum type="romanUcPeriod"/>
              <a:defRPr/>
            </a:pPr>
            <a:r>
              <a:rPr lang="en-US" sz="2200" b="1" dirty="0">
                <a:solidFill>
                  <a:srgbClr val="0070C0"/>
                </a:solidFill>
                <a:latin typeface="Times New Roman" pitchFamily="18" charset="0"/>
                <a:cs typeface="Times New Roman" pitchFamily="18" charset="0"/>
              </a:rPr>
              <a:t>Extractive metallurgy</a:t>
            </a:r>
          </a:p>
          <a:p>
            <a:pPr marL="571500" indent="-571500">
              <a:buFont typeface="+mj-lt"/>
              <a:buAutoNum type="romanUcPeriod"/>
              <a:defRPr/>
            </a:pPr>
            <a:r>
              <a:rPr lang="en-US" sz="2200" b="1" dirty="0">
                <a:solidFill>
                  <a:srgbClr val="0070C0"/>
                </a:solidFill>
                <a:latin typeface="Times New Roman" pitchFamily="18" charset="0"/>
                <a:cs typeface="Times New Roman" pitchFamily="18" charset="0"/>
              </a:rPr>
              <a:t>Physical Metallurgy</a:t>
            </a:r>
          </a:p>
          <a:p>
            <a:pPr>
              <a:buFont typeface="Arial" charset="0"/>
              <a:buChar char="•"/>
              <a:defRPr/>
            </a:pPr>
            <a:endParaRPr lang="en-US" dirty="0"/>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81541" y="2005541"/>
            <a:ext cx="8499928" cy="4661959"/>
          </a:xfrm>
          <a:prstGeom prst="rect">
            <a:avLst/>
          </a:prstGeom>
        </p:spPr>
      </p:pic>
    </p:spTree>
    <p:extLst>
      <p:ext uri="{BB962C8B-B14F-4D97-AF65-F5344CB8AC3E}">
        <p14:creationId xmlns="" xmlns:p14="http://schemas.microsoft.com/office/powerpoint/2010/main" val="227284364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152400"/>
            <a:ext cx="7772400" cy="5334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85</a:t>
            </a:fld>
            <a:endParaRPr lang="en-US"/>
          </a:p>
        </p:txBody>
      </p:sp>
      <p:sp>
        <p:nvSpPr>
          <p:cNvPr id="4" name="Content Placeholder 3"/>
          <p:cNvSpPr>
            <a:spLocks noGrp="1"/>
          </p:cNvSpPr>
          <p:nvPr>
            <p:ph sz="quarter" idx="1"/>
          </p:nvPr>
        </p:nvSpPr>
        <p:spPr>
          <a:xfrm>
            <a:off x="146304" y="685800"/>
            <a:ext cx="8845296" cy="5981700"/>
          </a:xfrm>
        </p:spPr>
        <p:txBody>
          <a:bodyPr>
            <a:normAutofit/>
          </a:bodyPr>
          <a:lstStyle/>
          <a:p>
            <a:pPr>
              <a:buFont typeface="Wingdings" panose="05000000000000000000" pitchFamily="2" charset="2"/>
              <a:buChar char="v"/>
            </a:pPr>
            <a:r>
              <a:rPr lang="en-US" sz="2800" b="1" dirty="0">
                <a:solidFill>
                  <a:srgbClr val="FF0000"/>
                </a:solidFill>
                <a:latin typeface="Tahoma" pitchFamily="34" charset="0"/>
                <a:cs typeface="Tahoma" pitchFamily="34" charset="0"/>
              </a:rPr>
              <a:t>Extractive metallurgy</a:t>
            </a:r>
          </a:p>
          <a:p>
            <a:pPr algn="just">
              <a:lnSpc>
                <a:spcPct val="150000"/>
              </a:lnSpc>
            </a:pPr>
            <a:r>
              <a:rPr lang="en-US" altLang="en-US" sz="2200" b="1" dirty="0">
                <a:latin typeface="Times New Roman" panose="02020603050405020304" pitchFamily="18" charset="0"/>
                <a:cs typeface="Times New Roman" panose="02020603050405020304" pitchFamily="18" charset="0"/>
              </a:rPr>
              <a:t>Extractive metallurgy</a:t>
            </a:r>
            <a:r>
              <a:rPr lang="en-US" altLang="en-US" sz="2200" dirty="0">
                <a:latin typeface="Times New Roman" panose="02020603050405020304" pitchFamily="18" charset="0"/>
                <a:cs typeface="Times New Roman" panose="02020603050405020304" pitchFamily="18" charset="0"/>
              </a:rPr>
              <a:t> is a branch of </a:t>
            </a:r>
            <a:r>
              <a:rPr lang="en-US" altLang="en-US" sz="2200" b="1" dirty="0">
                <a:solidFill>
                  <a:srgbClr val="7030A0"/>
                </a:solidFill>
                <a:latin typeface="Times New Roman" panose="02020603050405020304" pitchFamily="18" charset="0"/>
                <a:cs typeface="Times New Roman" panose="02020603050405020304" pitchFamily="18" charset="0"/>
                <a:hlinkClick r:id="rId2" tooltip="Metallurgy"/>
              </a:rPr>
              <a:t>metallurgy</a:t>
            </a:r>
            <a:r>
              <a:rPr lang="en-US" altLang="en-US" sz="2200" dirty="0">
                <a:latin typeface="Times New Roman" panose="02020603050405020304" pitchFamily="18" charset="0"/>
                <a:cs typeface="Times New Roman" panose="02020603050405020304" pitchFamily="18" charset="0"/>
              </a:rPr>
              <a:t> concerned with the </a:t>
            </a:r>
            <a:r>
              <a:rPr lang="en-US" altLang="en-US" sz="2200" b="1" dirty="0">
                <a:solidFill>
                  <a:srgbClr val="7030A0"/>
                </a:solidFill>
                <a:latin typeface="Times New Roman" panose="02020603050405020304" pitchFamily="18" charset="0"/>
                <a:cs typeface="Times New Roman" panose="02020603050405020304" pitchFamily="18" charset="0"/>
              </a:rPr>
              <a:t>science</a:t>
            </a:r>
            <a:r>
              <a:rPr lang="en-US" altLang="en-US" sz="2200" dirty="0">
                <a:latin typeface="Times New Roman" panose="02020603050405020304" pitchFamily="18" charset="0"/>
                <a:cs typeface="Times New Roman" panose="02020603050405020304" pitchFamily="18" charset="0"/>
              </a:rPr>
              <a:t> and </a:t>
            </a:r>
            <a:r>
              <a:rPr lang="en-US" altLang="en-US" sz="2200" b="1" dirty="0">
                <a:solidFill>
                  <a:srgbClr val="7030A0"/>
                </a:solidFill>
                <a:latin typeface="Times New Roman" panose="02020603050405020304" pitchFamily="18" charset="0"/>
                <a:cs typeface="Times New Roman" panose="02020603050405020304" pitchFamily="18" charset="0"/>
              </a:rPr>
              <a:t>technology</a:t>
            </a:r>
            <a:r>
              <a:rPr lang="en-US" altLang="en-US" sz="2200" dirty="0">
                <a:latin typeface="Times New Roman" panose="02020603050405020304" pitchFamily="18" charset="0"/>
                <a:cs typeface="Times New Roman" panose="02020603050405020304" pitchFamily="18" charset="0"/>
              </a:rPr>
              <a:t> related to the production of metals and minerals from raw materials such as </a:t>
            </a:r>
            <a:r>
              <a:rPr lang="en-US" altLang="en-US" sz="2200" b="1" dirty="0">
                <a:solidFill>
                  <a:srgbClr val="7030A0"/>
                </a:solidFill>
                <a:latin typeface="Times New Roman" panose="02020603050405020304" pitchFamily="18" charset="0"/>
                <a:cs typeface="Times New Roman" panose="02020603050405020304" pitchFamily="18" charset="0"/>
                <a:hlinkClick r:id="rId3" tooltip="Ore"/>
              </a:rPr>
              <a:t>ores</a:t>
            </a:r>
            <a:r>
              <a:rPr lang="en-US" altLang="en-US" sz="2200" b="1" dirty="0">
                <a:solidFill>
                  <a:srgbClr val="7030A0"/>
                </a:solidFill>
                <a:latin typeface="Times New Roman" panose="02020603050405020304" pitchFamily="18" charset="0"/>
                <a:cs typeface="Times New Roman" panose="02020603050405020304" pitchFamily="18" charset="0"/>
              </a:rPr>
              <a:t> </a:t>
            </a:r>
            <a:r>
              <a:rPr lang="en-US" altLang="en-US" sz="2200" dirty="0">
                <a:latin typeface="Times New Roman" panose="02020603050405020304" pitchFamily="18" charset="0"/>
                <a:cs typeface="Times New Roman" panose="02020603050405020304" pitchFamily="18" charset="0"/>
              </a:rPr>
              <a:t>or waste materials by Involving </a:t>
            </a:r>
            <a:r>
              <a:rPr lang="en-US" altLang="en-US" sz="2200" b="1" dirty="0">
                <a:solidFill>
                  <a:srgbClr val="7030A0"/>
                </a:solidFill>
                <a:latin typeface="Times New Roman" panose="02020603050405020304" pitchFamily="18" charset="0"/>
                <a:cs typeface="Times New Roman" panose="02020603050405020304" pitchFamily="18" charset="0"/>
              </a:rPr>
              <a:t>Chemical methods</a:t>
            </a:r>
            <a:r>
              <a:rPr lang="en-US" altLang="en-US" sz="2200" b="1" dirty="0">
                <a:latin typeface="Times New Roman" panose="02020603050405020304" pitchFamily="18" charset="0"/>
                <a:cs typeface="Times New Roman" panose="02020603050405020304" pitchFamily="18" charset="0"/>
              </a:rPr>
              <a:t> sometimes at </a:t>
            </a:r>
            <a:r>
              <a:rPr lang="en-US" altLang="en-US" sz="2200" b="1" dirty="0">
                <a:solidFill>
                  <a:srgbClr val="0070C0"/>
                </a:solidFill>
                <a:latin typeface="Times New Roman" panose="02020603050405020304" pitchFamily="18" charset="0"/>
                <a:cs typeface="Times New Roman" panose="02020603050405020304" pitchFamily="18" charset="0"/>
              </a:rPr>
              <a:t>high temperature </a:t>
            </a:r>
            <a:r>
              <a:rPr lang="en-US" altLang="en-US" sz="2200" b="1" dirty="0">
                <a:latin typeface="Times New Roman" panose="02020603050405020304" pitchFamily="18" charset="0"/>
                <a:cs typeface="Times New Roman" panose="02020603050405020304" pitchFamily="18" charset="0"/>
              </a:rPr>
              <a:t>and </a:t>
            </a:r>
            <a:r>
              <a:rPr lang="en-US" altLang="en-US" sz="2200" b="1" dirty="0">
                <a:solidFill>
                  <a:srgbClr val="0070C0"/>
                </a:solidFill>
                <a:latin typeface="Times New Roman" panose="02020603050405020304" pitchFamily="18" charset="0"/>
                <a:cs typeface="Times New Roman" panose="02020603050405020304" pitchFamily="18" charset="0"/>
              </a:rPr>
              <a:t>pressure for treating </a:t>
            </a:r>
            <a:r>
              <a:rPr lang="en-US" altLang="en-US" sz="2200" b="1" dirty="0">
                <a:solidFill>
                  <a:srgbClr val="FF0000"/>
                </a:solidFill>
                <a:latin typeface="Times New Roman" panose="02020603050405020304" pitchFamily="18" charset="0"/>
                <a:cs typeface="Times New Roman" panose="02020603050405020304" pitchFamily="18" charset="0"/>
              </a:rPr>
              <a:t>ores</a:t>
            </a:r>
            <a:r>
              <a:rPr lang="en-US" altLang="en-US" sz="2200" b="1" dirty="0">
                <a:latin typeface="Times New Roman" panose="02020603050405020304" pitchFamily="18" charset="0"/>
                <a:cs typeface="Times New Roman" panose="02020603050405020304" pitchFamily="18" charset="0"/>
              </a:rPr>
              <a:t> to recover their metal values in a pure form.</a:t>
            </a:r>
          </a:p>
          <a:p>
            <a:pPr algn="just">
              <a:lnSpc>
                <a:spcPct val="150000"/>
              </a:lnSpc>
            </a:pPr>
            <a:r>
              <a:rPr lang="en-US" altLang="en-US" sz="2200" b="1" dirty="0">
                <a:solidFill>
                  <a:schemeClr val="hlink"/>
                </a:solidFill>
                <a:latin typeface="Times New Roman" panose="02020603050405020304" pitchFamily="18" charset="0"/>
                <a:cs typeface="Times New Roman" panose="02020603050405020304" pitchFamily="18" charset="0"/>
              </a:rPr>
              <a:t>Extractive metallurgy</a:t>
            </a:r>
            <a:r>
              <a:rPr lang="en-US" altLang="en-US" sz="2200" b="1" dirty="0">
                <a:latin typeface="Times New Roman" panose="02020603050405020304" pitchFamily="18" charset="0"/>
                <a:cs typeface="Times New Roman" panose="02020603050405020304" pitchFamily="18" charset="0"/>
              </a:rPr>
              <a:t> </a:t>
            </a:r>
            <a:r>
              <a:rPr lang="en-US" altLang="en-US" sz="2200" dirty="0">
                <a:latin typeface="Times New Roman" panose="02020603050405020304" pitchFamily="18" charset="0"/>
                <a:cs typeface="Times New Roman" panose="02020603050405020304" pitchFamily="18" charset="0"/>
              </a:rPr>
              <a:t>are the </a:t>
            </a:r>
            <a:r>
              <a:rPr lang="en-US" altLang="en-US" sz="2200" b="1" dirty="0">
                <a:solidFill>
                  <a:srgbClr val="FF0000"/>
                </a:solidFill>
                <a:latin typeface="Times New Roman" panose="02020603050405020304" pitchFamily="18" charset="0"/>
                <a:cs typeface="Times New Roman" panose="02020603050405020304" pitchFamily="18" charset="0"/>
              </a:rPr>
              <a:t>chemical processes </a:t>
            </a:r>
            <a:r>
              <a:rPr lang="en-US" altLang="en-US" sz="2200" dirty="0">
                <a:latin typeface="Times New Roman" panose="02020603050405020304" pitchFamily="18" charset="0"/>
                <a:cs typeface="Times New Roman" panose="02020603050405020304" pitchFamily="18" charset="0"/>
              </a:rPr>
              <a:t>that separate a </a:t>
            </a:r>
            <a:r>
              <a:rPr lang="en-US" altLang="en-US" sz="2200" b="1" dirty="0">
                <a:solidFill>
                  <a:srgbClr val="FF0000"/>
                </a:solidFill>
                <a:latin typeface="Times New Roman" panose="02020603050405020304" pitchFamily="18" charset="0"/>
                <a:cs typeface="Times New Roman" panose="02020603050405020304" pitchFamily="18" charset="0"/>
              </a:rPr>
              <a:t>metal </a:t>
            </a:r>
            <a:r>
              <a:rPr lang="en-US" altLang="en-US" sz="2200" dirty="0">
                <a:latin typeface="Times New Roman" panose="02020603050405020304" pitchFamily="18" charset="0"/>
                <a:cs typeface="Times New Roman" panose="02020603050405020304" pitchFamily="18" charset="0"/>
              </a:rPr>
              <a:t>from its mineral</a:t>
            </a:r>
          </a:p>
          <a:p>
            <a:pPr algn="just">
              <a:lnSpc>
                <a:spcPct val="150000"/>
              </a:lnSpc>
            </a:pPr>
            <a:r>
              <a:rPr lang="en-US" altLang="en-US" sz="2200" dirty="0">
                <a:latin typeface="Times New Roman" panose="02020603050405020304" pitchFamily="18" charset="0"/>
                <a:cs typeface="Times New Roman" panose="02020603050405020304" pitchFamily="18" charset="0"/>
              </a:rPr>
              <a:t>The </a:t>
            </a:r>
            <a:r>
              <a:rPr lang="en-US" altLang="en-US" sz="2200" dirty="0">
                <a:solidFill>
                  <a:srgbClr val="FF0000"/>
                </a:solidFill>
                <a:latin typeface="Times New Roman" panose="02020603050405020304" pitchFamily="18" charset="0"/>
                <a:cs typeface="Times New Roman" panose="02020603050405020304" pitchFamily="18" charset="0"/>
              </a:rPr>
              <a:t>field is an applied science, covering all aspects of the physical and chemical processes used to produce </a:t>
            </a:r>
            <a:r>
              <a:rPr lang="en-US" altLang="en-US" sz="2200" dirty="0">
                <a:latin typeface="Times New Roman" panose="02020603050405020304" pitchFamily="18" charset="0"/>
                <a:cs typeface="Times New Roman" panose="02020603050405020304" pitchFamily="18" charset="0"/>
              </a:rPr>
              <a:t>mineral-containing and metallic materials, sometimes for </a:t>
            </a:r>
            <a:r>
              <a:rPr lang="en-US" altLang="en-US" sz="2200" b="1" dirty="0">
                <a:solidFill>
                  <a:srgbClr val="FF0000"/>
                </a:solidFill>
                <a:latin typeface="Times New Roman" panose="02020603050405020304" pitchFamily="18" charset="0"/>
                <a:cs typeface="Times New Roman" panose="02020603050405020304" pitchFamily="18" charset="0"/>
              </a:rPr>
              <a:t>direct use </a:t>
            </a:r>
            <a:r>
              <a:rPr lang="en-US" altLang="en-US" sz="2200" dirty="0">
                <a:latin typeface="Times New Roman" panose="02020603050405020304" pitchFamily="18" charset="0"/>
                <a:cs typeface="Times New Roman" panose="02020603050405020304" pitchFamily="18" charset="0"/>
              </a:rPr>
              <a:t>as a finished product.</a:t>
            </a:r>
          </a:p>
          <a:p>
            <a:pPr algn="just">
              <a:lnSpc>
                <a:spcPct val="150000"/>
              </a:lnSpc>
            </a:pPr>
            <a:endParaRPr lang="en-US" altLang="en-US" sz="2200" b="1" dirty="0">
              <a:latin typeface="Times New Roman" panose="02020603050405020304" pitchFamily="18" charset="0"/>
              <a:cs typeface="Times New Roman" panose="02020603050405020304" pitchFamily="18" charset="0"/>
            </a:endParaRPr>
          </a:p>
          <a:p>
            <a:pPr algn="just">
              <a:lnSpc>
                <a:spcPct val="150000"/>
              </a:lnSpc>
            </a:pPr>
            <a:endParaRPr lang="en-US" altLang="en-US" sz="2200" b="1" dirty="0">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 xmlns:p14="http://schemas.microsoft.com/office/powerpoint/2010/main" val="57194415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382000" cy="487362"/>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86</a:t>
            </a:fld>
            <a:endParaRPr lang="en-US"/>
          </a:p>
        </p:txBody>
      </p:sp>
      <p:sp>
        <p:nvSpPr>
          <p:cNvPr id="4" name="Content Placeholder 3"/>
          <p:cNvSpPr>
            <a:spLocks noGrp="1"/>
          </p:cNvSpPr>
          <p:nvPr>
            <p:ph sz="quarter" idx="1"/>
          </p:nvPr>
        </p:nvSpPr>
        <p:spPr>
          <a:xfrm>
            <a:off x="120904" y="617992"/>
            <a:ext cx="8870696" cy="6027737"/>
          </a:xfrm>
        </p:spPr>
        <p:txBody>
          <a:bodyPr>
            <a:normAutofit/>
          </a:bodyPr>
          <a:lstStyle/>
          <a:p>
            <a:pPr algn="just">
              <a:lnSpc>
                <a:spcPct val="150000"/>
              </a:lnSpc>
              <a:buFont typeface="Wingdings" panose="05000000000000000000" pitchFamily="2" charset="2"/>
              <a:buChar char="Ø"/>
            </a:pPr>
            <a:r>
              <a:rPr lang="en-US" altLang="en-US" sz="2200" dirty="0">
                <a:latin typeface="Times New Roman" panose="02020603050405020304" pitchFamily="18" charset="0"/>
                <a:cs typeface="Times New Roman" panose="02020603050405020304" pitchFamily="18" charset="0"/>
              </a:rPr>
              <a:t>But ,more often in a form that </a:t>
            </a:r>
            <a:r>
              <a:rPr lang="en-US" altLang="en-US" sz="2200" b="1" dirty="0">
                <a:solidFill>
                  <a:srgbClr val="FF0000"/>
                </a:solidFill>
                <a:latin typeface="Times New Roman" panose="02020603050405020304" pitchFamily="18" charset="0"/>
                <a:cs typeface="Times New Roman" panose="02020603050405020304" pitchFamily="18" charset="0"/>
              </a:rPr>
              <a:t>requires further physical processing</a:t>
            </a:r>
            <a:r>
              <a:rPr lang="en-US" altLang="en-US" sz="2200" dirty="0">
                <a:latin typeface="Times New Roman" panose="02020603050405020304" pitchFamily="18" charset="0"/>
                <a:cs typeface="Times New Roman" panose="02020603050405020304" pitchFamily="18" charset="0"/>
              </a:rPr>
              <a:t> which is generally the subject of </a:t>
            </a:r>
            <a:r>
              <a:rPr lang="en-US" altLang="en-US" sz="2200" b="1" dirty="0">
                <a:latin typeface="Times New Roman" panose="02020603050405020304" pitchFamily="18" charset="0"/>
                <a:cs typeface="Times New Roman" panose="02020603050405020304" pitchFamily="18" charset="0"/>
                <a:hlinkClick r:id="rId2" tooltip="Physical metallurgy"/>
              </a:rPr>
              <a:t>physical metallurgy</a:t>
            </a:r>
            <a:r>
              <a:rPr lang="en-US" altLang="en-US" sz="2200" dirty="0">
                <a:latin typeface="Times New Roman" panose="02020603050405020304" pitchFamily="18" charset="0"/>
                <a:cs typeface="Times New Roman" panose="02020603050405020304" pitchFamily="18" charset="0"/>
              </a:rPr>
              <a:t>, </a:t>
            </a:r>
            <a:r>
              <a:rPr lang="en-US" altLang="en-US" sz="2200" b="1" dirty="0">
                <a:latin typeface="Times New Roman" panose="02020603050405020304" pitchFamily="18" charset="0"/>
                <a:cs typeface="Times New Roman" panose="02020603050405020304" pitchFamily="18" charset="0"/>
                <a:hlinkClick r:id="rId3" tooltip="Ceramics"/>
              </a:rPr>
              <a:t>ceramics</a:t>
            </a:r>
            <a:r>
              <a:rPr lang="en-US" altLang="en-US" sz="2200" b="1" dirty="0">
                <a:latin typeface="Times New Roman" panose="02020603050405020304" pitchFamily="18" charset="0"/>
                <a:cs typeface="Times New Roman" panose="02020603050405020304" pitchFamily="18" charset="0"/>
              </a:rPr>
              <a:t>,</a:t>
            </a:r>
            <a:r>
              <a:rPr lang="en-US" altLang="en-US" sz="2200" dirty="0">
                <a:latin typeface="Times New Roman" panose="02020603050405020304" pitchFamily="18" charset="0"/>
                <a:cs typeface="Times New Roman" panose="02020603050405020304" pitchFamily="18" charset="0"/>
              </a:rPr>
              <a:t> and other disciplines within the broad field of </a:t>
            </a:r>
            <a:r>
              <a:rPr lang="en-US" altLang="en-US" sz="2200" b="1" dirty="0">
                <a:latin typeface="Times New Roman" panose="02020603050405020304" pitchFamily="18" charset="0"/>
                <a:cs typeface="Times New Roman" panose="02020603050405020304" pitchFamily="18" charset="0"/>
                <a:hlinkClick r:id="rId4" tooltip="Materials science"/>
              </a:rPr>
              <a:t>materials science</a:t>
            </a:r>
            <a:r>
              <a:rPr lang="en-US" altLang="en-US" sz="2200" b="1" dirty="0">
                <a:latin typeface="Times New Roman" panose="02020603050405020304" pitchFamily="18" charset="0"/>
                <a:cs typeface="Times New Roman" panose="02020603050405020304" pitchFamily="18" charset="0"/>
              </a:rPr>
              <a:t>.</a:t>
            </a:r>
          </a:p>
          <a:p>
            <a:pPr algn="just">
              <a:lnSpc>
                <a:spcPct val="150000"/>
              </a:lnSpc>
              <a:buFont typeface="Wingdings" panose="05000000000000000000" pitchFamily="2" charset="2"/>
              <a:buChar char="Ø"/>
            </a:pPr>
            <a:r>
              <a:rPr lang="en-US" altLang="en-US" sz="2200" dirty="0">
                <a:latin typeface="Times New Roman" panose="02020603050405020304" pitchFamily="18" charset="0"/>
                <a:cs typeface="Times New Roman" panose="02020603050405020304" pitchFamily="18" charset="0"/>
              </a:rPr>
              <a:t>The </a:t>
            </a:r>
            <a:r>
              <a:rPr lang="en-US" altLang="en-US" sz="2200" b="1" dirty="0">
                <a:solidFill>
                  <a:srgbClr val="FF0000"/>
                </a:solidFill>
                <a:latin typeface="Times New Roman" panose="02020603050405020304" pitchFamily="18" charset="0"/>
                <a:cs typeface="Times New Roman" panose="02020603050405020304" pitchFamily="18" charset="0"/>
              </a:rPr>
              <a:t>field of extractive metallurgy encompasses </a:t>
            </a:r>
            <a:r>
              <a:rPr lang="en-US" altLang="en-US" sz="2200" dirty="0">
                <a:latin typeface="Times New Roman" panose="02020603050405020304" pitchFamily="18" charset="0"/>
                <a:cs typeface="Times New Roman" panose="02020603050405020304" pitchFamily="18" charset="0"/>
              </a:rPr>
              <a:t>many specialty sub-disciplines, each concerned with various </a:t>
            </a:r>
            <a:r>
              <a:rPr lang="en-US" altLang="en-US" sz="2200" dirty="0">
                <a:solidFill>
                  <a:srgbClr val="FF0000"/>
                </a:solidFill>
                <a:latin typeface="Times New Roman" panose="02020603050405020304" pitchFamily="18" charset="0"/>
                <a:cs typeface="Times New Roman" panose="02020603050405020304" pitchFamily="18" charset="0"/>
              </a:rPr>
              <a:t>physical</a:t>
            </a:r>
            <a:r>
              <a:rPr lang="en-US" altLang="en-US" sz="2200" dirty="0">
                <a:latin typeface="Times New Roman" panose="02020603050405020304" pitchFamily="18" charset="0"/>
                <a:cs typeface="Times New Roman" panose="02020603050405020304" pitchFamily="18" charset="0"/>
              </a:rPr>
              <a:t> and </a:t>
            </a:r>
            <a:r>
              <a:rPr lang="en-US" altLang="en-US" sz="2200" b="1" dirty="0">
                <a:solidFill>
                  <a:srgbClr val="FF0000"/>
                </a:solidFill>
                <a:latin typeface="Times New Roman" panose="02020603050405020304" pitchFamily="18" charset="0"/>
                <a:cs typeface="Times New Roman" panose="02020603050405020304" pitchFamily="18" charset="0"/>
              </a:rPr>
              <a:t>chemical processes </a:t>
            </a:r>
            <a:r>
              <a:rPr lang="en-US" altLang="en-US" sz="2200" dirty="0">
                <a:latin typeface="Times New Roman" panose="02020603050405020304" pitchFamily="18" charset="0"/>
                <a:cs typeface="Times New Roman" panose="02020603050405020304" pitchFamily="18" charset="0"/>
              </a:rPr>
              <a:t>that are steps in an overall process of producing a particular material. </a:t>
            </a:r>
          </a:p>
          <a:p>
            <a:pPr algn="just">
              <a:lnSpc>
                <a:spcPct val="150000"/>
              </a:lnSpc>
              <a:buFont typeface="Wingdings" panose="05000000000000000000" pitchFamily="2" charset="2"/>
              <a:buChar char="Ø"/>
            </a:pPr>
            <a:r>
              <a:rPr lang="en-US" altLang="en-US" sz="2400" b="1" dirty="0">
                <a:solidFill>
                  <a:srgbClr val="FF0000"/>
                </a:solidFill>
                <a:latin typeface="Times New Roman" panose="02020603050405020304" pitchFamily="18" charset="0"/>
                <a:cs typeface="Times New Roman" panose="02020603050405020304" pitchFamily="18" charset="0"/>
              </a:rPr>
              <a:t>These specialties are </a:t>
            </a:r>
            <a:r>
              <a:rPr lang="en-US" altLang="en-US" sz="2400" b="1" dirty="0">
                <a:solidFill>
                  <a:srgbClr val="0070C0"/>
                </a:solidFill>
                <a:latin typeface="Times New Roman" panose="02020603050405020304" pitchFamily="18" charset="0"/>
                <a:cs typeface="Times New Roman" panose="02020603050405020304" pitchFamily="18" charset="0"/>
              </a:rPr>
              <a:t>generally  grouped </a:t>
            </a:r>
            <a:r>
              <a:rPr lang="en-US" altLang="en-US" sz="2400" b="1" dirty="0">
                <a:solidFill>
                  <a:srgbClr val="FF0000"/>
                </a:solidFill>
                <a:latin typeface="Times New Roman" panose="02020603050405020304" pitchFamily="18" charset="0"/>
                <a:cs typeface="Times New Roman" panose="02020603050405020304" pitchFamily="18" charset="0"/>
              </a:rPr>
              <a:t>into the categories of </a:t>
            </a:r>
            <a:r>
              <a:rPr lang="en-US" altLang="en-US" sz="2400" b="1" dirty="0">
                <a:solidFill>
                  <a:srgbClr val="FF0000"/>
                </a:solidFill>
                <a:latin typeface="Times New Roman" panose="02020603050405020304" pitchFamily="18" charset="0"/>
                <a:cs typeface="Times New Roman" panose="02020603050405020304" pitchFamily="18" charset="0"/>
                <a:hlinkClick r:id="rId5" tooltip="Mineral processing"/>
              </a:rPr>
              <a:t>mineral processing</a:t>
            </a:r>
            <a:r>
              <a:rPr lang="en-US" altLang="en-US" sz="2400" b="1" dirty="0">
                <a:solidFill>
                  <a:srgbClr val="FF0000"/>
                </a:solidFill>
                <a:latin typeface="Times New Roman" panose="02020603050405020304" pitchFamily="18" charset="0"/>
                <a:cs typeface="Times New Roman" panose="02020603050405020304" pitchFamily="18" charset="0"/>
              </a:rPr>
              <a:t>, </a:t>
            </a:r>
            <a:r>
              <a:rPr lang="en-US" altLang="en-US" sz="2400" b="1" dirty="0">
                <a:solidFill>
                  <a:srgbClr val="0070C0"/>
                </a:solidFill>
                <a:latin typeface="Times New Roman" panose="02020603050405020304" pitchFamily="18" charset="0"/>
                <a:cs typeface="Times New Roman" panose="02020603050405020304" pitchFamily="18" charset="0"/>
                <a:hlinkClick r:id="rId6" tooltip="Hydrometallurgy"/>
              </a:rPr>
              <a:t>hydrometallurgy</a:t>
            </a:r>
            <a:r>
              <a:rPr lang="en-US" altLang="en-US" sz="2400" b="1" dirty="0">
                <a:solidFill>
                  <a:srgbClr val="0070C0"/>
                </a:solidFill>
                <a:latin typeface="Times New Roman" panose="02020603050405020304" pitchFamily="18" charset="0"/>
                <a:cs typeface="Times New Roman" panose="02020603050405020304" pitchFamily="18" charset="0"/>
              </a:rPr>
              <a:t>, </a:t>
            </a:r>
            <a:r>
              <a:rPr lang="en-US" altLang="en-US" sz="2400" b="1" dirty="0">
                <a:solidFill>
                  <a:srgbClr val="FF0000"/>
                </a:solidFill>
                <a:latin typeface="Times New Roman" panose="02020603050405020304" pitchFamily="18" charset="0"/>
                <a:cs typeface="Times New Roman" panose="02020603050405020304" pitchFamily="18" charset="0"/>
                <a:hlinkClick r:id="rId7" tooltip="Pyrometallurgy"/>
              </a:rPr>
              <a:t>pyrometallurgy</a:t>
            </a:r>
            <a:r>
              <a:rPr lang="en-US" altLang="en-US" sz="2400" b="1" dirty="0">
                <a:solidFill>
                  <a:srgbClr val="FF0000"/>
                </a:solidFill>
                <a:latin typeface="Times New Roman" panose="02020603050405020304" pitchFamily="18" charset="0"/>
                <a:cs typeface="Times New Roman" panose="02020603050405020304" pitchFamily="18" charset="0"/>
              </a:rPr>
              <a:t>, and </a:t>
            </a:r>
            <a:r>
              <a:rPr lang="en-US" altLang="en-US" sz="2400" b="1" dirty="0">
                <a:solidFill>
                  <a:srgbClr val="FF0000"/>
                </a:solidFill>
                <a:latin typeface="Times New Roman" panose="02020603050405020304" pitchFamily="18" charset="0"/>
                <a:cs typeface="Times New Roman" panose="02020603050405020304" pitchFamily="18" charset="0"/>
                <a:hlinkClick r:id="rId8" tooltip="Electrometallurgy"/>
              </a:rPr>
              <a:t>electrometallurgy</a:t>
            </a:r>
            <a:r>
              <a:rPr lang="en-US" altLang="en-US" sz="2400" b="1" dirty="0">
                <a:solidFill>
                  <a:srgbClr val="FF0000"/>
                </a:solidFill>
                <a:latin typeface="Times New Roman" panose="02020603050405020304" pitchFamily="18" charset="0"/>
                <a:cs typeface="Times New Roman" panose="02020603050405020304" pitchFamily="18" charset="0"/>
              </a:rPr>
              <a:t>. </a:t>
            </a:r>
          </a:p>
          <a:p>
            <a:pPr marL="0" indent="0" algn="just">
              <a:lnSpc>
                <a:spcPct val="150000"/>
              </a:lnSpc>
              <a:buNone/>
            </a:pPr>
            <a:endParaRPr lang="en-US" altLang="en-US" sz="22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US" altLang="en-US" sz="2200" b="1" dirty="0">
              <a:latin typeface="Times New Roman" panose="02020603050405020304" pitchFamily="18" charset="0"/>
              <a:cs typeface="Times New Roman" panose="02020603050405020304" pitchFamily="18" charset="0"/>
            </a:endParaRPr>
          </a:p>
          <a:p>
            <a:pPr marL="0" indent="0">
              <a:lnSpc>
                <a:spcPct val="150000"/>
              </a:lnSpc>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48761216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447" y="152400"/>
            <a:ext cx="8540496" cy="6096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87</a:t>
            </a:fld>
            <a:endParaRPr lang="en-US"/>
          </a:p>
        </p:txBody>
      </p:sp>
      <p:sp>
        <p:nvSpPr>
          <p:cNvPr id="4" name="Content Placeholder 3"/>
          <p:cNvSpPr>
            <a:spLocks noGrp="1"/>
          </p:cNvSpPr>
          <p:nvPr>
            <p:ph sz="quarter" idx="1"/>
          </p:nvPr>
        </p:nvSpPr>
        <p:spPr>
          <a:xfrm>
            <a:off x="164447" y="605971"/>
            <a:ext cx="8827153" cy="6057900"/>
          </a:xfrm>
        </p:spPr>
        <p:txBody>
          <a:bodyPr>
            <a:normAutofit/>
          </a:bodyPr>
          <a:lstStyle/>
          <a:p>
            <a:pPr>
              <a:buFont typeface="Wingdings" panose="05000000000000000000" pitchFamily="2" charset="2"/>
              <a:buChar char="v"/>
            </a:pPr>
            <a:r>
              <a:rPr lang="en-US" sz="2200" b="1" dirty="0">
                <a:solidFill>
                  <a:srgbClr val="7030A0"/>
                </a:solidFill>
                <a:latin typeface="Times New Roman" panose="02020603050405020304" pitchFamily="18" charset="0"/>
                <a:cs typeface="Times New Roman" panose="02020603050405020304" pitchFamily="18" charset="0"/>
              </a:rPr>
              <a:t>Mineral processing</a:t>
            </a:r>
          </a:p>
          <a:p>
            <a:pPr algn="just">
              <a:lnSpc>
                <a:spcPct val="150000"/>
              </a:lnSpc>
              <a:buFont typeface="Wingdings" panose="05000000000000000000" pitchFamily="2" charset="2"/>
              <a:buChar char="ü"/>
            </a:pPr>
            <a:r>
              <a:rPr lang="en-US" altLang="en-US" sz="2200" b="1" dirty="0">
                <a:latin typeface="Tahoma" panose="020B0604030504040204" pitchFamily="34" charset="0"/>
                <a:cs typeface="Tahoma" panose="020B0604030504040204" pitchFamily="34" charset="0"/>
                <a:hlinkClick r:id="rId2" tooltip="Mineral processing"/>
              </a:rPr>
              <a:t>Mineral processing</a:t>
            </a:r>
            <a:r>
              <a:rPr lang="en-US" altLang="en-US" sz="2200" b="1" dirty="0">
                <a:latin typeface="Tahoma" panose="020B0604030504040204" pitchFamily="34" charset="0"/>
                <a:cs typeface="Tahoma" panose="020B0604030504040204" pitchFamily="34" charset="0"/>
              </a:rPr>
              <a:t> </a:t>
            </a:r>
            <a:r>
              <a:rPr lang="en-US" altLang="en-US" sz="2200" dirty="0">
                <a:latin typeface="Tahoma" panose="020B0604030504040204" pitchFamily="34" charset="0"/>
                <a:cs typeface="Tahoma" panose="020B0604030504040204" pitchFamily="34" charset="0"/>
              </a:rPr>
              <a:t>involves the processes used to manipulate the </a:t>
            </a:r>
            <a:r>
              <a:rPr lang="en-US" altLang="en-US" sz="2200" b="1" dirty="0">
                <a:solidFill>
                  <a:srgbClr val="7030A0"/>
                </a:solidFill>
                <a:latin typeface="Tahoma" panose="020B0604030504040204" pitchFamily="34" charset="0"/>
                <a:cs typeface="Tahoma" panose="020B0604030504040204" pitchFamily="34" charset="0"/>
              </a:rPr>
              <a:t>particle size of solid raw </a:t>
            </a:r>
            <a:r>
              <a:rPr lang="en-US" altLang="en-US" sz="2200" dirty="0">
                <a:latin typeface="Tahoma" panose="020B0604030504040204" pitchFamily="34" charset="0"/>
                <a:cs typeface="Tahoma" panose="020B0604030504040204" pitchFamily="34" charset="0"/>
              </a:rPr>
              <a:t>materials and to separate valuable materials from materials of no value, referred to as </a:t>
            </a:r>
            <a:r>
              <a:rPr lang="en-US" altLang="en-US" sz="2200" b="1" dirty="0">
                <a:latin typeface="Tahoma" panose="020B0604030504040204" pitchFamily="34" charset="0"/>
                <a:cs typeface="Tahoma" panose="020B0604030504040204" pitchFamily="34" charset="0"/>
                <a:hlinkClick r:id="rId3" tooltip="Gangue"/>
              </a:rPr>
              <a:t>gangue</a:t>
            </a:r>
            <a:r>
              <a:rPr lang="en-US" altLang="en-US" sz="2200" b="1" dirty="0">
                <a:latin typeface="Tahoma" panose="020B0604030504040204" pitchFamily="34" charset="0"/>
                <a:cs typeface="Tahoma" panose="020B0604030504040204" pitchFamily="34" charset="0"/>
              </a:rPr>
              <a:t>. </a:t>
            </a:r>
          </a:p>
          <a:p>
            <a:pPr algn="just">
              <a:lnSpc>
                <a:spcPct val="150000"/>
              </a:lnSpc>
              <a:buFont typeface="Wingdings" panose="05000000000000000000" pitchFamily="2" charset="2"/>
              <a:buChar char="ü"/>
            </a:pPr>
            <a:r>
              <a:rPr lang="en-US" altLang="en-US" sz="2400" b="1" dirty="0">
                <a:solidFill>
                  <a:srgbClr val="00B0F0"/>
                </a:solidFill>
                <a:latin typeface="Times New Roman" panose="02020603050405020304" pitchFamily="18" charset="0"/>
                <a:cs typeface="Times New Roman" panose="02020603050405020304" pitchFamily="18" charset="0"/>
              </a:rPr>
              <a:t>Examples of minerals</a:t>
            </a:r>
          </a:p>
          <a:p>
            <a:pPr marL="0" indent="0" algn="just">
              <a:lnSpc>
                <a:spcPct val="150000"/>
              </a:lnSpc>
              <a:buNone/>
            </a:pPr>
            <a:endParaRPr lang="en-CA" altLang="en-US" sz="2400" b="1" dirty="0">
              <a:solidFill>
                <a:srgbClr val="00B0F0"/>
              </a:solidFill>
              <a:latin typeface="Times New Roman" panose="02020603050405020304" pitchFamily="18" charset="0"/>
              <a:cs typeface="Times New Roman" panose="02020603050405020304" pitchFamily="18" charset="0"/>
            </a:endParaRPr>
          </a:p>
          <a:p>
            <a:pPr marL="0" indent="0" algn="just">
              <a:lnSpc>
                <a:spcPct val="150000"/>
              </a:lnSpc>
              <a:buNone/>
            </a:pPr>
            <a:endParaRPr lang="en-US" altLang="en-US" sz="2200" b="1" dirty="0">
              <a:latin typeface="Tahoma" panose="020B0604030504040204" pitchFamily="34" charset="0"/>
              <a:cs typeface="Tahoma" panose="020B0604030504040204" pitchFamily="34" charset="0"/>
            </a:endParaRPr>
          </a:p>
          <a:p>
            <a:pPr marL="0" indent="0" algn="just">
              <a:lnSpc>
                <a:spcPct val="150000"/>
              </a:lnSpc>
              <a:buNone/>
            </a:pPr>
            <a:r>
              <a:rPr lang="en-US" sz="2200" dirty="0"/>
              <a:t/>
            </a:r>
            <a:br>
              <a:rPr lang="en-US" sz="2200" dirty="0"/>
            </a:br>
            <a:endParaRPr lang="en-US" sz="2200" dirty="0"/>
          </a:p>
        </p:txBody>
      </p:sp>
      <p:pic>
        <p:nvPicPr>
          <p:cNvPr id="5" name="Picture 11" descr="1010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90401" y="3387271"/>
            <a:ext cx="3303978" cy="31659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7" descr="50007"/>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120333" y="2667000"/>
            <a:ext cx="3874198" cy="39968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413723942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152400"/>
            <a:ext cx="8540496" cy="487362"/>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88</a:t>
            </a:fld>
            <a:endParaRPr lang="en-US"/>
          </a:p>
        </p:txBody>
      </p:sp>
      <p:sp>
        <p:nvSpPr>
          <p:cNvPr id="4" name="Content Placeholder 3"/>
          <p:cNvSpPr>
            <a:spLocks noGrp="1"/>
          </p:cNvSpPr>
          <p:nvPr>
            <p:ph sz="quarter" idx="1"/>
          </p:nvPr>
        </p:nvSpPr>
        <p:spPr>
          <a:xfrm>
            <a:off x="146304" y="533400"/>
            <a:ext cx="8845296" cy="6134100"/>
          </a:xfrm>
        </p:spPr>
        <p:txBody>
          <a:bodyPr/>
          <a:lstStyle/>
          <a:p>
            <a:pPr>
              <a:buFont typeface="Wingdings" panose="05000000000000000000" pitchFamily="2" charset="2"/>
              <a:buChar char="v"/>
            </a:pPr>
            <a:r>
              <a:rPr lang="en-US" altLang="en-US" sz="2400" b="1" dirty="0">
                <a:solidFill>
                  <a:srgbClr val="002060"/>
                </a:solidFill>
                <a:latin typeface="Times New Roman" panose="02020603050405020304" pitchFamily="18" charset="0"/>
                <a:cs typeface="Times New Roman" panose="02020603050405020304" pitchFamily="18" charset="0"/>
              </a:rPr>
              <a:t>Fields of Metallurgical Engineering</a:t>
            </a:r>
          </a:p>
          <a:p>
            <a:pPr marL="0" indent="0">
              <a:buNone/>
            </a:pPr>
            <a:endParaRPr lang="en-US" dirty="0">
              <a:solidFill>
                <a:srgbClr val="002060"/>
              </a:solidFill>
            </a:endParaRPr>
          </a:p>
        </p:txBody>
      </p:sp>
      <p:pic>
        <p:nvPicPr>
          <p:cNvPr id="5" name="Picture 4"/>
          <p:cNvPicPr>
            <a:picLocks noChangeAspect="1"/>
          </p:cNvPicPr>
          <p:nvPr/>
        </p:nvPicPr>
        <p:blipFill>
          <a:blip r:embed="rId3" cstate="print"/>
          <a:stretch>
            <a:fillRect/>
          </a:stretch>
        </p:blipFill>
        <p:spPr>
          <a:xfrm>
            <a:off x="228600" y="990600"/>
            <a:ext cx="8540495" cy="5029200"/>
          </a:xfrm>
          <a:prstGeom prst="rect">
            <a:avLst/>
          </a:prstGeom>
        </p:spPr>
      </p:pic>
    </p:spTree>
    <p:extLst>
      <p:ext uri="{BB962C8B-B14F-4D97-AF65-F5344CB8AC3E}">
        <p14:creationId xmlns="" xmlns:p14="http://schemas.microsoft.com/office/powerpoint/2010/main" val="253446914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150352" cy="5334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89</a:t>
            </a:fld>
            <a:endParaRPr lang="en-US"/>
          </a:p>
        </p:txBody>
      </p:sp>
      <p:pic>
        <p:nvPicPr>
          <p:cNvPr id="5" name="Content Placeholder 4"/>
          <p:cNvPicPr>
            <a:picLocks noGrp="1" noChangeAspect="1"/>
          </p:cNvPicPr>
          <p:nvPr>
            <p:ph sz="quarter" idx="1"/>
          </p:nvPr>
        </p:nvPicPr>
        <p:blipFill>
          <a:blip r:embed="rId2" cstate="print"/>
          <a:stretch>
            <a:fillRect/>
          </a:stretch>
        </p:blipFill>
        <p:spPr>
          <a:xfrm>
            <a:off x="304800" y="609600"/>
            <a:ext cx="8616696" cy="5562600"/>
          </a:xfrm>
          <a:prstGeom prst="rect">
            <a:avLst/>
          </a:prstGeom>
        </p:spPr>
      </p:pic>
    </p:spTree>
    <p:extLst>
      <p:ext uri="{BB962C8B-B14F-4D97-AF65-F5344CB8AC3E}">
        <p14:creationId xmlns="" xmlns:p14="http://schemas.microsoft.com/office/powerpoint/2010/main" val="1255185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458200" cy="533400"/>
          </a:xfrm>
        </p:spPr>
        <p:txBody>
          <a:bodyPr>
            <a:normAutofit fontScale="90000"/>
          </a:bodyPr>
          <a:lstStyle/>
          <a:p>
            <a:r>
              <a:rPr lang="en-US" b="1" dirty="0">
                <a:solidFill>
                  <a:srgbClr val="0070C0"/>
                </a:solidFill>
                <a:latin typeface="Times New Roman" pitchFamily="18" charset="0"/>
                <a:cs typeface="Times New Roman" pitchFamily="18" charset="0"/>
              </a:rPr>
              <a:t>                                  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9</a:t>
            </a:fld>
            <a:endParaRPr lang="en-US"/>
          </a:p>
        </p:txBody>
      </p:sp>
      <p:pic>
        <p:nvPicPr>
          <p:cNvPr id="5" name="Content Placeholder 4"/>
          <p:cNvPicPr>
            <a:picLocks noGrp="1" noChangeAspect="1"/>
          </p:cNvPicPr>
          <p:nvPr>
            <p:ph sz="quarter" idx="1"/>
          </p:nvPr>
        </p:nvPicPr>
        <p:blipFill>
          <a:blip r:embed="rId2" cstate="print">
            <a:extLst>
              <a:ext uri="{28A0092B-C50C-407E-A947-70E740481C1C}">
                <a14:useLocalDpi xmlns="" xmlns:a14="http://schemas.microsoft.com/office/drawing/2010/main" val="0"/>
              </a:ext>
            </a:extLst>
          </a:blip>
          <a:stretch>
            <a:fillRect/>
          </a:stretch>
        </p:blipFill>
        <p:spPr>
          <a:xfrm>
            <a:off x="603504" y="533400"/>
            <a:ext cx="8458200" cy="6134100"/>
          </a:xfrm>
          <a:prstGeom prst="rect">
            <a:avLst/>
          </a:prstGeom>
        </p:spPr>
      </p:pic>
    </p:spTree>
    <p:extLst>
      <p:ext uri="{BB962C8B-B14F-4D97-AF65-F5344CB8AC3E}">
        <p14:creationId xmlns="" xmlns:p14="http://schemas.microsoft.com/office/powerpoint/2010/main" val="286934181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152400"/>
            <a:ext cx="8540496" cy="5334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90</a:t>
            </a:fld>
            <a:endParaRPr lang="en-US"/>
          </a:p>
        </p:txBody>
      </p:sp>
      <p:sp>
        <p:nvSpPr>
          <p:cNvPr id="4" name="Content Placeholder 3"/>
          <p:cNvSpPr>
            <a:spLocks noGrp="1"/>
          </p:cNvSpPr>
          <p:nvPr>
            <p:ph sz="quarter" idx="1"/>
          </p:nvPr>
        </p:nvSpPr>
        <p:spPr>
          <a:xfrm>
            <a:off x="146304" y="533400"/>
            <a:ext cx="8845296" cy="6134100"/>
          </a:xfrm>
        </p:spPr>
        <p:txBody>
          <a:bodyPr>
            <a:normAutofit fontScale="92500" lnSpcReduction="10000"/>
          </a:bodyPr>
          <a:lstStyle/>
          <a:p>
            <a:pPr algn="just">
              <a:lnSpc>
                <a:spcPct val="150000"/>
              </a:lnSpc>
              <a:buFont typeface="Arial" charset="0"/>
              <a:buChar char="•"/>
              <a:defRPr/>
            </a:pPr>
            <a:r>
              <a:rPr lang="en-US" sz="2400" b="1" dirty="0">
                <a:latin typeface="Times New Roman" panose="02020603050405020304" pitchFamily="18" charset="0"/>
                <a:ea typeface="Tahoma" pitchFamily="34" charset="0"/>
                <a:cs typeface="Times New Roman" panose="02020603050405020304" pitchFamily="18" charset="0"/>
                <a:hlinkClick r:id="rId2" tooltip="Hydrometallurgy"/>
              </a:rPr>
              <a:t>Hydrometallurgy</a:t>
            </a:r>
            <a:r>
              <a:rPr lang="en-US" sz="2400" b="1" dirty="0">
                <a:latin typeface="Times New Roman" panose="02020603050405020304" pitchFamily="18" charset="0"/>
                <a:ea typeface="Tahoma" pitchFamily="34" charset="0"/>
                <a:cs typeface="Times New Roman" panose="02020603050405020304" pitchFamily="18" charset="0"/>
              </a:rPr>
              <a:t> </a:t>
            </a:r>
            <a:r>
              <a:rPr lang="en-US" sz="2400" dirty="0">
                <a:latin typeface="Times New Roman" panose="02020603050405020304" pitchFamily="18" charset="0"/>
                <a:ea typeface="Tahoma" pitchFamily="34" charset="0"/>
                <a:cs typeface="Times New Roman" panose="02020603050405020304" pitchFamily="18" charset="0"/>
              </a:rPr>
              <a:t>is concerned with processes involving </a:t>
            </a:r>
            <a:r>
              <a:rPr lang="en-US" sz="2400" b="1" dirty="0">
                <a:solidFill>
                  <a:srgbClr val="FF0000"/>
                </a:solidFill>
                <a:latin typeface="Times New Roman" panose="02020603050405020304" pitchFamily="18" charset="0"/>
                <a:ea typeface="Tahoma" pitchFamily="34" charset="0"/>
                <a:cs typeface="Times New Roman" panose="02020603050405020304" pitchFamily="18" charset="0"/>
                <a:hlinkClick r:id="rId3" tooltip="Aqueous"/>
              </a:rPr>
              <a:t>aqueous</a:t>
            </a:r>
            <a:r>
              <a:rPr lang="en-US" sz="2400" b="1" dirty="0">
                <a:solidFill>
                  <a:srgbClr val="FF0000"/>
                </a:solidFill>
                <a:latin typeface="Times New Roman" panose="02020603050405020304" pitchFamily="18" charset="0"/>
                <a:ea typeface="Tahoma" pitchFamily="34" charset="0"/>
                <a:cs typeface="Times New Roman" panose="02020603050405020304" pitchFamily="18" charset="0"/>
              </a:rPr>
              <a:t> solutions</a:t>
            </a:r>
            <a:r>
              <a:rPr lang="en-US" sz="2400" dirty="0">
                <a:latin typeface="Times New Roman" panose="02020603050405020304" pitchFamily="18" charset="0"/>
                <a:ea typeface="Tahoma" pitchFamily="34" charset="0"/>
                <a:cs typeface="Times New Roman" panose="02020603050405020304" pitchFamily="18" charset="0"/>
              </a:rPr>
              <a:t> to extract metals </a:t>
            </a:r>
            <a:r>
              <a:rPr lang="en-US" sz="2400" b="1" dirty="0">
                <a:solidFill>
                  <a:srgbClr val="FF0000"/>
                </a:solidFill>
                <a:latin typeface="Times New Roman" panose="02020603050405020304" pitchFamily="18" charset="0"/>
                <a:ea typeface="Tahoma" pitchFamily="34" charset="0"/>
                <a:cs typeface="Times New Roman" panose="02020603050405020304" pitchFamily="18" charset="0"/>
              </a:rPr>
              <a:t>from ores. </a:t>
            </a:r>
          </a:p>
          <a:p>
            <a:pPr algn="just">
              <a:lnSpc>
                <a:spcPct val="150000"/>
              </a:lnSpc>
              <a:buFont typeface="Arial" charset="0"/>
              <a:buChar char="•"/>
              <a:defRPr/>
            </a:pPr>
            <a:r>
              <a:rPr lang="en-US" sz="2400" dirty="0">
                <a:latin typeface="Times New Roman" panose="02020603050405020304" pitchFamily="18" charset="0"/>
                <a:ea typeface="Tahoma" pitchFamily="34" charset="0"/>
                <a:cs typeface="Times New Roman" panose="02020603050405020304" pitchFamily="18" charset="0"/>
              </a:rPr>
              <a:t>When the chemical processing of metals is conducted in an </a:t>
            </a:r>
            <a:r>
              <a:rPr lang="en-US" sz="2400" b="1" dirty="0">
                <a:solidFill>
                  <a:srgbClr val="0070C0"/>
                </a:solidFill>
                <a:latin typeface="Times New Roman" panose="02020603050405020304" pitchFamily="18" charset="0"/>
                <a:ea typeface="Tahoma" pitchFamily="34" charset="0"/>
                <a:cs typeface="Times New Roman" panose="02020603050405020304" pitchFamily="18" charset="0"/>
              </a:rPr>
              <a:t>aqueous environment</a:t>
            </a:r>
            <a:r>
              <a:rPr lang="en-US" sz="2400" dirty="0">
                <a:latin typeface="Times New Roman" panose="02020603050405020304" pitchFamily="18" charset="0"/>
                <a:ea typeface="Tahoma" pitchFamily="34" charset="0"/>
                <a:cs typeface="Times New Roman" panose="02020603050405020304" pitchFamily="18" charset="0"/>
              </a:rPr>
              <a:t>, the technology employed is termed </a:t>
            </a:r>
            <a:r>
              <a:rPr lang="en-US" sz="2400" b="1" dirty="0">
                <a:solidFill>
                  <a:srgbClr val="FF0000"/>
                </a:solidFill>
                <a:latin typeface="Times New Roman" panose="02020603050405020304" pitchFamily="18" charset="0"/>
                <a:ea typeface="Tahoma" pitchFamily="34" charset="0"/>
                <a:cs typeface="Times New Roman" panose="02020603050405020304" pitchFamily="18" charset="0"/>
              </a:rPr>
              <a:t>hydrometallurgy</a:t>
            </a:r>
            <a:r>
              <a:rPr lang="en-US" sz="2400" dirty="0">
                <a:latin typeface="Times New Roman" panose="02020603050405020304" pitchFamily="18" charset="0"/>
                <a:ea typeface="Tahoma" pitchFamily="34" charset="0"/>
                <a:cs typeface="Times New Roman" panose="02020603050405020304" pitchFamily="18" charset="0"/>
              </a:rPr>
              <a:t>, </a:t>
            </a:r>
            <a:r>
              <a:rPr lang="en-US" sz="2400" b="1" dirty="0">
                <a:solidFill>
                  <a:srgbClr val="7030A0"/>
                </a:solidFill>
                <a:latin typeface="Times New Roman" panose="02020603050405020304" pitchFamily="18" charset="0"/>
                <a:ea typeface="Tahoma" pitchFamily="34" charset="0"/>
                <a:cs typeface="Times New Roman" panose="02020603050405020304" pitchFamily="18" charset="0"/>
              </a:rPr>
              <a:t>which involves three distinct </a:t>
            </a:r>
            <a:r>
              <a:rPr lang="en-US" sz="2400" b="1" dirty="0" smtClean="0">
                <a:solidFill>
                  <a:srgbClr val="7030A0"/>
                </a:solidFill>
                <a:latin typeface="Times New Roman" panose="02020603050405020304" pitchFamily="18" charset="0"/>
                <a:ea typeface="Tahoma" pitchFamily="34" charset="0"/>
                <a:cs typeface="Times New Roman" panose="02020603050405020304" pitchFamily="18" charset="0"/>
              </a:rPr>
              <a:t>stages.</a:t>
            </a:r>
            <a:endParaRPr lang="en-US" sz="2400" b="1" dirty="0">
              <a:solidFill>
                <a:srgbClr val="7030A0"/>
              </a:solidFill>
              <a:latin typeface="Times New Roman" panose="02020603050405020304" pitchFamily="18" charset="0"/>
              <a:ea typeface="Tahoma" pitchFamily="34" charset="0"/>
              <a:cs typeface="Times New Roman" panose="02020603050405020304" pitchFamily="18" charset="0"/>
            </a:endParaRPr>
          </a:p>
          <a:p>
            <a:pPr marL="457200" indent="-457200" algn="just">
              <a:lnSpc>
                <a:spcPct val="150000"/>
              </a:lnSpc>
              <a:spcBef>
                <a:spcPts val="0"/>
              </a:spcBef>
              <a:buFont typeface="+mj-lt"/>
              <a:buAutoNum type="arabicParenR"/>
              <a:defRPr/>
            </a:pPr>
            <a:r>
              <a:rPr lang="en-US" sz="2400" dirty="0">
                <a:latin typeface="Times New Roman" panose="02020603050405020304" pitchFamily="18" charset="0"/>
                <a:ea typeface="Tahoma" pitchFamily="34" charset="0"/>
                <a:cs typeface="Times New Roman" panose="02020603050405020304" pitchFamily="18" charset="0"/>
              </a:rPr>
              <a:t>The metal of interest must first be transferred from the </a:t>
            </a:r>
            <a:r>
              <a:rPr lang="en-US" sz="2400" b="1" dirty="0">
                <a:solidFill>
                  <a:srgbClr val="7030A0"/>
                </a:solidFill>
                <a:latin typeface="Times New Roman" panose="02020603050405020304" pitchFamily="18" charset="0"/>
                <a:ea typeface="Tahoma" pitchFamily="34" charset="0"/>
                <a:cs typeface="Times New Roman" panose="02020603050405020304" pitchFamily="18" charset="0"/>
              </a:rPr>
              <a:t>solid feed material</a:t>
            </a:r>
            <a:r>
              <a:rPr lang="en-US" sz="2400" dirty="0">
                <a:latin typeface="Times New Roman" panose="02020603050405020304" pitchFamily="18" charset="0"/>
                <a:ea typeface="Tahoma" pitchFamily="34" charset="0"/>
                <a:cs typeface="Times New Roman" panose="02020603050405020304" pitchFamily="18" charset="0"/>
              </a:rPr>
              <a:t> (</a:t>
            </a:r>
            <a:r>
              <a:rPr lang="en-US" sz="2400" b="1" dirty="0">
                <a:solidFill>
                  <a:srgbClr val="7030A0"/>
                </a:solidFill>
                <a:latin typeface="Times New Roman" panose="02020603050405020304" pitchFamily="18" charset="0"/>
                <a:ea typeface="Tahoma" pitchFamily="34" charset="0"/>
                <a:cs typeface="Times New Roman" panose="02020603050405020304" pitchFamily="18" charset="0"/>
              </a:rPr>
              <a:t>ores, concentrates, etc.</a:t>
            </a:r>
            <a:r>
              <a:rPr lang="en-US" sz="2400" dirty="0">
                <a:latin typeface="Times New Roman" panose="02020603050405020304" pitchFamily="18" charset="0"/>
                <a:ea typeface="Tahoma" pitchFamily="34" charset="0"/>
                <a:cs typeface="Times New Roman" panose="02020603050405020304" pitchFamily="18" charset="0"/>
              </a:rPr>
              <a:t>) into an aqueous solution. </a:t>
            </a:r>
          </a:p>
          <a:p>
            <a:pPr marL="457200" indent="-457200" algn="just">
              <a:lnSpc>
                <a:spcPct val="150000"/>
              </a:lnSpc>
              <a:buFont typeface="+mj-lt"/>
              <a:buAutoNum type="arabicParenR"/>
              <a:defRPr/>
            </a:pPr>
            <a:r>
              <a:rPr lang="en-US" sz="2400" dirty="0">
                <a:latin typeface="Times New Roman" panose="02020603050405020304" pitchFamily="18" charset="0"/>
                <a:ea typeface="Tahoma" pitchFamily="34" charset="0"/>
                <a:cs typeface="Times New Roman" panose="02020603050405020304" pitchFamily="18" charset="0"/>
              </a:rPr>
              <a:t>The condition of this </a:t>
            </a:r>
            <a:r>
              <a:rPr lang="en-US" sz="2400" b="1" dirty="0">
                <a:solidFill>
                  <a:srgbClr val="7030A0"/>
                </a:solidFill>
                <a:latin typeface="Times New Roman" panose="02020603050405020304" pitchFamily="18" charset="0"/>
                <a:ea typeface="Tahoma" pitchFamily="34" charset="0"/>
                <a:cs typeface="Times New Roman" panose="02020603050405020304" pitchFamily="18" charset="0"/>
              </a:rPr>
              <a:t>metal-bearing solution </a:t>
            </a:r>
            <a:r>
              <a:rPr lang="en-US" sz="2400" dirty="0">
                <a:latin typeface="Times New Roman" panose="02020603050405020304" pitchFamily="18" charset="0"/>
                <a:ea typeface="Tahoma" pitchFamily="34" charset="0"/>
                <a:cs typeface="Times New Roman" panose="02020603050405020304" pitchFamily="18" charset="0"/>
              </a:rPr>
              <a:t>(or solutions formed from it) must then be </a:t>
            </a:r>
            <a:r>
              <a:rPr lang="en-US" sz="2400" b="1" dirty="0">
                <a:solidFill>
                  <a:srgbClr val="7030A0"/>
                </a:solidFill>
                <a:latin typeface="Times New Roman" panose="02020603050405020304" pitchFamily="18" charset="0"/>
                <a:ea typeface="Tahoma" pitchFamily="34" charset="0"/>
                <a:cs typeface="Times New Roman" panose="02020603050405020304" pitchFamily="18" charset="0"/>
              </a:rPr>
              <a:t>concentrated</a:t>
            </a:r>
            <a:r>
              <a:rPr lang="en-US" sz="2400" dirty="0">
                <a:latin typeface="Times New Roman" panose="02020603050405020304" pitchFamily="18" charset="0"/>
                <a:ea typeface="Tahoma" pitchFamily="34" charset="0"/>
                <a:cs typeface="Times New Roman" panose="02020603050405020304" pitchFamily="18" charset="0"/>
              </a:rPr>
              <a:t> and purified. </a:t>
            </a:r>
          </a:p>
          <a:p>
            <a:pPr marL="457200" indent="-457200" algn="just">
              <a:lnSpc>
                <a:spcPct val="150000"/>
              </a:lnSpc>
              <a:buFont typeface="+mj-lt"/>
              <a:buAutoNum type="arabicParenR"/>
              <a:defRPr/>
            </a:pPr>
            <a:r>
              <a:rPr lang="en-US" sz="2400" dirty="0">
                <a:latin typeface="Times New Roman" panose="02020603050405020304" pitchFamily="18" charset="0"/>
                <a:ea typeface="Tahoma" pitchFamily="34" charset="0"/>
                <a:cs typeface="Times New Roman" panose="02020603050405020304" pitchFamily="18" charset="0"/>
              </a:rPr>
              <a:t>The metal must then be </a:t>
            </a:r>
            <a:r>
              <a:rPr lang="en-US" sz="2400" b="1" dirty="0">
                <a:solidFill>
                  <a:srgbClr val="7030A0"/>
                </a:solidFill>
                <a:latin typeface="Times New Roman" panose="02020603050405020304" pitchFamily="18" charset="0"/>
                <a:ea typeface="Tahoma" pitchFamily="34" charset="0"/>
                <a:cs typeface="Times New Roman" panose="02020603050405020304" pitchFamily="18" charset="0"/>
              </a:rPr>
              <a:t>recovered</a:t>
            </a:r>
            <a:r>
              <a:rPr lang="en-US" sz="2400" dirty="0">
                <a:latin typeface="Times New Roman" panose="02020603050405020304" pitchFamily="18" charset="0"/>
                <a:ea typeface="Tahoma" pitchFamily="34" charset="0"/>
                <a:cs typeface="Times New Roman" panose="02020603050405020304" pitchFamily="18" charset="0"/>
              </a:rPr>
              <a:t> from the purified solution in </a:t>
            </a:r>
            <a:r>
              <a:rPr lang="en-US" sz="2400" b="1" dirty="0">
                <a:solidFill>
                  <a:srgbClr val="FF0000"/>
                </a:solidFill>
                <a:latin typeface="Times New Roman" panose="02020603050405020304" pitchFamily="18" charset="0"/>
                <a:ea typeface="Tahoma" pitchFamily="34" charset="0"/>
                <a:cs typeface="Times New Roman" panose="02020603050405020304" pitchFamily="18" charset="0"/>
              </a:rPr>
              <a:t>the solid state. </a:t>
            </a:r>
          </a:p>
          <a:p>
            <a:pPr marL="0" indent="0">
              <a:lnSpc>
                <a:spcPct val="150000"/>
              </a:lnSpc>
              <a:buNone/>
            </a:pPr>
            <a:r>
              <a:rPr lang="en-US" sz="2400" b="1"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75869947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388" y="152400"/>
            <a:ext cx="8737012" cy="6096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91</a:t>
            </a:fld>
            <a:endParaRPr lang="en-US"/>
          </a:p>
        </p:txBody>
      </p:sp>
      <p:sp>
        <p:nvSpPr>
          <p:cNvPr id="4" name="Content Placeholder 3"/>
          <p:cNvSpPr>
            <a:spLocks noGrp="1"/>
          </p:cNvSpPr>
          <p:nvPr>
            <p:ph sz="quarter" idx="1"/>
          </p:nvPr>
        </p:nvSpPr>
        <p:spPr>
          <a:xfrm>
            <a:off x="146304" y="685800"/>
            <a:ext cx="8997696" cy="5981700"/>
          </a:xfrm>
        </p:spPr>
        <p:txBody>
          <a:bodyPr>
            <a:normAutofit fontScale="92500" lnSpcReduction="20000"/>
          </a:bodyPr>
          <a:lstStyle/>
          <a:p>
            <a:pPr algn="just">
              <a:lnSpc>
                <a:spcPct val="150000"/>
              </a:lnSpc>
            </a:pPr>
            <a:r>
              <a:rPr lang="en-US" altLang="en-US" sz="2400" dirty="0">
                <a:latin typeface="Times New Roman" panose="02020603050405020304" pitchFamily="18" charset="0"/>
                <a:cs typeface="Times New Roman" panose="02020603050405020304" pitchFamily="18" charset="0"/>
              </a:rPr>
              <a:t>The most common hydrometallurgical process </a:t>
            </a:r>
            <a:r>
              <a:rPr lang="en-US" altLang="en-US" sz="2400" b="1" dirty="0">
                <a:latin typeface="Times New Roman" panose="02020603050405020304" pitchFamily="18" charset="0"/>
                <a:cs typeface="Times New Roman" panose="02020603050405020304" pitchFamily="18" charset="0"/>
              </a:rPr>
              <a:t>is </a:t>
            </a:r>
            <a:r>
              <a:rPr lang="en-US" altLang="en-US" sz="2400" b="1" dirty="0">
                <a:latin typeface="Times New Roman" panose="02020603050405020304" pitchFamily="18" charset="0"/>
                <a:cs typeface="Times New Roman" panose="02020603050405020304" pitchFamily="18" charset="0"/>
                <a:hlinkClick r:id="rId3" tooltip="Leaching (metallurgy)"/>
              </a:rPr>
              <a:t>leaching</a:t>
            </a:r>
            <a:r>
              <a:rPr lang="en-US" altLang="en-US" sz="2400" b="1" dirty="0">
                <a:latin typeface="Times New Roman" panose="02020603050405020304" pitchFamily="18" charset="0"/>
                <a:cs typeface="Times New Roman" panose="02020603050405020304" pitchFamily="18" charset="0"/>
              </a:rPr>
              <a:t>,</a:t>
            </a:r>
            <a:r>
              <a:rPr lang="en-US" altLang="en-US" sz="2400" dirty="0">
                <a:latin typeface="Tahoma" panose="020B0604030504040204" pitchFamily="34" charset="0"/>
                <a:cs typeface="Tahoma" panose="020B0604030504040204" pitchFamily="34" charset="0"/>
              </a:rPr>
              <a:t> </a:t>
            </a:r>
            <a:r>
              <a:rPr lang="en-US" altLang="en-US" sz="2400" dirty="0">
                <a:latin typeface="Times New Roman" panose="02020603050405020304" pitchFamily="18" charset="0"/>
                <a:cs typeface="Times New Roman" panose="02020603050405020304" pitchFamily="18" charset="0"/>
              </a:rPr>
              <a:t>which involves </a:t>
            </a:r>
            <a:r>
              <a:rPr lang="en-US" altLang="en-US" sz="2400" b="1" dirty="0">
                <a:solidFill>
                  <a:srgbClr val="7030A0"/>
                </a:solidFill>
                <a:latin typeface="Times New Roman" panose="02020603050405020304" pitchFamily="18" charset="0"/>
                <a:cs typeface="Times New Roman" panose="02020603050405020304" pitchFamily="18" charset="0"/>
              </a:rPr>
              <a:t>dissolution of the valuable metals </a:t>
            </a:r>
            <a:r>
              <a:rPr lang="en-US" altLang="en-US" sz="2400" dirty="0">
                <a:latin typeface="Times New Roman" panose="02020603050405020304" pitchFamily="18" charset="0"/>
                <a:cs typeface="Times New Roman" panose="02020603050405020304" pitchFamily="18" charset="0"/>
              </a:rPr>
              <a:t>into the </a:t>
            </a:r>
            <a:r>
              <a:rPr lang="en-US" altLang="en-US" sz="2400" b="1" dirty="0">
                <a:solidFill>
                  <a:srgbClr val="7030A0"/>
                </a:solidFill>
                <a:latin typeface="Times New Roman" panose="02020603050405020304" pitchFamily="18" charset="0"/>
                <a:cs typeface="Times New Roman" panose="02020603050405020304" pitchFamily="18" charset="0"/>
              </a:rPr>
              <a:t>aqueous solution</a:t>
            </a:r>
          </a:p>
          <a:p>
            <a:pPr marL="194310" indent="-342900" algn="just">
              <a:lnSpc>
                <a:spcPct val="150000"/>
              </a:lnSpc>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The transfer of the targeted metal from the solid feed material into an aqueous solution is accomplished by </a:t>
            </a:r>
            <a:r>
              <a:rPr lang="en-US" altLang="en-US" b="1" dirty="0">
                <a:solidFill>
                  <a:srgbClr val="7030A0"/>
                </a:solidFill>
                <a:latin typeface="Times New Roman" panose="02020603050405020304" pitchFamily="18" charset="0"/>
                <a:cs typeface="Times New Roman" panose="02020603050405020304" pitchFamily="18" charset="0"/>
              </a:rPr>
              <a:t>leaching. </a:t>
            </a:r>
            <a:r>
              <a:rPr lang="en-US" altLang="en-US" dirty="0">
                <a:latin typeface="Times New Roman" panose="02020603050405020304" pitchFamily="18" charset="0"/>
                <a:cs typeface="Times New Roman" panose="02020603050405020304" pitchFamily="18" charset="0"/>
              </a:rPr>
              <a:t>The dissolution of the solid material is more selective to dissolve than other component do.</a:t>
            </a:r>
          </a:p>
          <a:p>
            <a:pPr algn="just">
              <a:lnSpc>
                <a:spcPct val="150000"/>
              </a:lnSpc>
            </a:pPr>
            <a:r>
              <a:rPr lang="en-US" altLang="en-US" sz="2400" dirty="0">
                <a:latin typeface="Times New Roman" panose="02020603050405020304" pitchFamily="18" charset="0"/>
                <a:cs typeface="Times New Roman" panose="02020603050405020304" pitchFamily="18" charset="0"/>
              </a:rPr>
              <a:t>The concentration and/or purifying process of a metal-bearing solution can be accomplished in one </a:t>
            </a:r>
            <a:r>
              <a:rPr lang="en-US" altLang="en-US" sz="2400" b="1" dirty="0">
                <a:solidFill>
                  <a:srgbClr val="FF0000"/>
                </a:solidFill>
                <a:latin typeface="Times New Roman" panose="02020603050405020304" pitchFamily="18" charset="0"/>
                <a:cs typeface="Times New Roman" panose="02020603050405020304" pitchFamily="18" charset="0"/>
              </a:rPr>
              <a:t>of three ways</a:t>
            </a:r>
            <a:r>
              <a:rPr lang="en-US" altLang="en-US" sz="2400" dirty="0">
                <a:latin typeface="Times New Roman" panose="02020603050405020304" pitchFamily="18" charset="0"/>
                <a:cs typeface="Times New Roman" panose="02020603050405020304" pitchFamily="18" charset="0"/>
              </a:rPr>
              <a:t>. </a:t>
            </a:r>
          </a:p>
          <a:p>
            <a:pPr algn="just">
              <a:lnSpc>
                <a:spcPct val="150000"/>
              </a:lnSpc>
              <a:buFont typeface="Wingdings" panose="05000000000000000000" pitchFamily="2" charset="2"/>
              <a:buChar char="Ø"/>
            </a:pPr>
            <a:r>
              <a:rPr lang="en-US" altLang="en-US" b="1" dirty="0">
                <a:solidFill>
                  <a:srgbClr val="FF0000"/>
                </a:solidFill>
                <a:latin typeface="Times New Roman" panose="02020603050405020304" pitchFamily="18" charset="0"/>
                <a:cs typeface="Times New Roman" panose="02020603050405020304" pitchFamily="18" charset="0"/>
                <a:hlinkClick r:id="rId4" tooltip="Precipitation"/>
              </a:rPr>
              <a:t>precipitation</a:t>
            </a:r>
            <a:r>
              <a:rPr lang="en-US" altLang="en-US" b="1" dirty="0">
                <a:solidFill>
                  <a:srgbClr val="FF0000"/>
                </a:solidFill>
                <a:latin typeface="Times New Roman" panose="02020603050405020304" pitchFamily="18" charset="0"/>
                <a:cs typeface="Times New Roman" panose="02020603050405020304" pitchFamily="18" charset="0"/>
              </a:rPr>
              <a:t>, </a:t>
            </a:r>
            <a:r>
              <a:rPr lang="en-US" altLang="en-US" b="1" dirty="0">
                <a:solidFill>
                  <a:srgbClr val="FF0000"/>
                </a:solidFill>
                <a:latin typeface="Times New Roman" panose="02020603050405020304" pitchFamily="18" charset="0"/>
                <a:cs typeface="Times New Roman" panose="02020603050405020304" pitchFamily="18" charset="0"/>
                <a:hlinkClick r:id="rId5" tooltip="Distillation"/>
              </a:rPr>
              <a:t>distillation</a:t>
            </a:r>
            <a:r>
              <a:rPr lang="en-US" altLang="en-US" b="1" dirty="0">
                <a:solidFill>
                  <a:srgbClr val="FF0000"/>
                </a:solidFill>
                <a:latin typeface="Times New Roman" panose="02020603050405020304" pitchFamily="18" charset="0"/>
                <a:cs typeface="Times New Roman" panose="02020603050405020304" pitchFamily="18" charset="0"/>
              </a:rPr>
              <a:t>, </a:t>
            </a:r>
            <a:r>
              <a:rPr lang="en-US" altLang="en-US" b="1" dirty="0">
                <a:solidFill>
                  <a:srgbClr val="FF0000"/>
                </a:solidFill>
                <a:latin typeface="Times New Roman" panose="02020603050405020304" pitchFamily="18" charset="0"/>
                <a:cs typeface="Times New Roman" panose="02020603050405020304" pitchFamily="18" charset="0"/>
                <a:hlinkClick r:id="rId6" tooltip="Adsorption"/>
              </a:rPr>
              <a:t>adsorption</a:t>
            </a:r>
            <a:r>
              <a:rPr lang="en-US" altLang="en-US" sz="2200" b="1" dirty="0">
                <a:solidFill>
                  <a:srgbClr val="FF0000"/>
                </a:solidFill>
                <a:latin typeface="Times New Roman" panose="02020603050405020304" pitchFamily="18" charset="0"/>
                <a:cs typeface="Times New Roman" panose="02020603050405020304" pitchFamily="18" charset="0"/>
              </a:rPr>
              <a:t>, evaporation, and </a:t>
            </a:r>
            <a:r>
              <a:rPr lang="en-US" altLang="en-US" sz="2200" b="1" dirty="0">
                <a:solidFill>
                  <a:srgbClr val="FF0000"/>
                </a:solidFill>
                <a:latin typeface="Times New Roman" panose="02020603050405020304" pitchFamily="18" charset="0"/>
                <a:cs typeface="Times New Roman" panose="02020603050405020304" pitchFamily="18" charset="0"/>
                <a:hlinkClick r:id="rId7" tooltip="Solvent extraction"/>
              </a:rPr>
              <a:t>solvent extraction</a:t>
            </a:r>
            <a:r>
              <a:rPr lang="en-US" altLang="en-US" sz="2200" dirty="0">
                <a:latin typeface="Times New Roman" panose="02020603050405020304" pitchFamily="18" charset="0"/>
                <a:cs typeface="Times New Roman" panose="02020603050405020304" pitchFamily="18" charset="0"/>
              </a:rPr>
              <a:t>. </a:t>
            </a:r>
          </a:p>
          <a:p>
            <a:pPr algn="just">
              <a:lnSpc>
                <a:spcPct val="150000"/>
              </a:lnSpc>
            </a:pPr>
            <a:r>
              <a:rPr lang="en-US" altLang="en-US" sz="2400" b="1" dirty="0">
                <a:latin typeface="Times New Roman" panose="02020603050405020304" pitchFamily="18" charset="0"/>
                <a:cs typeface="Times New Roman" panose="02020603050405020304" pitchFamily="18" charset="0"/>
              </a:rPr>
              <a:t>The final recovery step may involve an electrometallurgical process. Sometimes, hydrometallurgical processes may be carried out directly on the ore material without any pretreatment steps</a:t>
            </a:r>
            <a:r>
              <a:rPr lang="en-US" altLang="en-US" sz="2400" dirty="0">
                <a:latin typeface="Times New Roman" panose="02020603050405020304" pitchFamily="18" charset="0"/>
                <a:cs typeface="Times New Roman" panose="02020603050405020304" pitchFamily="18" charset="0"/>
              </a:rPr>
              <a:t>. </a:t>
            </a:r>
          </a:p>
          <a:p>
            <a:pPr marL="0" indent="0">
              <a:lnSpc>
                <a:spcPct val="150000"/>
              </a:lnSpc>
              <a:buNone/>
            </a:pPr>
            <a:endParaRPr lang="en-US" dirty="0"/>
          </a:p>
        </p:txBody>
      </p:sp>
    </p:spTree>
    <p:extLst>
      <p:ext uri="{BB962C8B-B14F-4D97-AF65-F5344CB8AC3E}">
        <p14:creationId xmlns="" xmlns:p14="http://schemas.microsoft.com/office/powerpoint/2010/main" val="315573969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0"/>
            <a:ext cx="8540496" cy="6858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92</a:t>
            </a:fld>
            <a:endParaRPr lang="en-US"/>
          </a:p>
        </p:txBody>
      </p:sp>
      <p:sp>
        <p:nvSpPr>
          <p:cNvPr id="4" name="Content Placeholder 3"/>
          <p:cNvSpPr>
            <a:spLocks noGrp="1"/>
          </p:cNvSpPr>
          <p:nvPr>
            <p:ph sz="quarter" idx="1"/>
          </p:nvPr>
        </p:nvSpPr>
        <p:spPr>
          <a:xfrm>
            <a:off x="146304" y="533400"/>
            <a:ext cx="8906416" cy="6134100"/>
          </a:xfrm>
        </p:spPr>
        <p:txBody>
          <a:bodyPr>
            <a:normAutofit fontScale="92500" lnSpcReduction="10000"/>
          </a:bodyPr>
          <a:lstStyle/>
          <a:p>
            <a:pPr algn="just">
              <a:lnSpc>
                <a:spcPct val="150000"/>
              </a:lnSpc>
            </a:pPr>
            <a:r>
              <a:rPr lang="en-US" altLang="en-US" sz="2400" b="1" dirty="0">
                <a:solidFill>
                  <a:srgbClr val="0070C0"/>
                </a:solidFill>
                <a:latin typeface="Tahoma" panose="020B0604030504040204" pitchFamily="34" charset="0"/>
                <a:cs typeface="Tahoma" panose="020B0604030504040204" pitchFamily="34" charset="0"/>
                <a:hlinkClick r:id="rId3" tooltip="Pyrometallurgy"/>
              </a:rPr>
              <a:t>Pyrometallurgy</a:t>
            </a:r>
            <a:r>
              <a:rPr lang="en-US" altLang="en-US" sz="2400" dirty="0">
                <a:latin typeface="Tahoma" panose="020B0604030504040204" pitchFamily="34" charset="0"/>
                <a:cs typeface="Tahoma" panose="020B0604030504040204" pitchFamily="34" charset="0"/>
              </a:rPr>
              <a:t> involves </a:t>
            </a:r>
            <a:r>
              <a:rPr lang="en-US" altLang="en-US" sz="2400" b="1" dirty="0">
                <a:solidFill>
                  <a:srgbClr val="FF0000"/>
                </a:solidFill>
                <a:latin typeface="Tahoma" panose="020B0604030504040204" pitchFamily="34" charset="0"/>
                <a:cs typeface="Tahoma" panose="020B0604030504040204" pitchFamily="34" charset="0"/>
              </a:rPr>
              <a:t>high temperature </a:t>
            </a:r>
            <a:r>
              <a:rPr lang="en-US" altLang="en-US" sz="2400" dirty="0">
                <a:latin typeface="Tahoma" panose="020B0604030504040204" pitchFamily="34" charset="0"/>
                <a:cs typeface="Tahoma" panose="020B0604030504040204" pitchFamily="34" charset="0"/>
              </a:rPr>
              <a:t>processes where chemical reactions take place among gases, solids, and molten materials.</a:t>
            </a:r>
          </a:p>
          <a:p>
            <a:pPr algn="just">
              <a:lnSpc>
                <a:spcPct val="150000"/>
              </a:lnSpc>
            </a:pPr>
            <a:r>
              <a:rPr lang="en-US" altLang="en-US" sz="2400" dirty="0">
                <a:latin typeface="Tahoma" panose="020B0604030504040204" pitchFamily="34" charset="0"/>
                <a:cs typeface="Tahoma" panose="020B0604030504040204" pitchFamily="34" charset="0"/>
              </a:rPr>
              <a:t> </a:t>
            </a:r>
            <a:r>
              <a:rPr lang="en-US" altLang="en-US" sz="2400" b="1" dirty="0">
                <a:solidFill>
                  <a:srgbClr val="0070C0"/>
                </a:solidFill>
                <a:latin typeface="Tahoma" panose="020B0604030504040204" pitchFamily="34" charset="0"/>
                <a:cs typeface="Tahoma" panose="020B0604030504040204" pitchFamily="34" charset="0"/>
              </a:rPr>
              <a:t>Solids containing valuable metals </a:t>
            </a:r>
            <a:r>
              <a:rPr lang="en-US" altLang="en-US" sz="2400" dirty="0">
                <a:latin typeface="Tahoma" panose="020B0604030504040204" pitchFamily="34" charset="0"/>
                <a:cs typeface="Tahoma" panose="020B0604030504040204" pitchFamily="34" charset="0"/>
              </a:rPr>
              <a:t>are reacted to form intermediate compounds for further processing or converted into their elemental or metallic state. </a:t>
            </a:r>
          </a:p>
          <a:p>
            <a:pPr algn="just">
              <a:lnSpc>
                <a:spcPct val="150000"/>
              </a:lnSpc>
            </a:pPr>
            <a:r>
              <a:rPr lang="en-US" altLang="en-US" sz="2400" dirty="0" err="1">
                <a:latin typeface="Tahoma" panose="020B0604030504040204" pitchFamily="34" charset="0"/>
                <a:cs typeface="Tahoma" panose="020B0604030504040204" pitchFamily="34" charset="0"/>
              </a:rPr>
              <a:t>Pyrometallurgical</a:t>
            </a:r>
            <a:r>
              <a:rPr lang="en-US" altLang="en-US" sz="2400" dirty="0">
                <a:latin typeface="Tahoma" panose="020B0604030504040204" pitchFamily="34" charset="0"/>
                <a:cs typeface="Tahoma" panose="020B0604030504040204" pitchFamily="34" charset="0"/>
              </a:rPr>
              <a:t> processes that involve gases and solids are typified by </a:t>
            </a:r>
            <a:r>
              <a:rPr lang="en-US" altLang="en-US" sz="2400" b="1" dirty="0">
                <a:solidFill>
                  <a:srgbClr val="0070C0"/>
                </a:solidFill>
                <a:latin typeface="Tahoma" panose="020B0604030504040204" pitchFamily="34" charset="0"/>
                <a:cs typeface="Tahoma" panose="020B0604030504040204" pitchFamily="34" charset="0"/>
                <a:hlinkClick r:id="rId4" tooltip="Calcining"/>
              </a:rPr>
              <a:t>calcining</a:t>
            </a:r>
            <a:r>
              <a:rPr lang="en-US" altLang="en-US" sz="2400" dirty="0">
                <a:latin typeface="Tahoma" panose="020B0604030504040204" pitchFamily="34" charset="0"/>
                <a:cs typeface="Tahoma" panose="020B0604030504040204" pitchFamily="34" charset="0"/>
              </a:rPr>
              <a:t> and</a:t>
            </a:r>
            <a:r>
              <a:rPr lang="en-US" altLang="en-US" sz="2400" b="1" dirty="0">
                <a:solidFill>
                  <a:srgbClr val="0070C0"/>
                </a:solidFill>
                <a:latin typeface="Tahoma" panose="020B0604030504040204" pitchFamily="34" charset="0"/>
                <a:cs typeface="Tahoma" panose="020B0604030504040204" pitchFamily="34" charset="0"/>
              </a:rPr>
              <a:t> </a:t>
            </a:r>
            <a:r>
              <a:rPr lang="en-US" altLang="en-US" sz="2400" b="1" dirty="0">
                <a:solidFill>
                  <a:srgbClr val="0070C0"/>
                </a:solidFill>
                <a:latin typeface="Tahoma" panose="020B0604030504040204" pitchFamily="34" charset="0"/>
                <a:cs typeface="Tahoma" panose="020B0604030504040204" pitchFamily="34" charset="0"/>
                <a:hlinkClick r:id="rId5" tooltip="Roasting (metallurgy)"/>
              </a:rPr>
              <a:t>roasting</a:t>
            </a:r>
            <a:r>
              <a:rPr lang="en-US" altLang="en-US" sz="2400" b="1" dirty="0">
                <a:solidFill>
                  <a:srgbClr val="0070C0"/>
                </a:solidFill>
                <a:latin typeface="Tahoma" panose="020B0604030504040204" pitchFamily="34" charset="0"/>
                <a:cs typeface="Tahoma" panose="020B0604030504040204" pitchFamily="34" charset="0"/>
              </a:rPr>
              <a:t> </a:t>
            </a:r>
            <a:r>
              <a:rPr lang="en-US" altLang="en-US" sz="2400" dirty="0">
                <a:latin typeface="Tahoma" panose="020B0604030504040204" pitchFamily="34" charset="0"/>
                <a:cs typeface="Tahoma" panose="020B0604030504040204" pitchFamily="34" charset="0"/>
              </a:rPr>
              <a:t>operations</a:t>
            </a:r>
            <a:r>
              <a:rPr lang="en-US" altLang="en-US" sz="2400" dirty="0"/>
              <a:t>.</a:t>
            </a:r>
          </a:p>
          <a:p>
            <a:pPr algn="just">
              <a:lnSpc>
                <a:spcPct val="150000"/>
              </a:lnSpc>
            </a:pPr>
            <a:r>
              <a:rPr lang="en-US" altLang="en-US" sz="2400" dirty="0">
                <a:latin typeface="Tahoma" panose="020B0604030504040204" pitchFamily="34" charset="0"/>
                <a:cs typeface="Tahoma" panose="020B0604030504040204" pitchFamily="34" charset="0"/>
              </a:rPr>
              <a:t>Processes that produce molten products are collectively referred to as </a:t>
            </a:r>
            <a:r>
              <a:rPr lang="en-US" altLang="en-US" sz="2400" b="1" dirty="0">
                <a:solidFill>
                  <a:srgbClr val="0070C0"/>
                </a:solidFill>
                <a:latin typeface="Tahoma" panose="020B0604030504040204" pitchFamily="34" charset="0"/>
                <a:cs typeface="Tahoma" panose="020B0604030504040204" pitchFamily="34" charset="0"/>
                <a:hlinkClick r:id="rId6" tooltip="Smelting"/>
              </a:rPr>
              <a:t>smelting</a:t>
            </a:r>
            <a:r>
              <a:rPr lang="en-US" altLang="en-US" sz="2400" dirty="0">
                <a:latin typeface="Tahoma" panose="020B0604030504040204" pitchFamily="34" charset="0"/>
                <a:cs typeface="Tahoma" panose="020B0604030504040204" pitchFamily="34" charset="0"/>
              </a:rPr>
              <a:t> operations. </a:t>
            </a:r>
          </a:p>
          <a:p>
            <a:pPr algn="just">
              <a:lnSpc>
                <a:spcPct val="150000"/>
              </a:lnSpc>
              <a:buFont typeface="Wingdings" panose="05000000000000000000" pitchFamily="2" charset="2"/>
              <a:buChar char="Ø"/>
            </a:pPr>
            <a:r>
              <a:rPr lang="en-US" altLang="en-US" sz="2400" b="1" i="1" dirty="0">
                <a:solidFill>
                  <a:srgbClr val="FF0000"/>
                </a:solidFill>
                <a:latin typeface="Times New Roman" panose="02020603050405020304" pitchFamily="18" charset="0"/>
                <a:cs typeface="Times New Roman" panose="02020603050405020304" pitchFamily="18" charset="0"/>
              </a:rPr>
              <a:t>Smelting</a:t>
            </a:r>
            <a:r>
              <a:rPr lang="en-US" altLang="en-US" sz="2400" b="1" dirty="0">
                <a:latin typeface="Times New Roman" panose="02020603050405020304" pitchFamily="18" charset="0"/>
                <a:cs typeface="Times New Roman" panose="02020603050405020304" pitchFamily="18" charset="0"/>
              </a:rPr>
              <a:t> is a process of applying heat to </a:t>
            </a:r>
            <a:r>
              <a:rPr lang="en-US" altLang="en-US" sz="2400" b="1" dirty="0">
                <a:solidFill>
                  <a:srgbClr val="0070C0"/>
                </a:solidFill>
                <a:latin typeface="Times New Roman" panose="02020603050405020304" pitchFamily="18" charset="0"/>
                <a:cs typeface="Times New Roman" panose="02020603050405020304" pitchFamily="18" charset="0"/>
              </a:rPr>
              <a:t>ore</a:t>
            </a:r>
            <a:r>
              <a:rPr lang="en-US" altLang="en-US" sz="2400" b="1" dirty="0">
                <a:latin typeface="Times New Roman" panose="02020603050405020304" pitchFamily="18" charset="0"/>
                <a:cs typeface="Times New Roman" panose="02020603050405020304" pitchFamily="18" charset="0"/>
              </a:rPr>
              <a:t> in order to extract a base metal.</a:t>
            </a:r>
          </a:p>
          <a:p>
            <a:pPr marL="0" indent="0">
              <a:lnSpc>
                <a:spcPct val="150000"/>
              </a:lnSpc>
              <a:buNone/>
            </a:pPr>
            <a:endParaRPr lang="en-US" dirty="0"/>
          </a:p>
        </p:txBody>
      </p:sp>
    </p:spTree>
    <p:extLst>
      <p:ext uri="{BB962C8B-B14F-4D97-AF65-F5344CB8AC3E}">
        <p14:creationId xmlns="" xmlns:p14="http://schemas.microsoft.com/office/powerpoint/2010/main" val="320065161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737" y="152400"/>
            <a:ext cx="8382000" cy="487362"/>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93</a:t>
            </a:fld>
            <a:endParaRPr lang="en-US"/>
          </a:p>
        </p:txBody>
      </p:sp>
      <p:sp>
        <p:nvSpPr>
          <p:cNvPr id="4" name="Content Placeholder 3"/>
          <p:cNvSpPr>
            <a:spLocks noGrp="1"/>
          </p:cNvSpPr>
          <p:nvPr>
            <p:ph sz="quarter" idx="1"/>
          </p:nvPr>
        </p:nvSpPr>
        <p:spPr>
          <a:xfrm>
            <a:off x="146304" y="639762"/>
            <a:ext cx="8921496" cy="6027738"/>
          </a:xfrm>
        </p:spPr>
        <p:txBody>
          <a:bodyPr/>
          <a:lstStyle/>
          <a:p>
            <a:pPr algn="just">
              <a:lnSpc>
                <a:spcPct val="150000"/>
              </a:lnSpc>
              <a:buFont typeface="Wingdings" panose="05000000000000000000" pitchFamily="2" charset="2"/>
              <a:buChar char="Ø"/>
            </a:pPr>
            <a:r>
              <a:rPr lang="en-US" altLang="en-US" sz="2400" dirty="0">
                <a:latin typeface="Times New Roman" panose="02020603050405020304" pitchFamily="18" charset="0"/>
                <a:cs typeface="Times New Roman" panose="02020603050405020304" pitchFamily="18" charset="0"/>
              </a:rPr>
              <a:t>The energy required to sustain the </a:t>
            </a:r>
            <a:r>
              <a:rPr lang="en-US" altLang="en-US" sz="2400" b="1" dirty="0">
                <a:latin typeface="Times New Roman" panose="02020603050405020304" pitchFamily="18" charset="0"/>
                <a:cs typeface="Times New Roman" panose="02020603050405020304" pitchFamily="18" charset="0"/>
              </a:rPr>
              <a:t>high temperature</a:t>
            </a:r>
            <a:r>
              <a:rPr lang="en-US" altLang="en-US" sz="2400" dirty="0">
                <a:latin typeface="Times New Roman" panose="02020603050405020304" pitchFamily="18" charset="0"/>
                <a:cs typeface="Times New Roman" panose="02020603050405020304" pitchFamily="18" charset="0"/>
              </a:rPr>
              <a:t> pyro metallurgical processes may come entirely from the </a:t>
            </a:r>
            <a:r>
              <a:rPr lang="en-US" altLang="en-US" sz="2400" b="1" dirty="0">
                <a:solidFill>
                  <a:srgbClr val="0070C0"/>
                </a:solidFill>
                <a:latin typeface="Times New Roman" panose="02020603050405020304" pitchFamily="18" charset="0"/>
                <a:cs typeface="Times New Roman" panose="02020603050405020304" pitchFamily="18" charset="0"/>
              </a:rPr>
              <a:t>exothermic nature</a:t>
            </a:r>
            <a:r>
              <a:rPr lang="en-US" altLang="en-US" sz="2400" dirty="0">
                <a:latin typeface="Times New Roman" panose="02020603050405020304" pitchFamily="18" charset="0"/>
                <a:cs typeface="Times New Roman" panose="02020603050405020304" pitchFamily="18" charset="0"/>
              </a:rPr>
              <a:t> of the chemical reactions taking place, usually oxidation reactions. </a:t>
            </a:r>
          </a:p>
          <a:p>
            <a:pPr algn="just">
              <a:lnSpc>
                <a:spcPct val="150000"/>
              </a:lnSpc>
              <a:buFont typeface="Wingdings" panose="05000000000000000000" pitchFamily="2" charset="2"/>
              <a:buChar char="Ø"/>
            </a:pPr>
            <a:r>
              <a:rPr lang="en-US" altLang="en-US" sz="2400" dirty="0">
                <a:latin typeface="Times New Roman" panose="02020603050405020304" pitchFamily="18" charset="0"/>
                <a:cs typeface="Times New Roman" panose="02020603050405020304" pitchFamily="18" charset="0"/>
              </a:rPr>
              <a:t>Often, however, energy must be added to the process by </a:t>
            </a:r>
            <a:r>
              <a:rPr lang="en-US" altLang="en-US" sz="2400" b="1" dirty="0">
                <a:latin typeface="Times New Roman" panose="02020603050405020304" pitchFamily="18" charset="0"/>
                <a:cs typeface="Times New Roman" panose="02020603050405020304" pitchFamily="18" charset="0"/>
              </a:rPr>
              <a:t>combustion of fuel or, in the case of some smelting processes, by the direct application of electrical energy</a:t>
            </a:r>
            <a:r>
              <a:rPr lang="en-US" altLang="en-US" sz="2400" dirty="0">
                <a:latin typeface="Times New Roman" panose="02020603050405020304" pitchFamily="18" charset="0"/>
                <a:cs typeface="Times New Roman" panose="02020603050405020304" pitchFamily="18" charset="0"/>
              </a:rPr>
              <a:t>.</a:t>
            </a:r>
          </a:p>
          <a:p>
            <a:pPr marL="0" indent="0" algn="just">
              <a:buNone/>
            </a:pPr>
            <a:endParaRPr lang="en-US" altLang="en-US" sz="2800" dirty="0"/>
          </a:p>
          <a:p>
            <a:pPr marL="0" indent="0">
              <a:buNone/>
            </a:pPr>
            <a:endParaRPr lang="en-US" dirty="0"/>
          </a:p>
        </p:txBody>
      </p:sp>
    </p:spTree>
    <p:extLst>
      <p:ext uri="{BB962C8B-B14F-4D97-AF65-F5344CB8AC3E}">
        <p14:creationId xmlns="" xmlns:p14="http://schemas.microsoft.com/office/powerpoint/2010/main" val="382095372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594519"/>
            <a:ext cx="8540496" cy="1189038"/>
          </a:xfrm>
        </p:spPr>
        <p:txBody>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94</a:t>
            </a:fld>
            <a:endParaRPr lang="en-US"/>
          </a:p>
        </p:txBody>
      </p:sp>
      <p:sp>
        <p:nvSpPr>
          <p:cNvPr id="4" name="Content Placeholder 3"/>
          <p:cNvSpPr>
            <a:spLocks noGrp="1"/>
          </p:cNvSpPr>
          <p:nvPr>
            <p:ph sz="quarter" idx="1"/>
          </p:nvPr>
        </p:nvSpPr>
        <p:spPr>
          <a:xfrm>
            <a:off x="80211" y="457201"/>
            <a:ext cx="8921496" cy="6210299"/>
          </a:xfrm>
        </p:spPr>
        <p:txBody>
          <a:bodyPr>
            <a:normAutofit lnSpcReduction="10000"/>
          </a:bodyPr>
          <a:lstStyle/>
          <a:p>
            <a:pPr algn="just">
              <a:buFont typeface="Wingdings" panose="05000000000000000000" pitchFamily="2" charset="2"/>
              <a:buChar char="v"/>
              <a:defRPr/>
            </a:pPr>
            <a:r>
              <a:rPr lang="en-US" sz="2400" b="1" dirty="0">
                <a:solidFill>
                  <a:srgbClr val="0070C0"/>
                </a:solidFill>
                <a:latin typeface="Times New Roman" panose="02020603050405020304" pitchFamily="18" charset="0"/>
                <a:cs typeface="Times New Roman" panose="02020603050405020304" pitchFamily="18" charset="0"/>
                <a:hlinkClick r:id="rId2" tooltip="Electrometallurgy"/>
              </a:rPr>
              <a:t>Electrometallurgy</a:t>
            </a:r>
            <a:r>
              <a:rPr lang="en-US" sz="2400" dirty="0">
                <a:latin typeface="Times New Roman" panose="02020603050405020304" pitchFamily="18" charset="0"/>
                <a:cs typeface="Times New Roman" panose="02020603050405020304" pitchFamily="18" charset="0"/>
              </a:rPr>
              <a:t> involves metallurgical processes that take place in some form of </a:t>
            </a:r>
            <a:r>
              <a:rPr lang="en-US" sz="2400" dirty="0">
                <a:latin typeface="Times New Roman" panose="02020603050405020304" pitchFamily="18" charset="0"/>
                <a:cs typeface="Times New Roman" panose="02020603050405020304" pitchFamily="18" charset="0"/>
                <a:hlinkClick r:id="rId3" tooltip="Electrolytic cell"/>
              </a:rPr>
              <a:t>electrolytic cell</a:t>
            </a:r>
            <a:r>
              <a:rPr lang="en-US" sz="24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v"/>
              <a:defRPr/>
            </a:pPr>
            <a:r>
              <a:rPr lang="en-US" sz="2400" dirty="0">
                <a:latin typeface="Times New Roman" panose="02020603050405020304" pitchFamily="18" charset="0"/>
                <a:cs typeface="Times New Roman" panose="02020603050405020304" pitchFamily="18" charset="0"/>
              </a:rPr>
              <a:t> Using </a:t>
            </a:r>
            <a:r>
              <a:rPr lang="en-US" sz="2400" b="1" dirty="0">
                <a:solidFill>
                  <a:srgbClr val="0070C0"/>
                </a:solidFill>
                <a:latin typeface="Times New Roman" panose="02020603050405020304" pitchFamily="18" charset="0"/>
                <a:cs typeface="Times New Roman" panose="02020603050405020304" pitchFamily="18" charset="0"/>
              </a:rPr>
              <a:t>electrolysis</a:t>
            </a:r>
            <a:r>
              <a:rPr lang="en-US" sz="2400" dirty="0">
                <a:latin typeface="Times New Roman" panose="02020603050405020304" pitchFamily="18" charset="0"/>
                <a:cs typeface="Times New Roman" panose="02020603050405020304" pitchFamily="18" charset="0"/>
              </a:rPr>
              <a:t> </a:t>
            </a:r>
            <a:r>
              <a:rPr lang="en-US" sz="2400" b="1" dirty="0">
                <a:solidFill>
                  <a:srgbClr val="FF0000"/>
                </a:solidFill>
                <a:latin typeface="Times New Roman" panose="02020603050405020304" pitchFamily="18" charset="0"/>
                <a:cs typeface="Times New Roman" panose="02020603050405020304" pitchFamily="18" charset="0"/>
              </a:rPr>
              <a:t>to reduce </a:t>
            </a:r>
            <a:r>
              <a:rPr lang="en-US" sz="2400" dirty="0">
                <a:latin typeface="Times New Roman" panose="02020603050405020304" pitchFamily="18" charset="0"/>
                <a:cs typeface="Times New Roman" panose="02020603050405020304" pitchFamily="18" charset="0"/>
              </a:rPr>
              <a:t>the metals from the mineral.</a:t>
            </a:r>
          </a:p>
          <a:p>
            <a:pPr algn="just">
              <a:buFont typeface="Arial" charset="0"/>
              <a:buChar char="•"/>
              <a:defRPr/>
            </a:pPr>
            <a:r>
              <a:rPr lang="en-US" sz="2400" dirty="0">
                <a:latin typeface="Times New Roman" panose="02020603050405020304" pitchFamily="18" charset="0"/>
                <a:cs typeface="Times New Roman" panose="02020603050405020304" pitchFamily="18" charset="0"/>
              </a:rPr>
              <a:t>It deals with technical aspect of metal </a:t>
            </a:r>
            <a:r>
              <a:rPr lang="en-US" sz="2400" b="1" dirty="0">
                <a:solidFill>
                  <a:srgbClr val="FF0000"/>
                </a:solidFill>
                <a:latin typeface="Times New Roman" panose="02020603050405020304" pitchFamily="18" charset="0"/>
                <a:cs typeface="Times New Roman" panose="02020603050405020304" pitchFamily="18" charset="0"/>
              </a:rPr>
              <a:t>electro deposition.</a:t>
            </a:r>
          </a:p>
          <a:p>
            <a:pPr algn="just">
              <a:buFont typeface="Arial" charset="0"/>
              <a:buChar char="•"/>
              <a:defRPr/>
            </a:pPr>
            <a:r>
              <a:rPr lang="en-US" sz="2400" dirty="0">
                <a:latin typeface="Times New Roman" panose="02020603050405020304" pitchFamily="18" charset="0"/>
                <a:cs typeface="Times New Roman" panose="02020603050405020304" pitchFamily="18" charset="0"/>
              </a:rPr>
              <a:t>The study of reactions which involve the transfer of electrons between metals and metal ions</a:t>
            </a:r>
          </a:p>
          <a:p>
            <a:pPr algn="just">
              <a:buFont typeface="Wingdings" pitchFamily="2" charset="2"/>
              <a:buChar char="Ø"/>
              <a:defRPr/>
            </a:pPr>
            <a:r>
              <a:rPr lang="en-US" sz="2400" b="1" dirty="0">
                <a:solidFill>
                  <a:srgbClr val="0070C0"/>
                </a:solidFill>
                <a:latin typeface="Times New Roman" panose="02020603050405020304" pitchFamily="18" charset="0"/>
                <a:cs typeface="Times New Roman" panose="02020603050405020304" pitchFamily="18" charset="0"/>
              </a:rPr>
              <a:t>Oxidation </a:t>
            </a:r>
            <a:r>
              <a:rPr lang="en-US" sz="2400" dirty="0">
                <a:latin typeface="Times New Roman" panose="02020603050405020304" pitchFamily="18" charset="0"/>
                <a:cs typeface="Times New Roman" panose="02020603050405020304" pitchFamily="18" charset="0"/>
              </a:rPr>
              <a:t>– chemical reaction which involves the loss of electrons 		Fe</a:t>
            </a:r>
            <a:r>
              <a:rPr lang="en-US" sz="2400" baseline="30000" dirty="0">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sym typeface="Wingdings"/>
              </a:rPr>
              <a:t></a:t>
            </a:r>
            <a:r>
              <a:rPr lang="en-US" sz="2400" dirty="0">
                <a:latin typeface="Times New Roman" panose="02020603050405020304" pitchFamily="18" charset="0"/>
                <a:cs typeface="Times New Roman" panose="02020603050405020304" pitchFamily="18" charset="0"/>
              </a:rPr>
              <a:t>Fe</a:t>
            </a:r>
            <a:r>
              <a:rPr lang="en-US" sz="2400" baseline="30000" dirty="0">
                <a:latin typeface="Times New Roman" panose="02020603050405020304" pitchFamily="18" charset="0"/>
                <a:cs typeface="Times New Roman" panose="02020603050405020304" pitchFamily="18" charset="0"/>
              </a:rPr>
              <a:t>2+ </a:t>
            </a:r>
            <a:r>
              <a:rPr lang="en-US" sz="2400" dirty="0">
                <a:latin typeface="Times New Roman" panose="02020603050405020304" pitchFamily="18" charset="0"/>
                <a:cs typeface="Times New Roman" panose="02020603050405020304" pitchFamily="18" charset="0"/>
              </a:rPr>
              <a:t>+ 2</a:t>
            </a:r>
            <a:r>
              <a:rPr lang="en-US" sz="2400" baseline="30000" dirty="0">
                <a:latin typeface="Times New Roman" panose="02020603050405020304" pitchFamily="18" charset="0"/>
                <a:cs typeface="Times New Roman" panose="02020603050405020304" pitchFamily="18" charset="0"/>
              </a:rPr>
              <a:t>e-</a:t>
            </a:r>
            <a:r>
              <a:rPr lang="en-US" sz="2400" dirty="0">
                <a:latin typeface="Times New Roman" panose="02020603050405020304" pitchFamily="18" charset="0"/>
                <a:cs typeface="Times New Roman" panose="02020603050405020304" pitchFamily="18" charset="0"/>
              </a:rPr>
              <a:t>  </a:t>
            </a:r>
          </a:p>
          <a:p>
            <a:pPr algn="just">
              <a:buFont typeface="Wingdings" pitchFamily="2" charset="2"/>
              <a:buChar char="Ø"/>
              <a:defRPr/>
            </a:pPr>
            <a:r>
              <a:rPr lang="en-US" sz="2400" b="1" dirty="0">
                <a:solidFill>
                  <a:srgbClr val="0070C0"/>
                </a:solidFill>
                <a:latin typeface="Times New Roman" panose="02020603050405020304" pitchFamily="18" charset="0"/>
                <a:cs typeface="Times New Roman" panose="02020603050405020304" pitchFamily="18" charset="0"/>
              </a:rPr>
              <a:t> Reduction </a:t>
            </a:r>
            <a:r>
              <a:rPr lang="en-US" sz="2400" dirty="0">
                <a:latin typeface="Times New Roman" panose="02020603050405020304" pitchFamily="18" charset="0"/>
                <a:cs typeface="Times New Roman" panose="02020603050405020304" pitchFamily="18" charset="0"/>
              </a:rPr>
              <a:t>– chemical reaction that involves a gain in Electrons </a:t>
            </a:r>
          </a:p>
          <a:p>
            <a:pPr marL="0" indent="0" algn="just">
              <a:buNone/>
              <a:defRPr/>
            </a:pPr>
            <a:r>
              <a:rPr lang="en-US" sz="2400" dirty="0">
                <a:latin typeface="Times New Roman" panose="02020603050405020304" pitchFamily="18" charset="0"/>
                <a:cs typeface="Times New Roman" panose="02020603050405020304" pitchFamily="18" charset="0"/>
              </a:rPr>
              <a:t>		Cu</a:t>
            </a:r>
            <a:r>
              <a:rPr lang="en-US" sz="2400" baseline="30000" dirty="0">
                <a:latin typeface="Times New Roman" panose="02020603050405020304" pitchFamily="18" charset="0"/>
                <a:cs typeface="Times New Roman" panose="02020603050405020304" pitchFamily="18" charset="0"/>
              </a:rPr>
              <a:t>2+ </a:t>
            </a:r>
            <a:r>
              <a:rPr lang="en-US" sz="2400" dirty="0">
                <a:latin typeface="Times New Roman" panose="02020603050405020304" pitchFamily="18" charset="0"/>
                <a:cs typeface="Times New Roman" panose="02020603050405020304" pitchFamily="18" charset="0"/>
              </a:rPr>
              <a:t>+ 2</a:t>
            </a:r>
            <a:r>
              <a:rPr lang="en-US" sz="2400" baseline="30000" dirty="0">
                <a:latin typeface="Times New Roman" panose="02020603050405020304" pitchFamily="18" charset="0"/>
                <a:cs typeface="Times New Roman" panose="02020603050405020304" pitchFamily="18" charset="0"/>
              </a:rPr>
              <a:t>e-</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sym typeface="Wingdings"/>
              </a:rPr>
              <a:t></a:t>
            </a:r>
            <a:r>
              <a:rPr lang="en-US" sz="2400" dirty="0">
                <a:latin typeface="Times New Roman" panose="02020603050405020304" pitchFamily="18" charset="0"/>
                <a:cs typeface="Times New Roman" panose="02020603050405020304" pitchFamily="18" charset="0"/>
              </a:rPr>
              <a:t> Cu</a:t>
            </a:r>
            <a:r>
              <a:rPr lang="en-US" sz="2400" baseline="30000" dirty="0">
                <a:latin typeface="Times New Roman" panose="02020603050405020304" pitchFamily="18" charset="0"/>
                <a:cs typeface="Times New Roman" panose="02020603050405020304" pitchFamily="18" charset="0"/>
              </a:rPr>
              <a:t>0</a:t>
            </a:r>
          </a:p>
          <a:p>
            <a:pPr>
              <a:buFont typeface="Arial" charset="0"/>
              <a:buChar char="•"/>
              <a:defRPr/>
            </a:pPr>
            <a:r>
              <a:rPr lang="en-US" sz="2400" dirty="0">
                <a:latin typeface="Times New Roman" panose="02020603050405020304" pitchFamily="18" charset="0"/>
                <a:cs typeface="Times New Roman" panose="02020603050405020304" pitchFamily="18" charset="0"/>
              </a:rPr>
              <a:t>Anode – the site at which the oxidation occurs oxidation occurs </a:t>
            </a:r>
          </a:p>
          <a:p>
            <a:pPr>
              <a:buFont typeface="Arial" charset="0"/>
              <a:buChar char="•"/>
              <a:defRPr/>
            </a:pPr>
            <a:r>
              <a:rPr lang="en-US" sz="2400" b="1" dirty="0">
                <a:solidFill>
                  <a:srgbClr val="FF0000"/>
                </a:solidFill>
                <a:latin typeface="Times New Roman" panose="02020603050405020304" pitchFamily="18" charset="0"/>
                <a:cs typeface="Times New Roman" panose="02020603050405020304" pitchFamily="18" charset="0"/>
              </a:rPr>
              <a:t>Cathode – the site at which reduction or deposition of the valuable metal occurs </a:t>
            </a:r>
          </a:p>
          <a:p>
            <a:pPr>
              <a:buFont typeface="Arial" charset="0"/>
              <a:buChar char="•"/>
              <a:defRPr/>
            </a:pPr>
            <a:r>
              <a:rPr lang="en-US" sz="2400" dirty="0">
                <a:latin typeface="Times New Roman" panose="02020603050405020304" pitchFamily="18" charset="0"/>
                <a:cs typeface="Times New Roman" panose="02020603050405020304" pitchFamily="18" charset="0"/>
              </a:rPr>
              <a:t>Electrolyte – the aqueous medium aqueous through which ions move from one electrode to another</a:t>
            </a:r>
          </a:p>
          <a:p>
            <a:endParaRPr lang="en-US" dirty="0"/>
          </a:p>
        </p:txBody>
      </p:sp>
    </p:spTree>
    <p:extLst>
      <p:ext uri="{BB962C8B-B14F-4D97-AF65-F5344CB8AC3E}">
        <p14:creationId xmlns="" xmlns:p14="http://schemas.microsoft.com/office/powerpoint/2010/main" val="157604933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152400"/>
            <a:ext cx="8540496" cy="457200"/>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95</a:t>
            </a:fld>
            <a:endParaRPr lang="en-US"/>
          </a:p>
        </p:txBody>
      </p:sp>
      <p:sp>
        <p:nvSpPr>
          <p:cNvPr id="4" name="Content Placeholder 3"/>
          <p:cNvSpPr>
            <a:spLocks noGrp="1"/>
          </p:cNvSpPr>
          <p:nvPr>
            <p:ph sz="quarter" idx="1"/>
          </p:nvPr>
        </p:nvSpPr>
        <p:spPr>
          <a:xfrm>
            <a:off x="146304" y="609600"/>
            <a:ext cx="8845296" cy="6057900"/>
          </a:xfrm>
        </p:spPr>
        <p:txBody>
          <a:bodyPr>
            <a:normAutofit/>
          </a:bodyPr>
          <a:lstStyle/>
          <a:p>
            <a:pPr>
              <a:buFont typeface="Wingdings" panose="05000000000000000000" pitchFamily="2" charset="2"/>
              <a:buChar char="Ø"/>
            </a:pPr>
            <a:r>
              <a:rPr lang="en-US" altLang="en-US" sz="2200" b="1" dirty="0">
                <a:solidFill>
                  <a:srgbClr val="0070C0"/>
                </a:solidFill>
                <a:latin typeface="Times New Roman" panose="02020603050405020304" pitchFamily="18" charset="0"/>
                <a:cs typeface="Times New Roman" panose="02020603050405020304" pitchFamily="18" charset="0"/>
              </a:rPr>
              <a:t>The electrometallurgical processes can be categorized into four main groups:</a:t>
            </a:r>
          </a:p>
          <a:p>
            <a:pPr>
              <a:buFont typeface="Wingdings" panose="05000000000000000000" pitchFamily="2" charset="2"/>
              <a:buChar char="v"/>
            </a:pPr>
            <a:r>
              <a:rPr lang="en-US" altLang="en-US" sz="2200" b="1" dirty="0">
                <a:solidFill>
                  <a:srgbClr val="00B050"/>
                </a:solidFill>
                <a:latin typeface="Times New Roman" panose="02020603050405020304" pitchFamily="18" charset="0"/>
                <a:cs typeface="Times New Roman" panose="02020603050405020304" pitchFamily="18" charset="0"/>
              </a:rPr>
              <a:t>Electro winning, Electro refining, Electroplating, Electroforming</a:t>
            </a:r>
          </a:p>
          <a:p>
            <a:pPr algn="just">
              <a:lnSpc>
                <a:spcPct val="150000"/>
              </a:lnSpc>
            </a:pPr>
            <a:r>
              <a:rPr lang="en-US" altLang="en-US" sz="2200" dirty="0">
                <a:latin typeface="Times New Roman" panose="02020603050405020304" pitchFamily="18" charset="0"/>
                <a:cs typeface="Times New Roman" panose="02020603050405020304" pitchFamily="18" charset="0"/>
              </a:rPr>
              <a:t>The most common types of electrometallurgical processes are </a:t>
            </a:r>
            <a:r>
              <a:rPr lang="en-US" altLang="en-US" sz="2200" b="1" dirty="0" err="1">
                <a:latin typeface="Times New Roman" panose="02020603050405020304" pitchFamily="18" charset="0"/>
                <a:cs typeface="Times New Roman" panose="02020603050405020304" pitchFamily="18" charset="0"/>
                <a:hlinkClick r:id="rId2" tooltip="Electrowinning"/>
              </a:rPr>
              <a:t>electrowinning</a:t>
            </a:r>
            <a:r>
              <a:rPr lang="en-US" altLang="en-US" sz="2200" dirty="0">
                <a:latin typeface="Times New Roman" panose="02020603050405020304" pitchFamily="18" charset="0"/>
                <a:cs typeface="Times New Roman" panose="02020603050405020304" pitchFamily="18" charset="0"/>
              </a:rPr>
              <a:t> and </a:t>
            </a:r>
            <a:r>
              <a:rPr lang="en-US" altLang="en-US" sz="2200" b="1" dirty="0">
                <a:solidFill>
                  <a:srgbClr val="FF0000"/>
                </a:solidFill>
                <a:latin typeface="Times New Roman" panose="02020603050405020304" pitchFamily="18" charset="0"/>
                <a:cs typeface="Times New Roman" panose="02020603050405020304" pitchFamily="18" charset="0"/>
              </a:rPr>
              <a:t>electro-refining. </a:t>
            </a:r>
          </a:p>
          <a:p>
            <a:pPr marL="0" indent="0">
              <a:buNone/>
            </a:pPr>
            <a:endParaRPr lang="en-US" sz="2200"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2792648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6095"/>
            <a:ext cx="7772400" cy="721895"/>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96</a:t>
            </a:fld>
            <a:endParaRPr lang="en-US"/>
          </a:p>
        </p:txBody>
      </p:sp>
      <p:pic>
        <p:nvPicPr>
          <p:cNvPr id="5" name="Content Placeholder 4"/>
          <p:cNvPicPr>
            <a:picLocks noGrp="1" noChangeAspect="1"/>
          </p:cNvPicPr>
          <p:nvPr>
            <p:ph sz="quarter" idx="1"/>
          </p:nvPr>
        </p:nvPicPr>
        <p:blipFill>
          <a:blip r:embed="rId3" cstate="print">
            <a:extLst>
              <a:ext uri="{28A0092B-C50C-407E-A947-70E740481C1C}">
                <a14:useLocalDpi xmlns="" xmlns:a14="http://schemas.microsoft.com/office/drawing/2010/main" val="0"/>
              </a:ext>
            </a:extLst>
          </a:blip>
          <a:stretch>
            <a:fillRect/>
          </a:stretch>
        </p:blipFill>
        <p:spPr>
          <a:xfrm>
            <a:off x="533400" y="747963"/>
            <a:ext cx="8229600" cy="5687174"/>
          </a:xfrm>
        </p:spPr>
      </p:pic>
    </p:spTree>
    <p:extLst>
      <p:ext uri="{BB962C8B-B14F-4D97-AF65-F5344CB8AC3E}">
        <p14:creationId xmlns="" xmlns:p14="http://schemas.microsoft.com/office/powerpoint/2010/main" val="168511365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13A894-D469-4E66-82EA-768CAF68DEBF}"/>
              </a:ext>
            </a:extLst>
          </p:cNvPr>
          <p:cNvSpPr>
            <a:spLocks noGrp="1"/>
          </p:cNvSpPr>
          <p:nvPr>
            <p:ph type="title"/>
          </p:nvPr>
        </p:nvSpPr>
        <p:spPr>
          <a:xfrm>
            <a:off x="146304" y="0"/>
            <a:ext cx="8540496" cy="731838"/>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a:extLst>
              <a:ext uri="{FF2B5EF4-FFF2-40B4-BE49-F238E27FC236}">
                <a16:creationId xmlns="" xmlns:a16="http://schemas.microsoft.com/office/drawing/2014/main" id="{E526887C-98B2-469C-8BA9-ADAA63F5EEDB}"/>
              </a:ext>
            </a:extLst>
          </p:cNvPr>
          <p:cNvSpPr>
            <a:spLocks noGrp="1"/>
          </p:cNvSpPr>
          <p:nvPr>
            <p:ph type="sldNum" sz="quarter" idx="12"/>
          </p:nvPr>
        </p:nvSpPr>
        <p:spPr/>
        <p:txBody>
          <a:bodyPr/>
          <a:lstStyle/>
          <a:p>
            <a:fld id="{156F46CE-25D5-4E6D-8809-A4F5B18A920A}" type="slidenum">
              <a:rPr lang="en-US" smtClean="0"/>
              <a:pPr/>
              <a:t>97</a:t>
            </a:fld>
            <a:endParaRPr lang="en-US"/>
          </a:p>
        </p:txBody>
      </p:sp>
      <p:sp>
        <p:nvSpPr>
          <p:cNvPr id="4" name="Content Placeholder 3">
            <a:extLst>
              <a:ext uri="{FF2B5EF4-FFF2-40B4-BE49-F238E27FC236}">
                <a16:creationId xmlns="" xmlns:a16="http://schemas.microsoft.com/office/drawing/2014/main" id="{B5ADB8D0-6299-4071-ABC3-8E938A986582}"/>
              </a:ext>
            </a:extLst>
          </p:cNvPr>
          <p:cNvSpPr>
            <a:spLocks noGrp="1"/>
          </p:cNvSpPr>
          <p:nvPr>
            <p:ph sz="quarter" idx="1"/>
          </p:nvPr>
        </p:nvSpPr>
        <p:spPr>
          <a:xfrm>
            <a:off x="146304" y="609600"/>
            <a:ext cx="8851392" cy="6057900"/>
          </a:xfrm>
        </p:spPr>
        <p:txBody>
          <a:bodyPr>
            <a:normAutofit/>
          </a:bodyPr>
          <a:lstStyle/>
          <a:p>
            <a:pPr algn="just">
              <a:lnSpc>
                <a:spcPct val="150000"/>
              </a:lnSpc>
            </a:pPr>
            <a:r>
              <a:rPr lang="en-US" altLang="en-US" sz="2200" b="1" dirty="0">
                <a:solidFill>
                  <a:srgbClr val="FF0000"/>
                </a:solidFill>
                <a:latin typeface="Times New Roman" panose="02020603050405020304" pitchFamily="18" charset="0"/>
                <a:cs typeface="Times New Roman" panose="02020603050405020304" pitchFamily="18" charset="0"/>
              </a:rPr>
              <a:t>Electro-refining</a:t>
            </a:r>
            <a:r>
              <a:rPr lang="en-US" altLang="en-US" sz="2200" b="1" dirty="0">
                <a:latin typeface="Times New Roman" panose="02020603050405020304" pitchFamily="18" charset="0"/>
                <a:cs typeface="Times New Roman" panose="02020603050405020304" pitchFamily="18" charset="0"/>
              </a:rPr>
              <a:t> is used to dissolve </a:t>
            </a:r>
            <a:r>
              <a:rPr lang="en-US" altLang="en-US" sz="2200" b="1" dirty="0">
                <a:solidFill>
                  <a:srgbClr val="FF0000"/>
                </a:solidFill>
                <a:latin typeface="Times New Roman" panose="02020603050405020304" pitchFamily="18" charset="0"/>
                <a:cs typeface="Times New Roman" panose="02020603050405020304" pitchFamily="18" charset="0"/>
              </a:rPr>
              <a:t>an impure metallic anode </a:t>
            </a:r>
            <a:r>
              <a:rPr lang="en-US" altLang="en-US" sz="2200" b="1" dirty="0">
                <a:latin typeface="Times New Roman" panose="02020603050405020304" pitchFamily="18" charset="0"/>
                <a:cs typeface="Times New Roman" panose="02020603050405020304" pitchFamily="18" charset="0"/>
              </a:rPr>
              <a:t>(typically from a smelting process) and produce a high purity cathode. </a:t>
            </a:r>
          </a:p>
          <a:p>
            <a:pPr algn="just">
              <a:lnSpc>
                <a:spcPct val="150000"/>
              </a:lnSpc>
            </a:pPr>
            <a:r>
              <a:rPr lang="en-US" altLang="en-US" sz="2200" b="1" dirty="0">
                <a:latin typeface="Times New Roman" panose="02020603050405020304" pitchFamily="18" charset="0"/>
                <a:cs typeface="Times New Roman" panose="02020603050405020304" pitchFamily="18" charset="0"/>
              </a:rPr>
              <a:t>Also called</a:t>
            </a:r>
            <a:r>
              <a:rPr lang="en-US" altLang="en-US" sz="2200" dirty="0">
                <a:latin typeface="Times New Roman" panose="02020603050405020304" pitchFamily="18" charset="0"/>
                <a:cs typeface="Times New Roman" panose="02020603050405020304" pitchFamily="18" charset="0"/>
              </a:rPr>
              <a:t> purification of metals by electrolysis</a:t>
            </a:r>
          </a:p>
          <a:p>
            <a:pPr algn="just">
              <a:lnSpc>
                <a:spcPct val="150000"/>
              </a:lnSpc>
            </a:pPr>
            <a:r>
              <a:rPr lang="en-US" altLang="en-US" sz="2400" b="1" dirty="0">
                <a:solidFill>
                  <a:srgbClr val="002060"/>
                </a:solidFill>
                <a:latin typeface="Times New Roman" panose="02020603050405020304" pitchFamily="18" charset="0"/>
                <a:cs typeface="Times New Roman" panose="02020603050405020304" pitchFamily="18" charset="0"/>
              </a:rPr>
              <a:t>The </a:t>
            </a:r>
            <a:r>
              <a:rPr lang="en-US" altLang="en-US" sz="2400" b="1" dirty="0">
                <a:solidFill>
                  <a:srgbClr val="FF0000"/>
                </a:solidFill>
                <a:latin typeface="Times New Roman" panose="02020603050405020304" pitchFamily="18" charset="0"/>
                <a:cs typeface="Times New Roman" panose="02020603050405020304" pitchFamily="18" charset="0"/>
              </a:rPr>
              <a:t>impure metals </a:t>
            </a:r>
            <a:r>
              <a:rPr lang="en-US" altLang="en-US" sz="2400" b="1" dirty="0">
                <a:solidFill>
                  <a:srgbClr val="002060"/>
                </a:solidFill>
                <a:latin typeface="Times New Roman" panose="02020603050405020304" pitchFamily="18" charset="0"/>
                <a:cs typeface="Times New Roman" panose="02020603050405020304" pitchFamily="18" charset="0"/>
              </a:rPr>
              <a:t>is dissolved anodically and pure metal is deposited </a:t>
            </a:r>
            <a:r>
              <a:rPr lang="en-US" altLang="en-US" sz="2400" b="1" dirty="0">
                <a:solidFill>
                  <a:srgbClr val="FF0000"/>
                </a:solidFill>
                <a:latin typeface="Times New Roman" panose="02020603050405020304" pitchFamily="18" charset="0"/>
                <a:cs typeface="Times New Roman" panose="02020603050405020304" pitchFamily="18" charset="0"/>
              </a:rPr>
              <a:t>catodically</a:t>
            </a:r>
            <a:r>
              <a:rPr lang="en-US" altLang="en-US" sz="2400" b="1" dirty="0">
                <a:solidFill>
                  <a:srgbClr val="002060"/>
                </a:solidFill>
                <a:latin typeface="Times New Roman" panose="02020603050405020304" pitchFamily="18" charset="0"/>
                <a:cs typeface="Times New Roman" panose="02020603050405020304" pitchFamily="18" charset="0"/>
              </a:rPr>
              <a:t>, while the impurities being left as anode sludge or as ions in the solution. </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p:txBody>
      </p:sp>
      <p:pic>
        <p:nvPicPr>
          <p:cNvPr id="5" name="Picture 4" descr="23_04[1]">
            <a:extLst>
              <a:ext uri="{FF2B5EF4-FFF2-40B4-BE49-F238E27FC236}">
                <a16:creationId xmlns="" xmlns:a16="http://schemas.microsoft.com/office/drawing/2014/main" id="{76912F6A-B00D-4AE6-960F-8E39A129C0C9}"/>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323844" y="3853235"/>
            <a:ext cx="5562600" cy="28142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 xmlns:a16="http://schemas.microsoft.com/office/drawing/2014/main" id="{498F00CB-5E7E-4748-80C4-96348B57810E}"/>
              </a:ext>
            </a:extLst>
          </p:cNvPr>
          <p:cNvSpPr>
            <a:spLocks noGrp="1" noChangeArrowheads="1"/>
          </p:cNvSpPr>
          <p:nvPr/>
        </p:nvSpPr>
        <p:spPr bwMode="auto">
          <a:xfrm>
            <a:off x="146304" y="4306887"/>
            <a:ext cx="3511296" cy="18704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b="1" dirty="0">
                <a:latin typeface="Times New Roman" panose="02020603050405020304" pitchFamily="18" charset="0"/>
                <a:cs typeface="Times New Roman" panose="02020603050405020304" pitchFamily="18" charset="0"/>
              </a:rPr>
              <a:t>Electrolytic Refining of Cu</a:t>
            </a:r>
          </a:p>
        </p:txBody>
      </p:sp>
    </p:spTree>
    <p:extLst>
      <p:ext uri="{BB962C8B-B14F-4D97-AF65-F5344CB8AC3E}">
        <p14:creationId xmlns="" xmlns:p14="http://schemas.microsoft.com/office/powerpoint/2010/main" val="42441729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346" y="192505"/>
            <a:ext cx="8676854" cy="599657"/>
          </a:xfrm>
        </p:spPr>
        <p:txBody>
          <a:bodyPr>
            <a:normAutofit fontScale="90000"/>
          </a:bodyPr>
          <a:lstStyle/>
          <a:p>
            <a:r>
              <a:rPr lang="en-US" b="1" dirty="0">
                <a:solidFill>
                  <a:srgbClr val="0070C0"/>
                </a:solidFill>
                <a:latin typeface="Times New Roman" pitchFamily="18" charset="0"/>
                <a:cs typeface="Times New Roman" pitchFamily="18" charset="0"/>
              </a:rPr>
              <a:t>Cont’.....</a:t>
            </a:r>
            <a:endParaRPr lang="en-US" dirty="0"/>
          </a:p>
        </p:txBody>
      </p:sp>
      <p:sp>
        <p:nvSpPr>
          <p:cNvPr id="3" name="Slide Number Placeholder 2"/>
          <p:cNvSpPr>
            <a:spLocks noGrp="1"/>
          </p:cNvSpPr>
          <p:nvPr>
            <p:ph type="sldNum" sz="quarter" idx="12"/>
          </p:nvPr>
        </p:nvSpPr>
        <p:spPr/>
        <p:txBody>
          <a:bodyPr/>
          <a:lstStyle/>
          <a:p>
            <a:fld id="{156F46CE-25D5-4E6D-8809-A4F5B18A920A}" type="slidenum">
              <a:rPr lang="en-US" smtClean="0"/>
              <a:pPr/>
              <a:t>98</a:t>
            </a:fld>
            <a:endParaRPr lang="en-US"/>
          </a:p>
        </p:txBody>
      </p:sp>
      <p:pic>
        <p:nvPicPr>
          <p:cNvPr id="5" name="Content Placeholder 4"/>
          <p:cNvPicPr>
            <a:picLocks noGrp="1" noChangeAspect="1"/>
          </p:cNvPicPr>
          <p:nvPr>
            <p:ph sz="quarter" idx="1"/>
          </p:nvPr>
        </p:nvPicPr>
        <p:blipFill>
          <a:blip r:embed="rId2" cstate="print">
            <a:extLst>
              <a:ext uri="{28A0092B-C50C-407E-A947-70E740481C1C}">
                <a14:useLocalDpi xmlns="" xmlns:a14="http://schemas.microsoft.com/office/drawing/2010/main" val="0"/>
              </a:ext>
            </a:extLst>
          </a:blip>
          <a:stretch>
            <a:fillRect/>
          </a:stretch>
        </p:blipFill>
        <p:spPr>
          <a:xfrm>
            <a:off x="162347" y="990600"/>
            <a:ext cx="8676854" cy="5257800"/>
          </a:xfrm>
        </p:spPr>
      </p:pic>
    </p:spTree>
    <p:extLst>
      <p:ext uri="{BB962C8B-B14F-4D97-AF65-F5344CB8AC3E}">
        <p14:creationId xmlns="" xmlns:p14="http://schemas.microsoft.com/office/powerpoint/2010/main" val="406078437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90500"/>
            <a:ext cx="8305800" cy="531395"/>
          </a:xfrm>
        </p:spPr>
        <p:txBody>
          <a:bodyPr>
            <a:normAutofit fontScale="90000"/>
          </a:bodyPr>
          <a:lstStyle/>
          <a:p>
            <a:r>
              <a:rPr lang="en-US" b="1" dirty="0">
                <a:solidFill>
                  <a:srgbClr val="FF0000"/>
                </a:solidFill>
                <a:latin typeface="Times New Roman" panose="02020603050405020304" pitchFamily="18" charset="0"/>
                <a:cs typeface="Times New Roman" panose="02020603050405020304" pitchFamily="18" charset="0"/>
              </a:rPr>
              <a:t>Purification of ores</a:t>
            </a:r>
            <a:endParaRPr lang="en-US"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156F46CE-25D5-4E6D-8809-A4F5B18A920A}" type="slidenum">
              <a:rPr lang="en-US" smtClean="0"/>
              <a:pPr/>
              <a:t>99</a:t>
            </a:fld>
            <a:endParaRPr lang="en-US"/>
          </a:p>
        </p:txBody>
      </p:sp>
      <p:sp>
        <p:nvSpPr>
          <p:cNvPr id="6" name="Content Placeholder 5">
            <a:extLst>
              <a:ext uri="{FF2B5EF4-FFF2-40B4-BE49-F238E27FC236}">
                <a16:creationId xmlns="" xmlns:a16="http://schemas.microsoft.com/office/drawing/2014/main" id="{4E1FADC9-AB61-4661-8BE3-E55E7A1C4B41}"/>
              </a:ext>
            </a:extLst>
          </p:cNvPr>
          <p:cNvSpPr>
            <a:spLocks noGrp="1"/>
          </p:cNvSpPr>
          <p:nvPr>
            <p:ph sz="quarter" idx="1"/>
          </p:nvPr>
        </p:nvSpPr>
        <p:spPr>
          <a:xfrm>
            <a:off x="146304" y="609600"/>
            <a:ext cx="8851392" cy="6057900"/>
          </a:xfrm>
        </p:spPr>
        <p:txBody>
          <a:bodyPr>
            <a:normAutofit fontScale="92500" lnSpcReduction="10000"/>
          </a:bodyPr>
          <a:lstStyle/>
          <a:p>
            <a:pPr>
              <a:buFont typeface="Wingdings" panose="05000000000000000000" pitchFamily="2" charset="2"/>
              <a:buChar char="v"/>
            </a:pPr>
            <a:r>
              <a:rPr lang="en-US" sz="2400" b="1" dirty="0">
                <a:solidFill>
                  <a:srgbClr val="002060"/>
                </a:solidFill>
                <a:latin typeface="Times New Roman" panose="02020603050405020304" pitchFamily="18" charset="0"/>
                <a:cs typeface="Times New Roman" panose="02020603050405020304" pitchFamily="18" charset="0"/>
              </a:rPr>
              <a:t>Steps involved in a metallurgical process</a:t>
            </a:r>
          </a:p>
          <a:p>
            <a:pPr algn="just">
              <a:lnSpc>
                <a:spcPct val="150000"/>
              </a:lnSpc>
              <a:buFont typeface="Wingdings" pitchFamily="2" charset="2"/>
              <a:buChar char="v"/>
              <a:defRPr/>
            </a:pPr>
            <a:r>
              <a:rPr lang="en-US" sz="2400" b="1" dirty="0">
                <a:solidFill>
                  <a:srgbClr val="C00000"/>
                </a:solidFill>
                <a:latin typeface="Times New Roman" panose="02020603050405020304" pitchFamily="18" charset="0"/>
                <a:cs typeface="Times New Roman" panose="02020603050405020304" pitchFamily="18" charset="0"/>
              </a:rPr>
              <a:t>The extraction of a metal from its ore involves the following steps:</a:t>
            </a:r>
          </a:p>
          <a:p>
            <a:pPr algn="just">
              <a:lnSpc>
                <a:spcPct val="150000"/>
              </a:lnSpc>
              <a:buNone/>
              <a:defRPr/>
            </a:pPr>
            <a:r>
              <a:rPr lang="en-US" sz="2400" b="1" dirty="0" err="1">
                <a:solidFill>
                  <a:srgbClr val="002060"/>
                </a:solidFill>
                <a:latin typeface="Times New Roman" panose="02020603050405020304" pitchFamily="18" charset="0"/>
                <a:cs typeface="Times New Roman" panose="02020603050405020304" pitchFamily="18" charset="0"/>
              </a:rPr>
              <a:t>i</a:t>
            </a:r>
            <a:r>
              <a:rPr lang="en-US" sz="2400" b="1" dirty="0">
                <a:solidFill>
                  <a:srgbClr val="002060"/>
                </a:solidFill>
                <a:latin typeface="Times New Roman" panose="02020603050405020304" pitchFamily="18" charset="0"/>
                <a:cs typeface="Times New Roman" panose="02020603050405020304" pitchFamily="18" charset="0"/>
              </a:rPr>
              <a:t>) Mining of ore</a:t>
            </a:r>
          </a:p>
          <a:p>
            <a:pPr algn="just">
              <a:lnSpc>
                <a:spcPct val="150000"/>
              </a:lnSpc>
              <a:defRPr/>
            </a:pPr>
            <a:r>
              <a:rPr lang="en-US" sz="2400" dirty="0">
                <a:latin typeface="Times New Roman" panose="02020603050405020304" pitchFamily="18" charset="0"/>
                <a:cs typeface="Times New Roman" panose="02020603050405020304" pitchFamily="18" charset="0"/>
              </a:rPr>
              <a:t>Most ores generally occur </a:t>
            </a:r>
            <a:r>
              <a:rPr lang="en-US" sz="2400" b="1" dirty="0">
                <a:solidFill>
                  <a:srgbClr val="FF0000"/>
                </a:solidFill>
                <a:latin typeface="Times New Roman" panose="02020603050405020304" pitchFamily="18" charset="0"/>
                <a:cs typeface="Times New Roman" panose="02020603050405020304" pitchFamily="18" charset="0"/>
              </a:rPr>
              <a:t>deep inside </a:t>
            </a:r>
            <a:r>
              <a:rPr lang="en-US" sz="2400" dirty="0">
                <a:latin typeface="Times New Roman" panose="02020603050405020304" pitchFamily="18" charset="0"/>
                <a:cs typeface="Times New Roman" panose="02020603050405020304" pitchFamily="18" charset="0"/>
              </a:rPr>
              <a:t>the Earth. </a:t>
            </a:r>
          </a:p>
          <a:p>
            <a:pPr algn="just">
              <a:lnSpc>
                <a:spcPct val="150000"/>
              </a:lnSpc>
              <a:defRPr/>
            </a:pPr>
            <a:r>
              <a:rPr lang="en-US" sz="2400" dirty="0">
                <a:latin typeface="Times New Roman" panose="02020603050405020304" pitchFamily="18" charset="0"/>
                <a:cs typeface="Times New Roman" panose="02020603050405020304" pitchFamily="18" charset="0"/>
              </a:rPr>
              <a:t>Some may occur only a </a:t>
            </a:r>
            <a:r>
              <a:rPr lang="en-US" sz="2400" b="1" dirty="0">
                <a:solidFill>
                  <a:srgbClr val="002060"/>
                </a:solidFill>
                <a:latin typeface="Times New Roman" panose="02020603050405020304" pitchFamily="18" charset="0"/>
                <a:cs typeface="Times New Roman" panose="02020603050405020304" pitchFamily="18" charset="0"/>
              </a:rPr>
              <a:t>few meters </a:t>
            </a:r>
            <a:r>
              <a:rPr lang="en-US" sz="2400" dirty="0">
                <a:latin typeface="Times New Roman" panose="02020603050405020304" pitchFamily="18" charset="0"/>
                <a:cs typeface="Times New Roman" panose="02020603050405020304" pitchFamily="18" charset="0"/>
              </a:rPr>
              <a:t>under the earth's surface. </a:t>
            </a:r>
          </a:p>
          <a:p>
            <a:pPr algn="just">
              <a:lnSpc>
                <a:spcPct val="150000"/>
              </a:lnSpc>
              <a:buFont typeface="Wingdings" pitchFamily="2" charset="2"/>
              <a:buChar char="§"/>
              <a:defRPr/>
            </a:pPr>
            <a:r>
              <a:rPr lang="en-US" sz="2400" b="1" dirty="0">
                <a:latin typeface="Times New Roman" panose="02020603050405020304" pitchFamily="18" charset="0"/>
                <a:cs typeface="Times New Roman" panose="02020603050405020304" pitchFamily="18" charset="0"/>
              </a:rPr>
              <a:t>'Mining'</a:t>
            </a:r>
            <a:r>
              <a:rPr lang="en-US" sz="2400" dirty="0">
                <a:latin typeface="Times New Roman" panose="02020603050405020304" pitchFamily="18" charset="0"/>
                <a:cs typeface="Times New Roman" panose="02020603050405020304" pitchFamily="18" charset="0"/>
              </a:rPr>
              <a:t> is the process of taking out the ores from the </a:t>
            </a:r>
            <a:r>
              <a:rPr lang="en-US" sz="2400" b="1" dirty="0">
                <a:solidFill>
                  <a:srgbClr val="FF0000"/>
                </a:solidFill>
                <a:latin typeface="Times New Roman" panose="02020603050405020304" pitchFamily="18" charset="0"/>
                <a:cs typeface="Times New Roman" panose="02020603050405020304" pitchFamily="18" charset="0"/>
              </a:rPr>
              <a:t>mines. </a:t>
            </a:r>
          </a:p>
          <a:p>
            <a:pPr algn="just">
              <a:lnSpc>
                <a:spcPct val="150000"/>
              </a:lnSpc>
              <a:defRPr/>
            </a:pPr>
            <a:r>
              <a:rPr lang="en-US" sz="2400" dirty="0">
                <a:latin typeface="Times New Roman" panose="02020603050405020304" pitchFamily="18" charset="0"/>
                <a:cs typeface="Times New Roman" panose="02020603050405020304" pitchFamily="18" charset="0"/>
              </a:rPr>
              <a:t>When an ore occurs </a:t>
            </a:r>
            <a:r>
              <a:rPr lang="en-US" sz="2400" b="1" dirty="0">
                <a:solidFill>
                  <a:srgbClr val="0070C0"/>
                </a:solidFill>
                <a:latin typeface="Times New Roman" panose="02020603050405020304" pitchFamily="18" charset="0"/>
                <a:cs typeface="Times New Roman" panose="02020603050405020304" pitchFamily="18" charset="0"/>
              </a:rPr>
              <a:t>near the surface of the Earth</a:t>
            </a:r>
            <a:r>
              <a:rPr lang="en-US" sz="2400" dirty="0">
                <a:latin typeface="Times New Roman" panose="02020603050405020304" pitchFamily="18" charset="0"/>
                <a:cs typeface="Times New Roman" panose="02020603050405020304" pitchFamily="18" charset="0"/>
              </a:rPr>
              <a:t>, it can be directly </a:t>
            </a:r>
            <a:r>
              <a:rPr lang="en-US" sz="2400" b="1" dirty="0">
                <a:solidFill>
                  <a:srgbClr val="0070C0"/>
                </a:solidFill>
                <a:latin typeface="Times New Roman" panose="02020603050405020304" pitchFamily="18" charset="0"/>
                <a:cs typeface="Times New Roman" panose="02020603050405020304" pitchFamily="18" charset="0"/>
              </a:rPr>
              <a:t>dug out. </a:t>
            </a:r>
          </a:p>
          <a:p>
            <a:pPr marL="457200" indent="-457200" algn="just">
              <a:lnSpc>
                <a:spcPct val="150000"/>
              </a:lnSpc>
              <a:buFont typeface="Wingdings" pitchFamily="2" charset="2"/>
              <a:buChar char="§"/>
              <a:defRPr/>
            </a:pPr>
            <a:r>
              <a:rPr lang="en-US" sz="2400" dirty="0">
                <a:latin typeface="Times New Roman" panose="02020603050405020304" pitchFamily="18" charset="0"/>
                <a:cs typeface="Times New Roman" panose="02020603050405020304" pitchFamily="18" charset="0"/>
              </a:rPr>
              <a:t>Such mining is termed as </a:t>
            </a:r>
            <a:r>
              <a:rPr lang="en-US" sz="2400" b="1" dirty="0">
                <a:solidFill>
                  <a:srgbClr val="FF0000"/>
                </a:solidFill>
                <a:latin typeface="Times New Roman" panose="02020603050405020304" pitchFamily="18" charset="0"/>
                <a:cs typeface="Times New Roman" panose="02020603050405020304" pitchFamily="18" charset="0"/>
              </a:rPr>
              <a:t>open-pit mining. </a:t>
            </a:r>
          </a:p>
          <a:p>
            <a:pPr marL="457200" indent="-457200" algn="just">
              <a:lnSpc>
                <a:spcPct val="150000"/>
              </a:lnSpc>
              <a:buFont typeface="Wingdings" pitchFamily="2" charset="2"/>
              <a:buChar char="§"/>
              <a:defRPr/>
            </a:pPr>
            <a:r>
              <a:rPr lang="en-US" sz="2400" dirty="0">
                <a:latin typeface="Times New Roman" panose="02020603050405020304" pitchFamily="18" charset="0"/>
                <a:cs typeface="Times New Roman" panose="02020603050405020304" pitchFamily="18" charset="0"/>
              </a:rPr>
              <a:t>When an </a:t>
            </a:r>
            <a:r>
              <a:rPr lang="en-US" sz="2400" b="1" dirty="0">
                <a:solidFill>
                  <a:srgbClr val="002060"/>
                </a:solidFill>
                <a:latin typeface="Times New Roman" panose="02020603050405020304" pitchFamily="18" charset="0"/>
                <a:cs typeface="Times New Roman" panose="02020603050405020304" pitchFamily="18" charset="0"/>
              </a:rPr>
              <a:t>ore is taken </a:t>
            </a:r>
            <a:r>
              <a:rPr lang="en-US" sz="2400" dirty="0">
                <a:latin typeface="Times New Roman" panose="02020603050405020304" pitchFamily="18" charset="0"/>
                <a:cs typeface="Times New Roman" panose="02020603050405020304" pitchFamily="18" charset="0"/>
              </a:rPr>
              <a:t>out from </a:t>
            </a:r>
            <a:r>
              <a:rPr lang="en-US" sz="2400" b="1" dirty="0">
                <a:solidFill>
                  <a:srgbClr val="002060"/>
                </a:solidFill>
                <a:latin typeface="Times New Roman" panose="02020603050405020304" pitchFamily="18" charset="0"/>
                <a:cs typeface="Times New Roman" panose="02020603050405020304" pitchFamily="18" charset="0"/>
              </a:rPr>
              <a:t>greater depths</a:t>
            </a:r>
            <a:r>
              <a:rPr lang="en-US" sz="2400" dirty="0">
                <a:latin typeface="Times New Roman" panose="02020603050405020304" pitchFamily="18" charset="0"/>
                <a:cs typeface="Times New Roman" panose="02020603050405020304" pitchFamily="18" charset="0"/>
              </a:rPr>
              <a:t>, then the mining is termed </a:t>
            </a:r>
            <a:r>
              <a:rPr lang="en-US" sz="2400" b="1" dirty="0">
                <a:solidFill>
                  <a:srgbClr val="FF0000"/>
                </a:solidFill>
                <a:latin typeface="Times New Roman" panose="02020603050405020304" pitchFamily="18" charset="0"/>
                <a:cs typeface="Times New Roman" panose="02020603050405020304" pitchFamily="18" charset="0"/>
              </a:rPr>
              <a:t>deep-mining.</a:t>
            </a:r>
          </a:p>
          <a:p>
            <a:pPr>
              <a:buFont typeface="Wingdings" panose="05000000000000000000" pitchFamily="2" charset="2"/>
              <a:buChar char="Ø"/>
            </a:pPr>
            <a:endParaRPr lang="en-US" sz="2400" i="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85002940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5939</TotalTime>
  <Words>7764</Words>
  <Application>Microsoft Office PowerPoint</Application>
  <PresentationFormat>On-screen Show (4:3)</PresentationFormat>
  <Paragraphs>1021</Paragraphs>
  <Slides>129</Slides>
  <Notes>37</Notes>
  <HiddenSlides>0</HiddenSlides>
  <MMClips>0</MMClips>
  <ScaleCrop>false</ScaleCrop>
  <HeadingPairs>
    <vt:vector size="4" baseType="variant">
      <vt:variant>
        <vt:lpstr>Theme</vt:lpstr>
      </vt:variant>
      <vt:variant>
        <vt:i4>1</vt:i4>
      </vt:variant>
      <vt:variant>
        <vt:lpstr>Slide Titles</vt:lpstr>
      </vt:variant>
      <vt:variant>
        <vt:i4>129</vt:i4>
      </vt:variant>
    </vt:vector>
  </HeadingPairs>
  <TitlesOfParts>
    <vt:vector size="130" baseType="lpstr">
      <vt:lpstr>Equity</vt:lpstr>
      <vt:lpstr>Fundamentals of Analytical chemistry (221)</vt:lpstr>
      <vt:lpstr>                                               Cont’.....</vt:lpstr>
      <vt:lpstr>                                                                Cont’.....</vt:lpstr>
      <vt:lpstr>                         Cont’..... </vt:lpstr>
      <vt:lpstr>                                                                                   Cont’..... </vt:lpstr>
      <vt:lpstr>                           Cont’.....</vt:lpstr>
      <vt:lpstr>                                  Cont’.....</vt:lpstr>
      <vt:lpstr>Cont’.....</vt:lpstr>
      <vt:lpstr>                                  Cont’.....</vt:lpstr>
      <vt:lpstr>            Major Silicate structures                </vt:lpstr>
      <vt:lpstr>                                               Cont’.....</vt:lpstr>
      <vt:lpstr>                            Cont’.....</vt:lpstr>
      <vt:lpstr>            Health Effects of Crystalline Silica</vt:lpstr>
      <vt:lpstr>                              Ceramics          </vt:lpstr>
      <vt:lpstr>                                               Cont’.....</vt:lpstr>
      <vt:lpstr>                                          Cont’.....  </vt:lpstr>
      <vt:lpstr>                                                                               Cont’.....  </vt:lpstr>
      <vt:lpstr>                                                                          Cont’.....</vt:lpstr>
      <vt:lpstr>                                                        Cont’.....  </vt:lpstr>
      <vt:lpstr>                                               Cont’.....  </vt:lpstr>
      <vt:lpstr>                                               Cont’.....  </vt:lpstr>
      <vt:lpstr>                                                                                                       Cont’.....  </vt:lpstr>
      <vt:lpstr>                                                   Cont’.....  </vt:lpstr>
      <vt:lpstr> General properties of ceramics</vt:lpstr>
      <vt:lpstr>                                                                Cont’.....  </vt:lpstr>
      <vt:lpstr>                                                                       Cont’.....</vt:lpstr>
      <vt:lpstr>                                                                         Cont’.....       </vt:lpstr>
      <vt:lpstr>                                  Cont’.....    </vt:lpstr>
      <vt:lpstr>                                   Cont’.....</vt:lpstr>
      <vt:lpstr>                                                        Cont’.....</vt:lpstr>
      <vt:lpstr> Cont’.....</vt:lpstr>
      <vt:lpstr>                                                                             Cont’.....   </vt:lpstr>
      <vt:lpstr>                                                                      Cont’.....    </vt:lpstr>
      <vt:lpstr>                  Cont’.....   </vt:lpstr>
      <vt:lpstr> Glass and its properties                                                                                                         </vt:lpstr>
      <vt:lpstr>                                                                                          Cont’.....  </vt:lpstr>
      <vt:lpstr>                             Cont’.....   </vt:lpstr>
      <vt:lpstr> Manufacture of glasses</vt:lpstr>
      <vt:lpstr>                                                     Cont’.....</vt:lpstr>
      <vt:lpstr>                                             Cont’.....</vt:lpstr>
      <vt:lpstr>                                             Cont’.....</vt:lpstr>
      <vt:lpstr>                                                         Cont’.....</vt:lpstr>
      <vt:lpstr>                                                Cont’.....</vt:lpstr>
      <vt:lpstr>Cont’.....</vt:lpstr>
      <vt:lpstr>Cont’.....</vt:lpstr>
      <vt:lpstr>   Potash glass</vt:lpstr>
      <vt:lpstr>Cont’.....</vt:lpstr>
      <vt:lpstr>                            Cont’.....</vt:lpstr>
      <vt:lpstr>                                             Cont’.....</vt:lpstr>
      <vt:lpstr>Cont’.....</vt:lpstr>
      <vt:lpstr>Cont’.....</vt:lpstr>
      <vt:lpstr>Cont’.....</vt:lpstr>
      <vt:lpstr>Manufacture of cement </vt:lpstr>
      <vt:lpstr>                       Cont’.....</vt:lpstr>
      <vt:lpstr>Cont’.....</vt:lpstr>
      <vt:lpstr>Cont’.....</vt:lpstr>
      <vt:lpstr>                            Cont’.....</vt:lpstr>
      <vt:lpstr>Cont’.....</vt:lpstr>
      <vt:lpstr>Cont’.....</vt:lpstr>
      <vt:lpstr>Cont’.....</vt:lpstr>
      <vt:lpstr>Cont’.....</vt:lpstr>
      <vt:lpstr>Cont’.....</vt:lpstr>
      <vt:lpstr>Cont’.....</vt:lpstr>
      <vt:lpstr>Cont’.....</vt:lpstr>
      <vt:lpstr>Cont’.....</vt:lpstr>
      <vt:lpstr>Cont’.....</vt:lpstr>
      <vt:lpstr>Chapter 8. Metallurgical Process </vt:lpstr>
      <vt:lpstr>Cont’.....</vt:lpstr>
      <vt:lpstr>Cont’.....</vt:lpstr>
      <vt:lpstr>Cont’.....</vt:lpstr>
      <vt:lpstr>Cont’.....</vt:lpstr>
      <vt:lpstr>Cont’.....</vt:lpstr>
      <vt:lpstr>Cont’.....</vt:lpstr>
      <vt:lpstr>Cont’.....</vt:lpstr>
      <vt:lpstr>Cont’.....</vt:lpstr>
      <vt:lpstr>Cont’.....</vt:lpstr>
      <vt:lpstr>Cont’.....</vt:lpstr>
      <vt:lpstr>Cont’.....</vt:lpstr>
      <vt:lpstr>Cont’.....</vt:lpstr>
      <vt:lpstr>Cont’.....</vt:lpstr>
      <vt:lpstr>Cont’.....</vt:lpstr>
      <vt:lpstr>Cont’.....</vt:lpstr>
      <vt:lpstr>Cont’.....</vt:lpstr>
      <vt:lpstr>Cont’.....</vt:lpstr>
      <vt:lpstr>Cont’.....</vt:lpstr>
      <vt:lpstr>Cont’.....</vt:lpstr>
      <vt:lpstr>Cont’.....</vt:lpstr>
      <vt:lpstr>Cont’.....</vt:lpstr>
      <vt:lpstr>Cont’.....</vt:lpstr>
      <vt:lpstr>Cont’.....</vt:lpstr>
      <vt:lpstr>Cont’.....</vt:lpstr>
      <vt:lpstr>Cont’.....</vt:lpstr>
      <vt:lpstr>Cont’.....</vt:lpstr>
      <vt:lpstr>Cont’.....</vt:lpstr>
      <vt:lpstr>Cont’.....</vt:lpstr>
      <vt:lpstr>Cont’.....</vt:lpstr>
      <vt:lpstr>Cont’.....</vt:lpstr>
      <vt:lpstr>Cont’.....</vt:lpstr>
      <vt:lpstr>Purification of ores</vt:lpstr>
      <vt:lpstr>Cont’.....</vt:lpstr>
      <vt:lpstr>Cont’.....</vt:lpstr>
      <vt:lpstr>Cont’.....</vt:lpstr>
      <vt:lpstr>Cont’.....</vt:lpstr>
      <vt:lpstr>Roasting, Calcination and smelting of ores</vt:lpstr>
      <vt:lpstr>Cont’.....</vt:lpstr>
      <vt:lpstr>Cont’.....</vt:lpstr>
      <vt:lpstr>Cont’.....</vt:lpstr>
      <vt:lpstr>Cont’.....</vt:lpstr>
      <vt:lpstr>Cont’.....</vt:lpstr>
      <vt:lpstr>Cont’.....</vt:lpstr>
      <vt:lpstr>Cont’.....</vt:lpstr>
      <vt:lpstr>Cont’.....</vt:lpstr>
      <vt:lpstr>Cont’.....</vt:lpstr>
      <vt:lpstr>    Extraction of Iron and Copper</vt:lpstr>
      <vt:lpstr>                            Cont’.....</vt:lpstr>
      <vt:lpstr>Cont’.....</vt:lpstr>
      <vt:lpstr>Cont’.....</vt:lpstr>
      <vt:lpstr>                      Cont’.....</vt:lpstr>
      <vt:lpstr>Cont’.....</vt:lpstr>
      <vt:lpstr>Cont’.....</vt:lpstr>
      <vt:lpstr>Cont’.....</vt:lpstr>
      <vt:lpstr>Cont’.....</vt:lpstr>
      <vt:lpstr>Occurrence, use and manufacturing of Copper</vt:lpstr>
      <vt:lpstr>Cont’.....</vt:lpstr>
      <vt:lpstr>Cont’.....</vt:lpstr>
      <vt:lpstr>Cont’.....</vt:lpstr>
      <vt:lpstr>Cont’.....</vt:lpstr>
      <vt:lpstr>Cont’.....</vt:lpstr>
      <vt:lpstr>Cont’.....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Analytical chemistry (Chem 221)</dc:title>
  <dc:creator>Preferred Customer</dc:creator>
  <cp:lastModifiedBy>hp</cp:lastModifiedBy>
  <cp:revision>699</cp:revision>
  <dcterms:created xsi:type="dcterms:W3CDTF">2019-09-29T11:34:39Z</dcterms:created>
  <dcterms:modified xsi:type="dcterms:W3CDTF">2022-06-28T14:17:03Z</dcterms:modified>
</cp:coreProperties>
</file>